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91" d="100"/>
          <a:sy n="91" d="100"/>
        </p:scale>
        <p:origin x="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299D2-822E-48B5-B431-64C8FB634226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04C4A-C16F-4E1F-9C0A-2EC1B238EE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04C4A-C16F-4E1F-9C0A-2EC1B238EE51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85800" y="381000"/>
            <a:ext cx="7620000" cy="5867400"/>
            <a:chOff x="685800" y="381000"/>
            <a:chExt cx="7620000" cy="5867400"/>
          </a:xfrm>
        </p:grpSpPr>
        <p:sp>
          <p:nvSpPr>
            <p:cNvPr id="3" name="TextBox 2"/>
            <p:cNvSpPr txBox="1"/>
            <p:nvPr/>
          </p:nvSpPr>
          <p:spPr>
            <a:xfrm>
              <a:off x="685800" y="381000"/>
              <a:ext cx="7620000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6117406_80597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1219200"/>
              <a:ext cx="7620000" cy="50292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/>
          <p:cNvGrpSpPr/>
          <p:nvPr/>
        </p:nvGrpSpPr>
        <p:grpSpPr>
          <a:xfrm>
            <a:off x="457200" y="304800"/>
            <a:ext cx="8077200" cy="5695117"/>
            <a:chOff x="457200" y="304800"/>
            <a:chExt cx="8077200" cy="5695117"/>
          </a:xfrm>
        </p:grpSpPr>
        <p:sp>
          <p:nvSpPr>
            <p:cNvPr id="4" name="TextBox 3"/>
            <p:cNvSpPr txBox="1"/>
            <p:nvPr/>
          </p:nvSpPr>
          <p:spPr>
            <a:xfrm>
              <a:off x="6324600" y="1752600"/>
              <a:ext cx="1752600" cy="4247317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                             </a:t>
              </a: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                             </a:t>
              </a: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457200" y="1447800"/>
              <a:ext cx="8077200" cy="3339707"/>
              <a:chOff x="533400" y="304800"/>
              <a:chExt cx="8077200" cy="309481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33400" y="375413"/>
                <a:ext cx="1600200" cy="1625684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১৯</a:t>
                </a:r>
              </a:p>
              <a:p>
                <a:r>
                  <a:rPr lang="bn-BD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bn-BD" sz="36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২৩</a:t>
                </a:r>
              </a:p>
              <a:p>
                <a:r>
                  <a:rPr lang="bn-BD" sz="3600" dirty="0" smtClean="0">
                    <a:latin typeface="NikoshBAN" pitchFamily="2" charset="0"/>
                    <a:cs typeface="NikoshBAN" pitchFamily="2" charset="0"/>
                  </a:rPr>
                  <a:t>  ____</a:t>
                </a:r>
                <a:endParaRPr lang="en-US" sz="36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3276600" y="2209800"/>
                <a:ext cx="762000" cy="609600"/>
                <a:chOff x="3200400" y="2209800"/>
                <a:chExt cx="685800" cy="609600"/>
              </a:xfrm>
            </p:grpSpPr>
            <p:sp>
              <p:nvSpPr>
                <p:cNvPr id="27" name="Frame 26"/>
                <p:cNvSpPr/>
                <p:nvPr/>
              </p:nvSpPr>
              <p:spPr>
                <a:xfrm>
                  <a:off x="3200400" y="2209800"/>
                  <a:ext cx="685800" cy="6096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276600" y="2286000"/>
                  <a:ext cx="533400" cy="427812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১০</a:t>
                  </a:r>
                  <a:endParaRPr lang="en-US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362200" y="2209800"/>
                <a:ext cx="685800" cy="685800"/>
                <a:chOff x="2286000" y="2209800"/>
                <a:chExt cx="762000" cy="685800"/>
              </a:xfrm>
            </p:grpSpPr>
            <p:sp>
              <p:nvSpPr>
                <p:cNvPr id="36" name="Frame 35"/>
                <p:cNvSpPr/>
                <p:nvPr/>
              </p:nvSpPr>
              <p:spPr>
                <a:xfrm>
                  <a:off x="2286000" y="2209800"/>
                  <a:ext cx="762000" cy="6858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sz="24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০</a:t>
                  </a:r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370667" y="2295525"/>
                  <a:ext cx="592667" cy="427812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১</a:t>
                  </a:r>
                  <a:endParaRPr lang="en-US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>
              <a:xfrm>
                <a:off x="4419600" y="2209800"/>
                <a:ext cx="1600200" cy="381000"/>
                <a:chOff x="4419600" y="2209800"/>
                <a:chExt cx="1600200" cy="381000"/>
              </a:xfrm>
            </p:grpSpPr>
            <p:sp>
              <p:nvSpPr>
                <p:cNvPr id="46" name="Frame 45"/>
                <p:cNvSpPr/>
                <p:nvPr/>
              </p:nvSpPr>
              <p:spPr>
                <a:xfrm>
                  <a:off x="4419600" y="2209800"/>
                  <a:ext cx="4572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2" name="Frame 51"/>
                <p:cNvSpPr/>
                <p:nvPr/>
              </p:nvSpPr>
              <p:spPr>
                <a:xfrm>
                  <a:off x="5562600" y="2209800"/>
                  <a:ext cx="4572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4" name="Frame 53"/>
                <p:cNvSpPr/>
                <p:nvPr/>
              </p:nvSpPr>
              <p:spPr>
                <a:xfrm>
                  <a:off x="5029200" y="2209800"/>
                  <a:ext cx="4572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4191000" y="990600"/>
                <a:ext cx="4419600" cy="381000"/>
                <a:chOff x="4191000" y="990600"/>
                <a:chExt cx="4419600" cy="381000"/>
              </a:xfrm>
            </p:grpSpPr>
            <p:sp>
              <p:nvSpPr>
                <p:cNvPr id="43" name="Frame 42"/>
                <p:cNvSpPr/>
                <p:nvPr/>
              </p:nvSpPr>
              <p:spPr>
                <a:xfrm>
                  <a:off x="6781800" y="990600"/>
                  <a:ext cx="3810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4" name="Frame 43"/>
                <p:cNvSpPr/>
                <p:nvPr/>
              </p:nvSpPr>
              <p:spPr>
                <a:xfrm>
                  <a:off x="5791200" y="990600"/>
                  <a:ext cx="4572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5" name="Frame 44"/>
                <p:cNvSpPr/>
                <p:nvPr/>
              </p:nvSpPr>
              <p:spPr>
                <a:xfrm>
                  <a:off x="4191000" y="990600"/>
                  <a:ext cx="4572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7" name="Frame 46"/>
                <p:cNvSpPr/>
                <p:nvPr/>
              </p:nvSpPr>
              <p:spPr>
                <a:xfrm>
                  <a:off x="7696200" y="990600"/>
                  <a:ext cx="3810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8" name="Frame 47"/>
                <p:cNvSpPr/>
                <p:nvPr/>
              </p:nvSpPr>
              <p:spPr>
                <a:xfrm>
                  <a:off x="7239000" y="990600"/>
                  <a:ext cx="3810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49" name="Frame 48"/>
                <p:cNvSpPr/>
                <p:nvPr/>
              </p:nvSpPr>
              <p:spPr>
                <a:xfrm>
                  <a:off x="6324600" y="990600"/>
                  <a:ext cx="3810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0" name="Frame 49"/>
                <p:cNvSpPr/>
                <p:nvPr/>
              </p:nvSpPr>
              <p:spPr>
                <a:xfrm>
                  <a:off x="4724400" y="990600"/>
                  <a:ext cx="4572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3" name="Frame 52"/>
                <p:cNvSpPr/>
                <p:nvPr/>
              </p:nvSpPr>
              <p:spPr>
                <a:xfrm>
                  <a:off x="8153400" y="990600"/>
                  <a:ext cx="4572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5" name="Frame 54"/>
                <p:cNvSpPr/>
                <p:nvPr/>
              </p:nvSpPr>
              <p:spPr>
                <a:xfrm>
                  <a:off x="5257800" y="990600"/>
                  <a:ext cx="457200" cy="3810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3124200" y="1066800"/>
                <a:ext cx="685800" cy="609600"/>
                <a:chOff x="3200400" y="2209800"/>
                <a:chExt cx="685800" cy="609600"/>
              </a:xfrm>
            </p:grpSpPr>
            <p:sp>
              <p:nvSpPr>
                <p:cNvPr id="71" name="Frame 70"/>
                <p:cNvSpPr/>
                <p:nvPr/>
              </p:nvSpPr>
              <p:spPr>
                <a:xfrm>
                  <a:off x="3200400" y="2209800"/>
                  <a:ext cx="685800" cy="609600"/>
                </a:xfrm>
                <a:prstGeom prst="frame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3276600" y="2286000"/>
                  <a:ext cx="533400" cy="427812"/>
                </a:xfrm>
                <a:prstGeom prst="rect">
                  <a:avLst/>
                </a:prstGeom>
                <a:noFill/>
                <a:ln>
                  <a:solidFill>
                    <a:srgbClr val="FFC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১০</a:t>
                  </a:r>
                  <a:endParaRPr lang="en-US" sz="24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2971800" y="1752600"/>
                <a:ext cx="5257800" cy="42781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এক দশক=১০                    ৯একক=৯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971800" y="2971799"/>
                <a:ext cx="5181600" cy="427812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২দশক-২০                               ৩একক=৩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667000" y="304800"/>
                <a:ext cx="3810000" cy="504012"/>
                <a:chOff x="2667000" y="304800"/>
                <a:chExt cx="3810000" cy="504012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>
                  <a:off x="2667000" y="381000"/>
                  <a:ext cx="1371600" cy="427812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দশক</a:t>
                  </a:r>
                  <a:endParaRPr lang="en-US" sz="24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953000" y="304800"/>
                  <a:ext cx="1524000" cy="427812"/>
                </a:xfrm>
                <a:prstGeom prst="rect">
                  <a:avLst/>
                </a:prstGeom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2400" dirty="0" smtClean="0">
                      <a:latin typeface="NikoshBAN" pitchFamily="2" charset="0"/>
                      <a:cs typeface="NikoshBAN" pitchFamily="2" charset="0"/>
                    </a:rPr>
                    <a:t>একক</a:t>
                  </a:r>
                  <a:endParaRPr lang="en-US" sz="2400" dirty="0" smtClean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82" name="TextBox 81"/>
            <p:cNvSpPr txBox="1"/>
            <p:nvPr/>
          </p:nvSpPr>
          <p:spPr>
            <a:xfrm>
              <a:off x="2590800" y="304800"/>
              <a:ext cx="4648200" cy="707886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অর্ধ বাস্তব</a:t>
              </a:r>
              <a:endParaRPr lang="en-US" sz="40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648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1828800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১৯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+২৩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--------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৪২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371600"/>
            <a:ext cx="2667000" cy="12618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স্হান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৯+৩=১২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3276600"/>
            <a:ext cx="1676400" cy="2255460"/>
            <a:chOff x="609600" y="3657600"/>
            <a:chExt cx="1828800" cy="1874460"/>
          </a:xfrm>
        </p:grpSpPr>
        <p:sp>
          <p:nvSpPr>
            <p:cNvPr id="5" name="TextBox 4"/>
            <p:cNvSpPr txBox="1"/>
            <p:nvPr/>
          </p:nvSpPr>
          <p:spPr>
            <a:xfrm>
              <a:off x="609600" y="3962400"/>
              <a:ext cx="1828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   ১৯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+২৩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--------</a:t>
              </a:r>
            </a:p>
            <a:p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3657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১</a:t>
              </a:r>
              <a:endPara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rot="10800000" flipV="1">
            <a:off x="1447800" y="2514600"/>
            <a:ext cx="34290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1219200" y="2362200"/>
            <a:ext cx="33528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19400" y="4495800"/>
            <a:ext cx="1905000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১৯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+২৩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-------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৪২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4648200"/>
            <a:ext cx="2971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19+23=43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17 0.43002 L 0.02083 0.0747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17 0.21906 L -0.00417 0.052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4" grpId="2" animBg="1"/>
      <p:bldP spid="18" grpId="0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960880"/>
          <a:ext cx="6096000" cy="3296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</a:rPr>
                        <a:t>দল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পদ্মা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৩৬+১৭= কত?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মেঘনা</a:t>
                      </a:r>
                      <a:endParaRPr lang="en-US" sz="2800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৩৬+১৭= কত?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B050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যমুনা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৩৬+১৭= কত?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সুরমা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৩৬+১৭= কত?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762000" y="457200"/>
            <a:ext cx="7620000" cy="830997"/>
            <a:chOff x="762000" y="457200"/>
            <a:chExt cx="7620000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2057400" y="457200"/>
              <a:ext cx="5029200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Equal 3"/>
            <p:cNvSpPr/>
            <p:nvPr/>
          </p:nvSpPr>
          <p:spPr>
            <a:xfrm>
              <a:off x="762000" y="685800"/>
              <a:ext cx="1295400" cy="304800"/>
            </a:xfrm>
            <a:prstGeom prst="mathEqua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Equal 4"/>
            <p:cNvSpPr/>
            <p:nvPr/>
          </p:nvSpPr>
          <p:spPr>
            <a:xfrm>
              <a:off x="7086600" y="609600"/>
              <a:ext cx="1295400" cy="304800"/>
            </a:xfrm>
            <a:prstGeom prst="mathEqual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228600"/>
            <a:ext cx="5638800" cy="1752600"/>
            <a:chOff x="1828800" y="228600"/>
            <a:chExt cx="5638800" cy="1752600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381000"/>
              <a:ext cx="3810000" cy="769441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Half Frame 2"/>
            <p:cNvSpPr/>
            <p:nvPr/>
          </p:nvSpPr>
          <p:spPr>
            <a:xfrm>
              <a:off x="1828800" y="228600"/>
              <a:ext cx="838200" cy="990600"/>
            </a:xfrm>
            <a:prstGeom prst="halfFram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riped Right Arrow 3"/>
            <p:cNvSpPr/>
            <p:nvPr/>
          </p:nvSpPr>
          <p:spPr>
            <a:xfrm flipH="1">
              <a:off x="6629400" y="304800"/>
              <a:ext cx="838200" cy="865632"/>
            </a:xfrm>
            <a:prstGeom prst="stripedRightArrow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Left-Right-Up Arrow 4"/>
            <p:cNvSpPr/>
            <p:nvPr/>
          </p:nvSpPr>
          <p:spPr>
            <a:xfrm rot="10800000">
              <a:off x="4191000" y="1219200"/>
              <a:ext cx="1219200" cy="762000"/>
            </a:xfrm>
            <a:prstGeom prst="leftRightUpArrow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52600" y="2743200"/>
            <a:ext cx="5715000" cy="2743200"/>
            <a:chOff x="1752600" y="2743200"/>
            <a:chExt cx="5715000" cy="2743200"/>
          </a:xfrm>
        </p:grpSpPr>
        <p:sp>
          <p:nvSpPr>
            <p:cNvPr id="7" name="Frame 6"/>
            <p:cNvSpPr/>
            <p:nvPr/>
          </p:nvSpPr>
          <p:spPr>
            <a:xfrm>
              <a:off x="1752600" y="2743200"/>
              <a:ext cx="5715000" cy="2743200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6000" y="3200400"/>
              <a:ext cx="4572000" cy="175432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  ১৮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+৫৪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------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qual 1"/>
          <p:cNvSpPr/>
          <p:nvPr/>
        </p:nvSpPr>
        <p:spPr>
          <a:xfrm>
            <a:off x="1981200" y="381000"/>
            <a:ext cx="914400" cy="914400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qual 3"/>
          <p:cNvSpPr/>
          <p:nvPr/>
        </p:nvSpPr>
        <p:spPr>
          <a:xfrm>
            <a:off x="6400800" y="304800"/>
            <a:ext cx="914400" cy="914400"/>
          </a:xfrm>
          <a:prstGeom prst="mathEqua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ircular Arrow 4"/>
          <p:cNvSpPr/>
          <p:nvPr/>
        </p:nvSpPr>
        <p:spPr>
          <a:xfrm>
            <a:off x="4191000" y="1219200"/>
            <a:ext cx="978408" cy="978408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0" y="228600"/>
            <a:ext cx="3352800" cy="990600"/>
            <a:chOff x="3048000" y="228600"/>
            <a:chExt cx="3352800" cy="990600"/>
          </a:xfrm>
        </p:grpSpPr>
        <p:sp>
          <p:nvSpPr>
            <p:cNvPr id="3" name="Frame 2"/>
            <p:cNvSpPr/>
            <p:nvPr/>
          </p:nvSpPr>
          <p:spPr>
            <a:xfrm>
              <a:off x="3048000" y="228600"/>
              <a:ext cx="3352800" cy="990600"/>
            </a:xfrm>
            <a:prstGeom prst="fram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0400" y="457200"/>
              <a:ext cx="28956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429000" y="2133600"/>
            <a:ext cx="2057400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৫৬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+৪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-----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133600"/>
            <a:ext cx="1981200" cy="23083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৪৭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+৩৯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-------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953000"/>
            <a:ext cx="8077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উপরের সমস্যা দুইটি বাড়ি থেকে  করে আনবে 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Stock-1033164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28956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800" y="304800"/>
            <a:ext cx="8153400" cy="6096000"/>
            <a:chOff x="685800" y="304800"/>
            <a:chExt cx="8153400" cy="6096000"/>
          </a:xfrm>
        </p:grpSpPr>
        <p:pic>
          <p:nvPicPr>
            <p:cNvPr id="2" name="Picture 1" descr="flowers_j6IzBOhw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304800"/>
              <a:ext cx="8153400" cy="6096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685800" y="457201"/>
              <a:ext cx="3886200" cy="101566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7200" y="228600"/>
            <a:ext cx="8305800" cy="4495800"/>
            <a:chOff x="457200" y="228600"/>
            <a:chExt cx="8305800" cy="4495800"/>
          </a:xfrm>
        </p:grpSpPr>
        <p:sp>
          <p:nvSpPr>
            <p:cNvPr id="2" name="TextBox 1"/>
            <p:cNvSpPr txBox="1"/>
            <p:nvPr/>
          </p:nvSpPr>
          <p:spPr>
            <a:xfrm>
              <a:off x="2514600" y="228600"/>
              <a:ext cx="4419600" cy="70788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r>
                <a:rPr lang="bn-BD" sz="4000" dirty="0" smtClean="0"/>
                <a:t>  </a:t>
              </a:r>
              <a:endParaRPr lang="en-US" sz="4000" dirty="0"/>
            </a:p>
          </p:txBody>
        </p:sp>
        <p:pic>
          <p:nvPicPr>
            <p:cNvPr id="3" name="Picture 2" descr="IMG_20170712_12391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524000"/>
              <a:ext cx="3048000" cy="32004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3810000" y="1828800"/>
              <a:ext cx="4953000" cy="238452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বিপুলা  রাণী দেব</a:t>
              </a:r>
            </a:p>
            <a:p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সহকারি শিক্ষক</a:t>
              </a:r>
            </a:p>
            <a:p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খড়িয়া সরকারি প্রাথমিক বিদ্যালয়,</a:t>
              </a:r>
            </a:p>
            <a:p>
              <a:r>
                <a:rPr lang="bn-BD" sz="3600" dirty="0" smtClean="0">
                  <a:solidFill>
                    <a:srgbClr val="CC00FF"/>
                  </a:solidFill>
                  <a:latin typeface="NikoshBAN" pitchFamily="2" charset="0"/>
                  <a:cs typeface="NikoshBAN" pitchFamily="2" charset="0"/>
                </a:rPr>
                <a:t>নবীগঞ্জ,হবিগঞ্জ</a:t>
              </a:r>
              <a:r>
                <a:rPr lang="bn-BD" sz="3600" dirty="0" smtClean="0">
                  <a:solidFill>
                    <a:srgbClr val="CC00FF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304801"/>
            <a:ext cx="7086600" cy="5202197"/>
            <a:chOff x="1524000" y="304801"/>
            <a:chExt cx="7086600" cy="5202197"/>
          </a:xfrm>
        </p:grpSpPr>
        <p:sp>
          <p:nvSpPr>
            <p:cNvPr id="4" name="TextBox 3"/>
            <p:cNvSpPr txBox="1"/>
            <p:nvPr/>
          </p:nvSpPr>
          <p:spPr>
            <a:xfrm>
              <a:off x="1524000" y="2644676"/>
              <a:ext cx="7010400" cy="2862322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শ্রেণি : -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দ্বিতীয়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, বিষয় – </a:t>
              </a:r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প্রাথমিক গণিত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অধ্যায় : </a:t>
              </a:r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, পাঠের শিরোনাম :</a:t>
              </a:r>
              <a:r>
                <a:rPr lang="bn-BD" sz="36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যোগের ধারনা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পাঠ্যাংশ : </a:t>
              </a:r>
              <a:r>
                <a:rPr lang="bn-BD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২.২ (১)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পৃষ্ঠা নং-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২২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সময়:৪০ মিনিট ।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600200" y="304801"/>
              <a:ext cx="7010400" cy="1969007"/>
              <a:chOff x="1600200" y="304801"/>
              <a:chExt cx="7010400" cy="1969007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514600" y="304801"/>
                <a:ext cx="5181600" cy="83099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800" dirty="0" smtClean="0">
                    <a:latin typeface="NikoshBAN" pitchFamily="2" charset="0"/>
                    <a:cs typeface="NikoshBAN" pitchFamily="2" charset="0"/>
                  </a:rPr>
                  <a:t>বিষয় পরিচিতি</a:t>
                </a:r>
                <a:endParaRPr lang="en-US" sz="4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Down Arrow 6"/>
              <p:cNvSpPr/>
              <p:nvPr/>
            </p:nvSpPr>
            <p:spPr>
              <a:xfrm>
                <a:off x="4800600" y="1219200"/>
                <a:ext cx="762000" cy="1054608"/>
              </a:xfrm>
              <a:prstGeom prst="down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Equal 7"/>
              <p:cNvSpPr/>
              <p:nvPr/>
            </p:nvSpPr>
            <p:spPr>
              <a:xfrm>
                <a:off x="7696200" y="533400"/>
                <a:ext cx="914400" cy="457200"/>
              </a:xfrm>
              <a:prstGeom prst="mathEqual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Equal 8"/>
              <p:cNvSpPr/>
              <p:nvPr/>
            </p:nvSpPr>
            <p:spPr>
              <a:xfrm>
                <a:off x="1600200" y="533400"/>
                <a:ext cx="914400" cy="457200"/>
              </a:xfrm>
              <a:prstGeom prst="mathEqual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228600"/>
            <a:ext cx="8534400" cy="4419600"/>
            <a:chOff x="381000" y="228600"/>
            <a:chExt cx="8534400" cy="4419600"/>
          </a:xfrm>
        </p:grpSpPr>
        <p:sp>
          <p:nvSpPr>
            <p:cNvPr id="2" name="Up Arrow Callout 1"/>
            <p:cNvSpPr/>
            <p:nvPr/>
          </p:nvSpPr>
          <p:spPr>
            <a:xfrm>
              <a:off x="2057400" y="228600"/>
              <a:ext cx="5257800" cy="1371600"/>
            </a:xfrm>
            <a:prstGeom prst="up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/>
                <a:t>শিখনফল</a:t>
              </a:r>
              <a:endParaRPr lang="en-US" sz="4400" dirty="0"/>
            </a:p>
          </p:txBody>
        </p:sp>
        <p:sp>
          <p:nvSpPr>
            <p:cNvPr id="3" name="Left-Right Arrow 2"/>
            <p:cNvSpPr/>
            <p:nvPr/>
          </p:nvSpPr>
          <p:spPr>
            <a:xfrm>
              <a:off x="381000" y="2133600"/>
              <a:ext cx="8534400" cy="2514600"/>
            </a:xfrm>
            <a:prstGeom prst="left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দুই অংক বিশিষ্ট সংখ্যা  উপরে – নিচে ও পাশাপাশি যোগ   করতে  পারবে।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304800"/>
            <a:ext cx="8229600" cy="1727775"/>
            <a:chOff x="609600" y="304800"/>
            <a:chExt cx="8229600" cy="1727775"/>
          </a:xfrm>
        </p:grpSpPr>
        <p:sp>
          <p:nvSpPr>
            <p:cNvPr id="2" name="TextBox 1"/>
            <p:cNvSpPr txBox="1"/>
            <p:nvPr/>
          </p:nvSpPr>
          <p:spPr>
            <a:xfrm>
              <a:off x="1600200" y="304800"/>
              <a:ext cx="6477000" cy="76944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শিখন – শেখানো কার্যাবলী</a:t>
              </a:r>
              <a:endPara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09600" y="1447800"/>
              <a:ext cx="8229600" cy="58477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নিরাপত্তাবোধ  পরিবেশ  সৃষ্টি  : শুভ সকাল। তোমরা কেমন  আছ?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62000" y="2209800"/>
            <a:ext cx="7620000" cy="4495800"/>
            <a:chOff x="762000" y="2209800"/>
            <a:chExt cx="7620000" cy="4495800"/>
          </a:xfrm>
        </p:grpSpPr>
        <p:sp>
          <p:nvSpPr>
            <p:cNvPr id="4" name="TextBox 3"/>
            <p:cNvSpPr txBox="1"/>
            <p:nvPr/>
          </p:nvSpPr>
          <p:spPr>
            <a:xfrm>
              <a:off x="3124200" y="2209800"/>
              <a:ext cx="3048000" cy="7694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আবেগ সৃষ্টি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jhy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2000" y="3200400"/>
              <a:ext cx="7620000" cy="35052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828800" y="152400"/>
            <a:ext cx="6324600" cy="914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পূর্বজ্ঞান  যাচাই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1295400"/>
            <a:ext cx="4800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যোগ মানে কী?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209800"/>
            <a:ext cx="4953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যোগ মানে একত্র করা।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62600" y="3124200"/>
            <a:ext cx="3429000" cy="1143001"/>
            <a:chOff x="5562600" y="3124200"/>
            <a:chExt cx="3429000" cy="1143001"/>
          </a:xfrm>
        </p:grpSpPr>
        <p:pic>
          <p:nvPicPr>
            <p:cNvPr id="8" name="Picture 7" descr="l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3200400"/>
              <a:ext cx="1752600" cy="1066801"/>
            </a:xfrm>
            <a:prstGeom prst="rect">
              <a:avLst/>
            </a:prstGeom>
          </p:spPr>
        </p:pic>
        <p:pic>
          <p:nvPicPr>
            <p:cNvPr id="9" name="Picture 8" descr="l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000" y="3124200"/>
              <a:ext cx="1752600" cy="106680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0" y="2971800"/>
            <a:ext cx="3276600" cy="1295401"/>
            <a:chOff x="0" y="2971800"/>
            <a:chExt cx="3276600" cy="1295401"/>
          </a:xfrm>
        </p:grpSpPr>
        <p:pic>
          <p:nvPicPr>
            <p:cNvPr id="7" name="Picture 6" descr="l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971800"/>
              <a:ext cx="1676400" cy="1295401"/>
            </a:xfrm>
            <a:prstGeom prst="rect">
              <a:avLst/>
            </a:prstGeom>
          </p:spPr>
        </p:pic>
        <p:pic>
          <p:nvPicPr>
            <p:cNvPr id="10" name="Picture 9" descr="l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3124200"/>
              <a:ext cx="1752600" cy="106680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810000" y="3506450"/>
            <a:ext cx="1524000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8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419600"/>
            <a:ext cx="21336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টি পাখি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4495800"/>
            <a:ext cx="2286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২টি পাখি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8600" y="5334000"/>
            <a:ext cx="6553200" cy="1295400"/>
            <a:chOff x="228600" y="5334000"/>
            <a:chExt cx="6553200" cy="1295400"/>
          </a:xfrm>
        </p:grpSpPr>
        <p:pic>
          <p:nvPicPr>
            <p:cNvPr id="14" name="Picture 13" descr="l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5486400"/>
              <a:ext cx="1447800" cy="1143000"/>
            </a:xfrm>
            <a:prstGeom prst="rect">
              <a:avLst/>
            </a:prstGeom>
          </p:spPr>
        </p:pic>
        <p:pic>
          <p:nvPicPr>
            <p:cNvPr id="15" name="Picture 14" descr="l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3800" y="5334000"/>
              <a:ext cx="1447800" cy="1295400"/>
            </a:xfrm>
            <a:prstGeom prst="rect">
              <a:avLst/>
            </a:prstGeom>
          </p:spPr>
        </p:pic>
        <p:pic>
          <p:nvPicPr>
            <p:cNvPr id="16" name="Picture 15" descr="l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1200" y="5410200"/>
              <a:ext cx="1600200" cy="1143001"/>
            </a:xfrm>
            <a:prstGeom prst="rect">
              <a:avLst/>
            </a:prstGeom>
          </p:spPr>
        </p:pic>
        <p:pic>
          <p:nvPicPr>
            <p:cNvPr id="17" name="Picture 16" descr="lk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5410200"/>
              <a:ext cx="1447800" cy="121920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7391400" y="5562600"/>
            <a:ext cx="152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=৪টি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00" y="228600"/>
            <a:ext cx="7696200" cy="5004375"/>
            <a:chOff x="762000" y="228600"/>
            <a:chExt cx="7696200" cy="5004375"/>
          </a:xfrm>
        </p:grpSpPr>
        <p:sp>
          <p:nvSpPr>
            <p:cNvPr id="4" name="TextBox 3"/>
            <p:cNvSpPr txBox="1"/>
            <p:nvPr/>
          </p:nvSpPr>
          <p:spPr>
            <a:xfrm>
              <a:off x="2743200" y="228600"/>
              <a:ext cx="3733800" cy="83099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dirty="0" err="1" smtClean="0">
                  <a:latin typeface="NikoshBAN" pitchFamily="2" charset="0"/>
                  <a:cs typeface="NikoshBAN" pitchFamily="2" charset="0"/>
                </a:rPr>
                <a:t>ঘোষ</a:t>
              </a:r>
              <a:r>
                <a:rPr lang="bn-BD" sz="4800" dirty="0" smtClean="0">
                  <a:latin typeface="NikoshBAN" pitchFamily="2" charset="0"/>
                  <a:cs typeface="NikoshBAN" pitchFamily="2" charset="0"/>
                </a:rPr>
                <a:t>না</a:t>
              </a:r>
              <a:endParaRPr lang="en-US" sz="4800" dirty="0" smtClean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524000" y="2057400"/>
              <a:ext cx="5943600" cy="1527048"/>
              <a:chOff x="1524000" y="2057400"/>
              <a:chExt cx="5943600" cy="1527048"/>
            </a:xfrm>
          </p:grpSpPr>
          <p:sp>
            <p:nvSpPr>
              <p:cNvPr id="5" name="Cloud Callout 4"/>
              <p:cNvSpPr/>
              <p:nvPr/>
            </p:nvSpPr>
            <p:spPr>
              <a:xfrm>
                <a:off x="1524000" y="2057400"/>
                <a:ext cx="5943600" cy="1527048"/>
              </a:xfrm>
              <a:prstGeom prst="cloudCallout">
                <a:avLst>
                  <a:gd name="adj1" fmla="val -30846"/>
                  <a:gd name="adj2" fmla="val 103907"/>
                </a:avLst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86000" y="2362200"/>
                <a:ext cx="4343400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8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যোগের ধারণা</a:t>
                </a:r>
                <a:endParaRPr lang="en-US" sz="48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62000" y="4648200"/>
              <a:ext cx="7696200" cy="58477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q"/>
              </a:pP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দুই অঙ্ক বিশিষ্ট সংখ্যা: উপর নিচ ও পাশাপাশি যোগ 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33400" y="304800"/>
            <a:ext cx="8153400" cy="6019800"/>
            <a:chOff x="533400" y="304800"/>
            <a:chExt cx="8153400" cy="6019800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304800"/>
              <a:ext cx="3048000" cy="76944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বাস্তব পর্যায়</a:t>
              </a:r>
              <a:endParaRPr lang="en-US" sz="4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3400" y="2785170"/>
              <a:ext cx="8153400" cy="353943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দুই জন শিক্ষার্থীকে সামনে এনে একজনের হাতে একটি দশের আটি ,আরেক জনের হাতে শুধূ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9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টি কাঠি দিয়ে বলব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একদশ আর নয় কত হয়। আর ও দুইজন শিক্ষাথীকে সামনে এনে ,একজনের হাতে দুটি দশের আটি,আরেক জনের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হাতে শুধু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3টি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কাটি দিয়ে বলব দুই দশ আর তিন কত হয়।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এখন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দুইটি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৯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এবং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৩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যোগ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করলে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হয়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১২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আর ১ দশক ও ২দশক যোগ করলে হয় ৩দশক।৩ দশক =৩০,এখন ৩০ আর ১২ যোগ করলে হয় ৪২।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3400" y="381000"/>
              <a:ext cx="1752600" cy="181588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১৯ 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+২৩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---------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5027612" y="685800"/>
            <a:ext cx="1220788" cy="1295400"/>
            <a:chOff x="6400800" y="914400"/>
            <a:chExt cx="1220788" cy="1143000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5982494" y="14851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7049294" y="14851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896894" y="14851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744494" y="14851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6592094" y="14851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6439694" y="14851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287294" y="14851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6134894" y="14851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5830094" y="14851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1066800" y="762000"/>
            <a:ext cx="1450182" cy="1219994"/>
            <a:chOff x="3504406" y="762000"/>
            <a:chExt cx="1450182" cy="1219994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933700" y="1333500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086894" y="13327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3277394" y="1371600"/>
              <a:ext cx="1066006" cy="79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3391694" y="14089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3544094" y="13327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3696494" y="14089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809206" y="1371600"/>
              <a:ext cx="1219994" cy="79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4001294" y="14089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4153694" y="14089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152106" y="1409700"/>
              <a:ext cx="1143794" cy="794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382294" y="14089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38200" y="2971800"/>
            <a:ext cx="3352800" cy="1448594"/>
            <a:chOff x="838200" y="2971800"/>
            <a:chExt cx="3352800" cy="1448594"/>
          </a:xfrm>
        </p:grpSpPr>
        <p:grpSp>
          <p:nvGrpSpPr>
            <p:cNvPr id="82" name="Group 81"/>
            <p:cNvGrpSpPr/>
            <p:nvPr/>
          </p:nvGrpSpPr>
          <p:grpSpPr>
            <a:xfrm>
              <a:off x="838200" y="2971800"/>
              <a:ext cx="1449388" cy="1295400"/>
              <a:chOff x="1600200" y="3276600"/>
              <a:chExt cx="1449388" cy="1295400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 rot="5400000">
                <a:off x="1029494" y="39235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5400000">
                <a:off x="1181894" y="38473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>
                <a:off x="1334294" y="38473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5400000">
                <a:off x="1486694" y="39235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5400000">
                <a:off x="1639094" y="39235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>
                <a:off x="1791494" y="39235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5400000">
                <a:off x="2020094" y="39997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>
                <a:off x="2172494" y="39997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>
                <a:off x="2324894" y="39997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2477294" y="39997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2817812" y="3048000"/>
              <a:ext cx="1373188" cy="1372394"/>
              <a:chOff x="3733800" y="3429000"/>
              <a:chExt cx="1373188" cy="1372394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rot="5400000">
                <a:off x="3163094" y="39997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3315494" y="39997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>
                <a:off x="3467894" y="40759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>
                <a:off x="3620294" y="40759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3772694" y="40759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3925094" y="40759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4077494" y="41521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4152900" y="4152900"/>
                <a:ext cx="12954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4382294" y="41521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4534694" y="4152106"/>
                <a:ext cx="1143000" cy="1588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5181600" y="3124200"/>
            <a:ext cx="534988" cy="1143000"/>
            <a:chOff x="7315200" y="3124200"/>
            <a:chExt cx="534988" cy="1143000"/>
          </a:xfrm>
        </p:grpSpPr>
        <p:cxnSp>
          <p:nvCxnSpPr>
            <p:cNvPr id="55" name="Straight Connector 54"/>
            <p:cNvCxnSpPr/>
            <p:nvPr/>
          </p:nvCxnSpPr>
          <p:spPr>
            <a:xfrm rot="5400000">
              <a:off x="7277894" y="36949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7049294" y="36949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6744494" y="3694906"/>
              <a:ext cx="1143000" cy="158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5" name="TextBox 84"/>
          <p:cNvSpPr txBox="1"/>
          <p:nvPr/>
        </p:nvSpPr>
        <p:spPr>
          <a:xfrm>
            <a:off x="762000" y="2096869"/>
            <a:ext cx="19812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724400" y="2133600"/>
            <a:ext cx="13716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38200" y="4535269"/>
            <a:ext cx="2057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দশ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48200" y="4535269"/>
            <a:ext cx="14478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553200" y="2667000"/>
            <a:ext cx="19050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+2 3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---------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4 2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7" grpId="0" animBg="1"/>
      <p:bldP spid="88" grpId="0" animBg="1"/>
      <p:bldP spid="9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328</Words>
  <Application>Microsoft Office PowerPoint</Application>
  <PresentationFormat>On-screen Show (4:3)</PresentationFormat>
  <Paragraphs>113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Creation</dc:creator>
  <cp:lastModifiedBy>Creation</cp:lastModifiedBy>
  <cp:revision>138</cp:revision>
  <dcterms:created xsi:type="dcterms:W3CDTF">2006-08-16T00:00:00Z</dcterms:created>
  <dcterms:modified xsi:type="dcterms:W3CDTF">2020-05-08T16:17:23Z</dcterms:modified>
</cp:coreProperties>
</file>