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5"/>
  </p:notesMasterIdLst>
  <p:sldIdLst>
    <p:sldId id="296" r:id="rId2"/>
    <p:sldId id="305" r:id="rId3"/>
    <p:sldId id="301" r:id="rId4"/>
    <p:sldId id="263" r:id="rId5"/>
    <p:sldId id="261" r:id="rId6"/>
    <p:sldId id="297" r:id="rId7"/>
    <p:sldId id="257" r:id="rId8"/>
    <p:sldId id="310" r:id="rId9"/>
    <p:sldId id="307" r:id="rId10"/>
    <p:sldId id="258" r:id="rId11"/>
    <p:sldId id="275" r:id="rId12"/>
    <p:sldId id="311" r:id="rId13"/>
    <p:sldId id="267" r:id="rId14"/>
    <p:sldId id="308" r:id="rId15"/>
    <p:sldId id="309" r:id="rId16"/>
    <p:sldId id="272" r:id="rId17"/>
    <p:sldId id="306" r:id="rId18"/>
    <p:sldId id="287" r:id="rId19"/>
    <p:sldId id="286" r:id="rId20"/>
    <p:sldId id="285" r:id="rId21"/>
    <p:sldId id="293" r:id="rId22"/>
    <p:sldId id="292" r:id="rId23"/>
    <p:sldId id="30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7EC86A"/>
    <a:srgbClr val="FFFFFF"/>
    <a:srgbClr val="FF66CC"/>
    <a:srgbClr val="310C50"/>
    <a:srgbClr val="601BA5"/>
    <a:srgbClr val="3333CC"/>
    <a:srgbClr val="3399FF"/>
    <a:srgbClr val="0066FF"/>
    <a:srgbClr val="431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9" autoAdjust="0"/>
    <p:restoredTop sz="94624" autoAdjust="0"/>
  </p:normalViewPr>
  <p:slideViewPr>
    <p:cSldViewPr>
      <p:cViewPr varScale="1">
        <p:scale>
          <a:sx n="70" d="100"/>
          <a:sy n="70" d="100"/>
        </p:scale>
        <p:origin x="8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091C34-E836-4E56-9E3E-B407083BE4E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18915C-85F6-4AAC-BBB6-2A9C537B6338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বিদ্যালয় সমাজকর্মী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2C3CDE-DCEA-45F4-95DF-79ECBAD6F187}" type="parTrans" cxnId="{172667DD-F437-4659-B1AC-10C9641ECD01}">
      <dgm:prSet/>
      <dgm:spPr/>
      <dgm:t>
        <a:bodyPr/>
        <a:lstStyle/>
        <a:p>
          <a:endParaRPr lang="en-US"/>
        </a:p>
      </dgm:t>
    </dgm:pt>
    <dgm:pt modelId="{593BC41D-A341-4D36-BE8E-358447C93357}" type="sibTrans" cxnId="{172667DD-F437-4659-B1AC-10C9641ECD01}">
      <dgm:prSet/>
      <dgm:spPr/>
      <dgm:t>
        <a:bodyPr/>
        <a:lstStyle/>
        <a:p>
          <a:endParaRPr lang="en-US"/>
        </a:p>
      </dgm:t>
    </dgm:pt>
    <dgm:pt modelId="{6A3A9D60-1ED0-4A1B-8397-425CCF744EA1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ছাত্র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B29A34-2B0B-4ED9-AA84-5CF5432021A6}" type="parTrans" cxnId="{0C377821-1AB1-4014-B515-EAFC8A13471B}">
      <dgm:prSet/>
      <dgm:spPr/>
      <dgm:t>
        <a:bodyPr/>
        <a:lstStyle/>
        <a:p>
          <a:endParaRPr lang="en-US"/>
        </a:p>
      </dgm:t>
    </dgm:pt>
    <dgm:pt modelId="{F109955F-5EB1-44DD-9585-7B555C3C91B8}" type="sibTrans" cxnId="{0C377821-1AB1-4014-B515-EAFC8A13471B}">
      <dgm:prSet/>
      <dgm:spPr/>
      <dgm:t>
        <a:bodyPr/>
        <a:lstStyle/>
        <a:p>
          <a:endParaRPr lang="en-US"/>
        </a:p>
      </dgm:t>
    </dgm:pt>
    <dgm:pt modelId="{04D2F0CB-7252-4826-88C8-A02531CB71F8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অভিভাবক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3A8E73-5B43-45D6-82D1-C6F144B84136}" type="parTrans" cxnId="{59DE7AD9-C7FB-4D7B-BEDF-07F05E4FE5A7}">
      <dgm:prSet/>
      <dgm:spPr/>
      <dgm:t>
        <a:bodyPr/>
        <a:lstStyle/>
        <a:p>
          <a:endParaRPr lang="en-US"/>
        </a:p>
      </dgm:t>
    </dgm:pt>
    <dgm:pt modelId="{E496E1AC-8FDB-4A30-92B9-A3746BE655EE}" type="sibTrans" cxnId="{59DE7AD9-C7FB-4D7B-BEDF-07F05E4FE5A7}">
      <dgm:prSet/>
      <dgm:spPr/>
      <dgm:t>
        <a:bodyPr/>
        <a:lstStyle/>
        <a:p>
          <a:endParaRPr lang="en-US"/>
        </a:p>
      </dgm:t>
    </dgm:pt>
    <dgm:pt modelId="{56636F02-4E4E-4C88-B35C-1F2064B0A464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বিদ্যালয় কর্তৃপক্ষ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0856BB-5DB7-4C7A-92B9-7B3F37FD9CFA}" type="parTrans" cxnId="{A0A8B9D8-C771-498C-985D-DB9E27587721}">
      <dgm:prSet/>
      <dgm:spPr/>
      <dgm:t>
        <a:bodyPr/>
        <a:lstStyle/>
        <a:p>
          <a:endParaRPr lang="en-US"/>
        </a:p>
      </dgm:t>
    </dgm:pt>
    <dgm:pt modelId="{7E193991-637E-48C0-A397-DEF668202111}" type="sibTrans" cxnId="{A0A8B9D8-C771-498C-985D-DB9E27587721}">
      <dgm:prSet/>
      <dgm:spPr/>
      <dgm:t>
        <a:bodyPr/>
        <a:lstStyle/>
        <a:p>
          <a:endParaRPr lang="en-US"/>
        </a:p>
      </dgm:t>
    </dgm:pt>
    <dgm:pt modelId="{F22BB610-790A-4C0A-9031-3510AA8CA2C5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শিক্ষক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D664FE-803C-457C-A375-713F91EF0109}" type="parTrans" cxnId="{78D6401D-39B4-4604-990E-6AE4DBF40131}">
      <dgm:prSet/>
      <dgm:spPr/>
      <dgm:t>
        <a:bodyPr/>
        <a:lstStyle/>
        <a:p>
          <a:endParaRPr lang="en-US"/>
        </a:p>
      </dgm:t>
    </dgm:pt>
    <dgm:pt modelId="{B35E5FC5-2C6B-40C0-B7A6-FCA9CA8ED2FA}" type="sibTrans" cxnId="{78D6401D-39B4-4604-990E-6AE4DBF40131}">
      <dgm:prSet/>
      <dgm:spPr/>
      <dgm:t>
        <a:bodyPr/>
        <a:lstStyle/>
        <a:p>
          <a:endParaRPr lang="en-US"/>
        </a:p>
      </dgm:t>
    </dgm:pt>
    <dgm:pt modelId="{B1D09CA9-A36D-4A93-8794-16413A7D7040}" type="pres">
      <dgm:prSet presAssocID="{1C091C34-E836-4E56-9E3E-B407083BE4E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A3C536F-468D-48E2-8872-4AE2422C26E7}" type="pres">
      <dgm:prSet presAssocID="{2A18915C-85F6-4AAC-BBB6-2A9C537B6338}" presName="centerShape" presStyleLbl="node0" presStyleIdx="0" presStyleCnt="1"/>
      <dgm:spPr/>
      <dgm:t>
        <a:bodyPr/>
        <a:lstStyle/>
        <a:p>
          <a:endParaRPr lang="en-US"/>
        </a:p>
      </dgm:t>
    </dgm:pt>
    <dgm:pt modelId="{6EE425B4-8107-4266-A429-04E5D39EDE9A}" type="pres">
      <dgm:prSet presAssocID="{6A3A9D60-1ED0-4A1B-8397-425CCF744EA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733C8-F1BE-4D53-9466-071F24F93EB9}" type="pres">
      <dgm:prSet presAssocID="{6A3A9D60-1ED0-4A1B-8397-425CCF744EA1}" presName="dummy" presStyleCnt="0"/>
      <dgm:spPr/>
    </dgm:pt>
    <dgm:pt modelId="{4EDCCC95-1396-48E7-A8B6-F784092AEDD1}" type="pres">
      <dgm:prSet presAssocID="{F109955F-5EB1-44DD-9585-7B555C3C91B8}" presName="sibTrans" presStyleLbl="sibTrans2D1" presStyleIdx="0" presStyleCnt="4"/>
      <dgm:spPr/>
    </dgm:pt>
    <dgm:pt modelId="{5F7470EA-9A7E-46A3-ABBD-74E7E435A45B}" type="pres">
      <dgm:prSet presAssocID="{04D2F0CB-7252-4826-88C8-A02531CB71F8}" presName="node" presStyleLbl="node1" presStyleIdx="1" presStyleCnt="4" custScaleX="144407" custScaleY="105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18634-0614-4619-BB77-E8052E4BE081}" type="pres">
      <dgm:prSet presAssocID="{04D2F0CB-7252-4826-88C8-A02531CB71F8}" presName="dummy" presStyleCnt="0"/>
      <dgm:spPr/>
    </dgm:pt>
    <dgm:pt modelId="{81224F91-D091-4796-A4EB-9F0C48AFF34A}" type="pres">
      <dgm:prSet presAssocID="{E496E1AC-8FDB-4A30-92B9-A3746BE655EE}" presName="sibTrans" presStyleLbl="sibTrans2D1" presStyleIdx="1" presStyleCnt="4"/>
      <dgm:spPr/>
    </dgm:pt>
    <dgm:pt modelId="{5639D99C-9ED7-40BC-B2A6-D97A5356DC8C}" type="pres">
      <dgm:prSet presAssocID="{56636F02-4E4E-4C88-B35C-1F2064B0A464}" presName="node" presStyleLbl="node1" presStyleIdx="2" presStyleCnt="4" custScaleX="128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CA4EE-3C0D-42DA-A9E1-435C33F4CE35}" type="pres">
      <dgm:prSet presAssocID="{56636F02-4E4E-4C88-B35C-1F2064B0A464}" presName="dummy" presStyleCnt="0"/>
      <dgm:spPr/>
    </dgm:pt>
    <dgm:pt modelId="{8F23CD6F-2EE4-4C00-B067-A81F4A66A5D7}" type="pres">
      <dgm:prSet presAssocID="{7E193991-637E-48C0-A397-DEF668202111}" presName="sibTrans" presStyleLbl="sibTrans2D1" presStyleIdx="2" presStyleCnt="4"/>
      <dgm:spPr/>
    </dgm:pt>
    <dgm:pt modelId="{6E8A1806-D3C1-48C1-9009-3F103058939D}" type="pres">
      <dgm:prSet presAssocID="{F22BB610-790A-4C0A-9031-3510AA8CA2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2FFFC-3D8B-4965-85B2-434F624FA3D0}" type="pres">
      <dgm:prSet presAssocID="{F22BB610-790A-4C0A-9031-3510AA8CA2C5}" presName="dummy" presStyleCnt="0"/>
      <dgm:spPr/>
    </dgm:pt>
    <dgm:pt modelId="{08A418DF-97C0-4A91-9936-2178A67A99BD}" type="pres">
      <dgm:prSet presAssocID="{B35E5FC5-2C6B-40C0-B7A6-FCA9CA8ED2FA}" presName="sibTrans" presStyleLbl="sibTrans2D1" presStyleIdx="3" presStyleCnt="4"/>
      <dgm:spPr/>
    </dgm:pt>
  </dgm:ptLst>
  <dgm:cxnLst>
    <dgm:cxn modelId="{81624A0B-DD61-4CF9-B0CE-A72189E2193F}" type="presOf" srcId="{7E193991-637E-48C0-A397-DEF668202111}" destId="{8F23CD6F-2EE4-4C00-B067-A81F4A66A5D7}" srcOrd="0" destOrd="0" presId="urn:microsoft.com/office/officeart/2005/8/layout/radial6"/>
    <dgm:cxn modelId="{8C07C623-295A-4F71-91E1-C858A0B22F88}" type="presOf" srcId="{F22BB610-790A-4C0A-9031-3510AA8CA2C5}" destId="{6E8A1806-D3C1-48C1-9009-3F103058939D}" srcOrd="0" destOrd="0" presId="urn:microsoft.com/office/officeart/2005/8/layout/radial6"/>
    <dgm:cxn modelId="{78D6401D-39B4-4604-990E-6AE4DBF40131}" srcId="{2A18915C-85F6-4AAC-BBB6-2A9C537B6338}" destId="{F22BB610-790A-4C0A-9031-3510AA8CA2C5}" srcOrd="3" destOrd="0" parTransId="{61D664FE-803C-457C-A375-713F91EF0109}" sibTransId="{B35E5FC5-2C6B-40C0-B7A6-FCA9CA8ED2FA}"/>
    <dgm:cxn modelId="{022DE8B1-F107-4671-8FBE-2FA9E629740C}" type="presOf" srcId="{56636F02-4E4E-4C88-B35C-1F2064B0A464}" destId="{5639D99C-9ED7-40BC-B2A6-D97A5356DC8C}" srcOrd="0" destOrd="0" presId="urn:microsoft.com/office/officeart/2005/8/layout/radial6"/>
    <dgm:cxn modelId="{0C377821-1AB1-4014-B515-EAFC8A13471B}" srcId="{2A18915C-85F6-4AAC-BBB6-2A9C537B6338}" destId="{6A3A9D60-1ED0-4A1B-8397-425CCF744EA1}" srcOrd="0" destOrd="0" parTransId="{9EB29A34-2B0B-4ED9-AA84-5CF5432021A6}" sibTransId="{F109955F-5EB1-44DD-9585-7B555C3C91B8}"/>
    <dgm:cxn modelId="{3260F535-034C-4C01-AD67-E3779E5E0F26}" type="presOf" srcId="{04D2F0CB-7252-4826-88C8-A02531CB71F8}" destId="{5F7470EA-9A7E-46A3-ABBD-74E7E435A45B}" srcOrd="0" destOrd="0" presId="urn:microsoft.com/office/officeart/2005/8/layout/radial6"/>
    <dgm:cxn modelId="{172667DD-F437-4659-B1AC-10C9641ECD01}" srcId="{1C091C34-E836-4E56-9E3E-B407083BE4E6}" destId="{2A18915C-85F6-4AAC-BBB6-2A9C537B6338}" srcOrd="0" destOrd="0" parTransId="{BE2C3CDE-DCEA-45F4-95DF-79ECBAD6F187}" sibTransId="{593BC41D-A341-4D36-BE8E-358447C93357}"/>
    <dgm:cxn modelId="{CC47E4BD-4381-4D18-8200-89B7D424EF49}" type="presOf" srcId="{1C091C34-E836-4E56-9E3E-B407083BE4E6}" destId="{B1D09CA9-A36D-4A93-8794-16413A7D7040}" srcOrd="0" destOrd="0" presId="urn:microsoft.com/office/officeart/2005/8/layout/radial6"/>
    <dgm:cxn modelId="{59DE7AD9-C7FB-4D7B-BEDF-07F05E4FE5A7}" srcId="{2A18915C-85F6-4AAC-BBB6-2A9C537B6338}" destId="{04D2F0CB-7252-4826-88C8-A02531CB71F8}" srcOrd="1" destOrd="0" parTransId="{933A8E73-5B43-45D6-82D1-C6F144B84136}" sibTransId="{E496E1AC-8FDB-4A30-92B9-A3746BE655EE}"/>
    <dgm:cxn modelId="{AF1CFF70-08E8-4A53-813A-792DE3238928}" type="presOf" srcId="{B35E5FC5-2C6B-40C0-B7A6-FCA9CA8ED2FA}" destId="{08A418DF-97C0-4A91-9936-2178A67A99BD}" srcOrd="0" destOrd="0" presId="urn:microsoft.com/office/officeart/2005/8/layout/radial6"/>
    <dgm:cxn modelId="{A0A8B9D8-C771-498C-985D-DB9E27587721}" srcId="{2A18915C-85F6-4AAC-BBB6-2A9C537B6338}" destId="{56636F02-4E4E-4C88-B35C-1F2064B0A464}" srcOrd="2" destOrd="0" parTransId="{A30856BB-5DB7-4C7A-92B9-7B3F37FD9CFA}" sibTransId="{7E193991-637E-48C0-A397-DEF668202111}"/>
    <dgm:cxn modelId="{59B5F953-F74F-49B0-BA69-9960D0116A9D}" type="presOf" srcId="{E496E1AC-8FDB-4A30-92B9-A3746BE655EE}" destId="{81224F91-D091-4796-A4EB-9F0C48AFF34A}" srcOrd="0" destOrd="0" presId="urn:microsoft.com/office/officeart/2005/8/layout/radial6"/>
    <dgm:cxn modelId="{E432E933-5148-48DF-83DB-D85295F6CF46}" type="presOf" srcId="{2A18915C-85F6-4AAC-BBB6-2A9C537B6338}" destId="{BA3C536F-468D-48E2-8872-4AE2422C26E7}" srcOrd="0" destOrd="0" presId="urn:microsoft.com/office/officeart/2005/8/layout/radial6"/>
    <dgm:cxn modelId="{07679B70-9581-487C-AD3F-6C3F23207314}" type="presOf" srcId="{F109955F-5EB1-44DD-9585-7B555C3C91B8}" destId="{4EDCCC95-1396-48E7-A8B6-F784092AEDD1}" srcOrd="0" destOrd="0" presId="urn:microsoft.com/office/officeart/2005/8/layout/radial6"/>
    <dgm:cxn modelId="{4FC7920D-900F-4402-A96B-9A595C219F5F}" type="presOf" srcId="{6A3A9D60-1ED0-4A1B-8397-425CCF744EA1}" destId="{6EE425B4-8107-4266-A429-04E5D39EDE9A}" srcOrd="0" destOrd="0" presId="urn:microsoft.com/office/officeart/2005/8/layout/radial6"/>
    <dgm:cxn modelId="{F024189D-288B-4005-BCE5-129D69D73F83}" type="presParOf" srcId="{B1D09CA9-A36D-4A93-8794-16413A7D7040}" destId="{BA3C536F-468D-48E2-8872-4AE2422C26E7}" srcOrd="0" destOrd="0" presId="urn:microsoft.com/office/officeart/2005/8/layout/radial6"/>
    <dgm:cxn modelId="{641892F2-689A-486E-B008-8E7E99D5D46A}" type="presParOf" srcId="{B1D09CA9-A36D-4A93-8794-16413A7D7040}" destId="{6EE425B4-8107-4266-A429-04E5D39EDE9A}" srcOrd="1" destOrd="0" presId="urn:microsoft.com/office/officeart/2005/8/layout/radial6"/>
    <dgm:cxn modelId="{045B2B83-4CEE-4437-BA91-0869EDB170AC}" type="presParOf" srcId="{B1D09CA9-A36D-4A93-8794-16413A7D7040}" destId="{0C7733C8-F1BE-4D53-9466-071F24F93EB9}" srcOrd="2" destOrd="0" presId="urn:microsoft.com/office/officeart/2005/8/layout/radial6"/>
    <dgm:cxn modelId="{52C42ACB-15B1-402B-82C0-CE9CC9646096}" type="presParOf" srcId="{B1D09CA9-A36D-4A93-8794-16413A7D7040}" destId="{4EDCCC95-1396-48E7-A8B6-F784092AEDD1}" srcOrd="3" destOrd="0" presId="urn:microsoft.com/office/officeart/2005/8/layout/radial6"/>
    <dgm:cxn modelId="{241620A4-289E-47F1-A8B1-44DC719B34FB}" type="presParOf" srcId="{B1D09CA9-A36D-4A93-8794-16413A7D7040}" destId="{5F7470EA-9A7E-46A3-ABBD-74E7E435A45B}" srcOrd="4" destOrd="0" presId="urn:microsoft.com/office/officeart/2005/8/layout/radial6"/>
    <dgm:cxn modelId="{F2C11614-B3E8-4051-8AE8-59D7EA4F20DE}" type="presParOf" srcId="{B1D09CA9-A36D-4A93-8794-16413A7D7040}" destId="{DE518634-0614-4619-BB77-E8052E4BE081}" srcOrd="5" destOrd="0" presId="urn:microsoft.com/office/officeart/2005/8/layout/radial6"/>
    <dgm:cxn modelId="{EB05427A-2AAA-4471-AEEB-673278BE4B13}" type="presParOf" srcId="{B1D09CA9-A36D-4A93-8794-16413A7D7040}" destId="{81224F91-D091-4796-A4EB-9F0C48AFF34A}" srcOrd="6" destOrd="0" presId="urn:microsoft.com/office/officeart/2005/8/layout/radial6"/>
    <dgm:cxn modelId="{65E83F44-67EE-4D56-B67B-F0CDE427EBA1}" type="presParOf" srcId="{B1D09CA9-A36D-4A93-8794-16413A7D7040}" destId="{5639D99C-9ED7-40BC-B2A6-D97A5356DC8C}" srcOrd="7" destOrd="0" presId="urn:microsoft.com/office/officeart/2005/8/layout/radial6"/>
    <dgm:cxn modelId="{A6BA1BD4-28DF-4BCE-85B2-8EB0E62ECF86}" type="presParOf" srcId="{B1D09CA9-A36D-4A93-8794-16413A7D7040}" destId="{42CCA4EE-3C0D-42DA-A9E1-435C33F4CE35}" srcOrd="8" destOrd="0" presId="urn:microsoft.com/office/officeart/2005/8/layout/radial6"/>
    <dgm:cxn modelId="{B9483D50-5349-49B0-8760-C834727F2682}" type="presParOf" srcId="{B1D09CA9-A36D-4A93-8794-16413A7D7040}" destId="{8F23CD6F-2EE4-4C00-B067-A81F4A66A5D7}" srcOrd="9" destOrd="0" presId="urn:microsoft.com/office/officeart/2005/8/layout/radial6"/>
    <dgm:cxn modelId="{E3AFDE44-B4A8-46BF-9920-11537617E990}" type="presParOf" srcId="{B1D09CA9-A36D-4A93-8794-16413A7D7040}" destId="{6E8A1806-D3C1-48C1-9009-3F103058939D}" srcOrd="10" destOrd="0" presId="urn:microsoft.com/office/officeart/2005/8/layout/radial6"/>
    <dgm:cxn modelId="{40F59C17-3D81-49A3-8452-026E795C423C}" type="presParOf" srcId="{B1D09CA9-A36D-4A93-8794-16413A7D7040}" destId="{7DE2FFFC-3D8B-4965-85B2-434F624FA3D0}" srcOrd="11" destOrd="0" presId="urn:microsoft.com/office/officeart/2005/8/layout/radial6"/>
    <dgm:cxn modelId="{DB3D7EE4-4F30-4276-AACC-660F95D0BE9C}" type="presParOf" srcId="{B1D09CA9-A36D-4A93-8794-16413A7D7040}" destId="{08A418DF-97C0-4A91-9936-2178A67A99B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418DF-97C0-4A91-9936-2178A67A99BD}">
      <dsp:nvSpPr>
        <dsp:cNvPr id="0" name=""/>
        <dsp:cNvSpPr/>
      </dsp:nvSpPr>
      <dsp:spPr>
        <a:xfrm>
          <a:off x="2190356" y="666062"/>
          <a:ext cx="4445460" cy="4445460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3CD6F-2EE4-4C00-B067-A81F4A66A5D7}">
      <dsp:nvSpPr>
        <dsp:cNvPr id="0" name=""/>
        <dsp:cNvSpPr/>
      </dsp:nvSpPr>
      <dsp:spPr>
        <a:xfrm>
          <a:off x="2190356" y="666062"/>
          <a:ext cx="4445460" cy="4445460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24F91-D091-4796-A4EB-9F0C48AFF34A}">
      <dsp:nvSpPr>
        <dsp:cNvPr id="0" name=""/>
        <dsp:cNvSpPr/>
      </dsp:nvSpPr>
      <dsp:spPr>
        <a:xfrm>
          <a:off x="2190356" y="666062"/>
          <a:ext cx="4445460" cy="4445460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CCC95-1396-48E7-A8B6-F784092AEDD1}">
      <dsp:nvSpPr>
        <dsp:cNvPr id="0" name=""/>
        <dsp:cNvSpPr/>
      </dsp:nvSpPr>
      <dsp:spPr>
        <a:xfrm>
          <a:off x="2190356" y="666062"/>
          <a:ext cx="4445460" cy="4445460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C536F-468D-48E2-8872-4AE2422C26E7}">
      <dsp:nvSpPr>
        <dsp:cNvPr id="0" name=""/>
        <dsp:cNvSpPr/>
      </dsp:nvSpPr>
      <dsp:spPr>
        <a:xfrm>
          <a:off x="3390637" y="1866343"/>
          <a:ext cx="2044898" cy="20448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বিদ্যালয় সমাজকর্মী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90105" y="2165811"/>
        <a:ext cx="1445962" cy="1445962"/>
      </dsp:txXfrm>
    </dsp:sp>
    <dsp:sp modelId="{6EE425B4-8107-4266-A429-04E5D39EDE9A}">
      <dsp:nvSpPr>
        <dsp:cNvPr id="0" name=""/>
        <dsp:cNvSpPr/>
      </dsp:nvSpPr>
      <dsp:spPr>
        <a:xfrm>
          <a:off x="3697371" y="1879"/>
          <a:ext cx="1431428" cy="1431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ছাত্র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06999" y="211507"/>
        <a:ext cx="1012172" cy="1012172"/>
      </dsp:txXfrm>
    </dsp:sp>
    <dsp:sp modelId="{5F7470EA-9A7E-46A3-ABBD-74E7E435A45B}">
      <dsp:nvSpPr>
        <dsp:cNvPr id="0" name=""/>
        <dsp:cNvSpPr/>
      </dsp:nvSpPr>
      <dsp:spPr>
        <a:xfrm>
          <a:off x="5550743" y="2133599"/>
          <a:ext cx="2067083" cy="15103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অভিভাবক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53460" y="2354790"/>
        <a:ext cx="1461649" cy="1068004"/>
      </dsp:txXfrm>
    </dsp:sp>
    <dsp:sp modelId="{5639D99C-9ED7-40BC-B2A6-D97A5356DC8C}">
      <dsp:nvSpPr>
        <dsp:cNvPr id="0" name=""/>
        <dsp:cNvSpPr/>
      </dsp:nvSpPr>
      <dsp:spPr>
        <a:xfrm>
          <a:off x="3492169" y="4344277"/>
          <a:ext cx="1841833" cy="1431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বিদ্যালয় কর্তৃপক্ষ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61899" y="4553905"/>
        <a:ext cx="1302373" cy="1012172"/>
      </dsp:txXfrm>
    </dsp:sp>
    <dsp:sp modelId="{6E8A1806-D3C1-48C1-9009-3F103058939D}">
      <dsp:nvSpPr>
        <dsp:cNvPr id="0" name=""/>
        <dsp:cNvSpPr/>
      </dsp:nvSpPr>
      <dsp:spPr>
        <a:xfrm>
          <a:off x="1526173" y="2173078"/>
          <a:ext cx="1431428" cy="1431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শিক্ষক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35801" y="2382706"/>
        <a:ext cx="1012172" cy="1012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252B8-8E02-462F-8644-8962F2AB27DD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30C04-80DE-449A-8AA6-13DDA3CC7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6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62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30C04-80DE-449A-8AA6-13DDA3CC792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7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7B01-618F-4BAD-9FC0-06351EC67B06}" type="datetime1">
              <a:rPr lang="en-US" smtClean="0"/>
              <a:t>5/8/2020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598D-65E5-475E-8DE1-A91C4F73186C}" type="datetime1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F53E-6404-4E7A-83DF-5CCDBFC548CB}" type="datetime1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75AF-57B8-4F57-87EF-37C1064E78DC}" type="datetime1">
              <a:rPr lang="en-US" smtClean="0"/>
              <a:t>5/8/2020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4224-B7FD-4EE2-AC50-85D81BC9CFCF}" type="datetime1">
              <a:rPr lang="en-US" smtClean="0"/>
              <a:t>5/8/2020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C1C-3882-48FB-8C77-4CF1E84D4761}" type="datetime1">
              <a:rPr lang="en-US" smtClean="0"/>
              <a:t>5/8/2020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0F7F-9A85-4690-8F9B-E601B68373EA}" type="datetime1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913E-F18D-4ADC-A552-E9A31360298C}" type="datetime1">
              <a:rPr lang="en-US" smtClean="0"/>
              <a:t>5/8/2020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185D-472F-42EA-B8A4-15AAF5F4C264}" type="datetime1">
              <a:rPr lang="en-US" smtClean="0"/>
              <a:t>5/8/2020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A60E-D60E-4856-A313-40264F8CB5C5}" type="datetime1">
              <a:rPr lang="en-US" smtClean="0"/>
              <a:t>5/8/2020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92F9-6AF8-4E99-ACE0-33E173114D76}" type="datetime1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C6B244-C212-476D-AFD6-801B29FA38F9}" type="datetime1">
              <a:rPr lang="en-US" smtClean="0"/>
              <a:t>5/8/2020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/>
  <p:hf sldNum="0"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5.gif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51324" y="1600200"/>
            <a:ext cx="27190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BDED64F-40E7-45AB-8D5A-ADEFE94C9E4C}" type="datetime1">
              <a:rPr lang="en-US" smtClean="0"/>
              <a:pPr algn="r"/>
              <a:t>5/8/2020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bipul.sw@gmail.com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6277">
        <p15:prstTrans prst="curtains"/>
      </p:transition>
    </mc:Choice>
    <mc:Fallback xmlns="">
      <p:transition spd="slow" advTm="162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08 -0.018 -0.016 -0.023 -0.016 c -0.031 0 -0.063 0.125 -0.063 0.25 c 0 -0.063 -0.016 -0.125 -0.031 -0.125 c -0.016 0 -0.031 0.063 -0.031 0.125 c 0 -0.031 -0.008 -0.063 -0.016 -0.063 c -0.008 0 -0.016 0.031 -0.016 0.063 c 0 -0.016 -0.004 -0.031 -0.008 -0.031 c -0.004 0 -0.008 0.016 -0.008 0.031 c 0 -0.008 -0.002 -0.016 -0.004 -0.016 c -0.001 0 -0.004 0.008 -0.004 0.016 c 0 -0.004 -0.001 -0.008 -0.002 -0.008 c 0 -0.001 -0.002 0.004 -0.002 0.008 c 0 -0.002 0 -0.004 -0.001 -0.004 c 0 0.001 -0.001 0.002 -0.001 0.004 c 0 -0.001 0 -0.002 0 -0.003 c -0.001 0 -0.001 0.001 -0.001 0.002 c -0.001 0 -0.001 -0.001 -0.001 -0.002 c -0.001 0 -0.001 0.001 -0.001 0.002 E" pathEditMode="relative" ptsTypes="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4000" b="1" u="sng" dirty="0" smtClean="0">
                <a:solidFill>
                  <a:srgbClr val="601BA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 সমাজকর্মের কাজ </a:t>
            </a:r>
            <a:endParaRPr lang="en-US" sz="4000" dirty="0">
              <a:solidFill>
                <a:srgbClr val="601BA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562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endParaRPr lang="bn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শিক্ষার্থীদের সঠিক পথে পরিচালনা করা;  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ভবিষ্যতে সুনাগরিক হিসেবে গড়ে তোলা; 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 সমাজ গঠনের প্রাথমিক ভিত্তি হিসেবে কাজ করা; </a:t>
            </a:r>
          </a:p>
          <a:p>
            <a:pPr algn="just">
              <a:buFont typeface="Wingdings" pitchFamily="2" charset="2"/>
              <a:buChar char="v"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নেতিবাচক আচরণ দূর করা; </a:t>
            </a:r>
          </a:p>
          <a:p>
            <a:pPr algn="just">
              <a:buFont typeface="Wingdings" pitchFamily="2" charset="2"/>
              <a:buChar char="v"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শিক্ষকদের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মোকাবেলা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bn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882965A-E75D-48B5-A8F3-0EAD84B22CC8}" type="datetime1">
              <a:rPr lang="en-US" smtClean="0"/>
              <a:pPr algn="r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bipul.sw@gmail.com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629303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23563"/>
            <a:ext cx="7350457" cy="895637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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বিদ্যালয়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সমাজকর্মের ইতিহাস </a:t>
            </a:r>
            <a:endParaRPr lang="en-US" sz="4900" dirty="0">
              <a:solidFill>
                <a:srgbClr val="176B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76400"/>
            <a:ext cx="5562600" cy="51816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19200"/>
            <a:ext cx="9144000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ক্ষেত্রে -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১৯০৬ – ০৭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শিক্ষাবর্ষে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V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isiting teachers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প্রবর্তন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ম্যারি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রিচমণ্ড 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is Social Case Work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45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American Association of School Social Work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৯৫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NASW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১৯৬০ – আইন প্রণয়ন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১৯৭০ – ৮০ শিক্ষাবর্ষে -------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9B8576F-40BC-4329-9A10-43812E4676B4}" type="datetime1">
              <a:rPr lang="en-US" smtClean="0"/>
              <a:pPr algn="r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1829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013325"/>
          </a:xfrm>
          <a:solidFill>
            <a:srgbClr val="FFFF00"/>
          </a:solidFill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ক্ষেত্রে –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১৯৬৬ – সর্বপ্রথম বিদ্যালয় সমাজকর্ম চালু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১৯৬৯ – ঢাকার আরমানিটোলা উচ্চ বিদ্যালয়ে এবং চট্টগ্রামের মুসলিম হাই স্কুল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১৯৭০ – ১০ টি বিদ্যালয়ে সম্প্রসারণ ঘটে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১৯৮৪ – এ কার্যক্রম বন্ধ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33275AF-57B8-4F57-87EF-37C1064E78DC}" type="datetime1">
              <a:rPr lang="en-US" smtClean="0"/>
              <a:pPr algn="r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ipul.sw@gmail.com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74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259575" y="365125"/>
            <a:ext cx="6477000" cy="7620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 সমাজকর্মের গুরুত্ব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27126"/>
            <a:ext cx="8686800" cy="57308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শিক্ষার্থেদের শারীরিক, মানসিক, নৈতিক ও চারিত্রিক দিকের বিকাশ</a:t>
            </a:r>
            <a:r>
              <a:rPr lang="bn-IN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শিক্ষার্থী-শিক্ষক ও শিক্ষার্থীর পরিবারের মধ্যে আন্তঃসম্পর্ক সৃষ্টি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সংগ্রহ করা </a:t>
            </a:r>
            <a:r>
              <a:rPr lang="bn-IN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bn-IN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ত্র-ছাত্রীদের স্কুলে নিয়মিত না আসার কারণ অনুসন্ধান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 সৃষ্টি ও সমন্বয় সাধন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কাউন্সেলিং ও উদ্ধুদ্ধকরণ </a:t>
            </a:r>
            <a:endParaRPr lang="bn-IN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14BD24E-F11F-4EF6-995E-F5FE591BD111}" type="datetime1">
              <a:rPr lang="en-US" smtClean="0"/>
              <a:pPr algn="r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2012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321185D-472F-42EA-B8A4-15AAF5F4C264}" type="datetime1">
              <a:rPr lang="en-US" smtClean="0"/>
              <a:pPr algn="r"/>
              <a:t>5/8/2020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bipul.sw@gmail.com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066800"/>
            <a:ext cx="7315200" cy="509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হীনমন্যতা দূর করা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 ও কুসংস্কারাচ্ছন্ন দূরীকরণ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অনুকূল পরিবেশ সৃষ্টি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মনো-সামাজিক সমস্যার 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আগামীদিনের সুনাগরিক ও জাতির কর্ণাধার হিসেবে গড়ে তোলা  </a:t>
            </a:r>
            <a:endParaRPr lang="bn-IN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861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4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উন্নয়নে বিদ্যালয় সমাজকর্মীর ভূমিকা </a:t>
            </a:r>
            <a:endParaRPr lang="en-US" sz="44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গৃহ-স্কুল-কমিউনিটির মধ্যে সংযোগকারী হিসেবে কাজ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 সেবা প্রদান করা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গবেষক হিসেবে কাজ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শিশুকিশোরদের বিভিন্ন সংগঠন গড়ে তোলা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অনুঘটকের (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Catalysts) </a:t>
            </a:r>
            <a:r>
              <a:rPr lang="bn-I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 পালন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 প্রতিনিধি (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Change Agent) </a:t>
            </a:r>
            <a:r>
              <a:rPr lang="bn-IN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 কাজ </a:t>
            </a:r>
            <a:endParaRPr lang="bn-IN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I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সমন্বয়কের ভূমিকা 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33275AF-57B8-4F57-87EF-37C1064E78DC}" type="datetime1">
              <a:rPr lang="en-US" smtClean="0"/>
              <a:pPr algn="r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b</a:t>
            </a:r>
            <a:r>
              <a:rPr lang="en-US" dirty="0" smtClean="0"/>
              <a:t>ipul.sw@gmail.com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54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609600"/>
            <a:ext cx="6477000" cy="1143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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পরিবর্তন প্রতিনিধি (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Change Agent)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হিসেবে কাজ </a:t>
            </a:r>
            <a:b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8991600" cy="373380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sz="2400" b="1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5E1B588-53F0-4447-9808-3BEE5194F89F}" type="datetime1">
              <a:rPr lang="en-US" smtClean="0"/>
              <a:pPr algn="r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26672">
        <p:checker/>
      </p:transition>
    </mc:Choice>
    <mc:Fallback xmlns="">
      <p:transition spd="slow" advTm="126672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2214"/>
            <a:ext cx="7086600" cy="8382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সমন্বয়কের ভূমিকা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1B81F33-D4E5-4F72-B89D-624155565D99}" type="datetime1">
              <a:rPr lang="en-US" smtClean="0"/>
              <a:pPr algn="r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976293"/>
              </p:ext>
            </p:extLst>
          </p:nvPr>
        </p:nvGraphicFramePr>
        <p:xfrm>
          <a:off x="0" y="1080414"/>
          <a:ext cx="9144000" cy="577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197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304800"/>
            <a:ext cx="3505200" cy="990600"/>
          </a:xfrm>
          <a:solidFill>
            <a:srgbClr val="7EC86A"/>
          </a:solidFill>
        </p:spPr>
        <p:txBody>
          <a:bodyPr>
            <a:normAutofit fontScale="90000"/>
          </a:bodyPr>
          <a:lstStyle/>
          <a:p>
            <a:pPr algn="ctr"/>
            <a:r>
              <a:rPr lang="bn-IN" sz="5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r>
              <a:rPr lang="en-US" sz="5300" b="1" dirty="0" smtClean="0"/>
              <a:t>  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534400" cy="5334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দু’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দলে ভাগ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 -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 অপরিসীম – এ বিষয়ের ওপর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বিতর্ক প্রতিযোগিতার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আয়োজন কর। </a:t>
            </a:r>
          </a:p>
          <a:p>
            <a:pPr algn="just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8E4F069-8B03-4A81-A129-CDA93D00339C}" type="datetime1">
              <a:rPr lang="en-US" smtClean="0"/>
              <a:pPr algn="r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10571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534400" cy="9144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lvl="0" algn="ctr"/>
            <a:r>
              <a:rPr lang="en-US" sz="4900" b="1" dirty="0" smtClean="0">
                <a:sym typeface="Wingdings"/>
              </a:rPr>
              <a:t></a:t>
            </a:r>
            <a:r>
              <a:rPr lang="bn-IN" sz="4900" b="1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49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কোন প্রশ্ন আছে?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6934200" cy="403860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934200" cy="497205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9CDE5B-F6FE-48D2-BDC3-5E6ACE69706B}" type="datetime1">
              <a:rPr lang="en-US" smtClean="0"/>
              <a:pPr algn="r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2281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বিপুল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রেজা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০১৭১০০৮৩০১৩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4556" y="283430"/>
            <a:ext cx="384432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-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40" y="2175392"/>
            <a:ext cx="4562475" cy="399097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CD6477E-401E-4040-920B-C27143C569CF}" type="datetime1">
              <a:rPr lang="en-US" smtClean="0"/>
              <a:pPr algn="r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bipul.sw@gmail.com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53581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57200"/>
            <a:ext cx="6248400" cy="8382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IN" sz="49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534400" cy="5334000"/>
          </a:xfrm>
          <a:blipFill>
            <a:blip r:embed="rId4" cstate="print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১।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বাংলাদেশে সর্বপ্রথম বিদ্যালয়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সমাজকর্ম চালু করা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হয় কোন শহরে?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pPr algn="just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ক) ঢাকা                        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খ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) রাজশাহী  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pPr algn="just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গ)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খুলনা                         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ঘ)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বরিশাল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bn-IN" sz="3200" b="1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pPr algn="just"/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২। </a:t>
            </a:r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বিদ্যালয় সমাজকর্ম কার্যকর ভূমিকা পালন করে থাকে </a:t>
            </a:r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–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স্কুলগামী ছাত্র-ছাত্রীদের ক্ষতিকর প্রভাব থেকে রক্ষা করতে </a:t>
            </a:r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                              </a:t>
            </a:r>
            <a:endParaRPr lang="bn-IN" sz="3200" b="1" dirty="0" smtClean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pPr marL="571500" indent="-571500" algn="just">
              <a:buFont typeface="+mj-lt"/>
              <a:buAutoNum type="romanLcPeriod"/>
            </a:pPr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বিদ্যালয়ের কর্মকাণ্ডে অংশগ্রহণ হতে বিরত থেকে </a:t>
            </a:r>
            <a:endParaRPr lang="bn-IN" sz="3200" b="1" dirty="0" smtClean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pPr marL="571500" indent="-571500" algn="just">
              <a:buFont typeface="+mj-lt"/>
              <a:buAutoNum type="romanLcPeriod"/>
            </a:pPr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ছাত্র-ছাত্রীদের সুনাগরিক ও সম্পদশালী নাগরিক হিসেবে গড়ে তোলা </a:t>
            </a:r>
            <a:r>
              <a:rPr lang="bn-IN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bn-IN" sz="3200" b="1" dirty="0" smtClean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pPr algn="just"/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নিচের কোনটি সঠিক?</a:t>
            </a:r>
          </a:p>
          <a:p>
            <a:pPr algn="just"/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ক) </a:t>
            </a:r>
            <a:r>
              <a:rPr lang="en-US" sz="3200" b="1" dirty="0" err="1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i</a:t>
            </a:r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ও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ii</a:t>
            </a:r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 খ)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ii </a:t>
            </a:r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ও 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iii</a:t>
            </a:r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গ)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dirty="0" err="1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i</a:t>
            </a:r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ও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iii </a:t>
            </a:r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 ঘ)</a:t>
            </a:r>
            <a:r>
              <a:rPr lang="en-US" sz="3200" b="1" dirty="0" err="1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i</a:t>
            </a:r>
            <a:r>
              <a:rPr lang="bn-IN" sz="3200" b="1" dirty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,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dirty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i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i</a:t>
            </a:r>
            <a:r>
              <a:rPr lang="bn-IN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ও</a:t>
            </a:r>
            <a:r>
              <a:rPr lang="en-US" sz="3200" b="1" dirty="0" smtClean="0">
                <a:solidFill>
                  <a:srgbClr val="7EC86A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iii</a:t>
            </a:r>
            <a:endParaRPr lang="bn-IN" sz="3200" b="1" dirty="0" smtClean="0">
              <a:solidFill>
                <a:srgbClr val="7EC86A"/>
              </a:solidFill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pPr algn="just"/>
            <a:r>
              <a:rPr lang="bn-IN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63FB031-D3A0-48DC-88BC-7C09E3548BBE}" type="datetime1">
              <a:rPr lang="en-US" smtClean="0"/>
              <a:pPr algn="r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</p:txBody>
      </p:sp>
    </p:spTree>
    <p:custDataLst>
      <p:tags r:id="rId1"/>
    </p:custDataLst>
  </p:cSld>
  <p:clrMapOvr>
    <a:masterClrMapping/>
  </p:clrMapOvr>
  <p:transition spd="slow" advTm="8491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bn-IN" sz="4400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534400" cy="5075238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মিনিটের মধ্যে উত্তর করবে - 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উন্নয়নে বিদ্যালয় সমাজকর্মের ভূমিকা বিশ্লেষণ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</a:p>
          <a:p>
            <a:pPr>
              <a:buFont typeface="Wingdings" pitchFamily="2" charset="2"/>
              <a:buChar char="q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 বিদ্যালয়ের পরিবেশের সাথে সামঞ্জস্য বিধানে বিদ্যালয় সমাজকর্মীর ভূমিকা মূল্যায়ন কর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205F335-D1B7-4E1A-ABF5-1CF5257152A7}" type="datetime1">
              <a:rPr lang="en-US" smtClean="0"/>
              <a:pPr algn="r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 advTm="409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228600"/>
            <a:ext cx="2895600" cy="6858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bn-IN" sz="49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r>
              <a:rPr lang="en-US" sz="4900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63880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dirty="0" smtClean="0">
                <a:solidFill>
                  <a:srgbClr val="310C50"/>
                </a:solidFill>
              </a:rPr>
              <a:t>    </a:t>
            </a:r>
            <a:endParaRPr lang="bn-IN" sz="2400" b="1" dirty="0">
              <a:solidFill>
                <a:srgbClr val="310C5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bn-IN" b="1" dirty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– ১।  </a:t>
            </a: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 </a:t>
            </a:r>
            <a:r>
              <a:rPr lang="bn-IN" b="1" dirty="0" smtClean="0">
                <a:solidFill>
                  <a:srgbClr val="310C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 ইতিহাস বর্ণনা কর।</a:t>
            </a:r>
            <a:endParaRPr lang="en-US" b="1" dirty="0">
              <a:solidFill>
                <a:srgbClr val="310C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EAFB4ED-7D4D-4F51-A3D8-6E5B9F4C2179}" type="datetime1">
              <a:rPr lang="en-US" smtClean="0"/>
              <a:pPr algn="r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1629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/>
              <a:t>  </a:t>
            </a:r>
            <a:endParaRPr lang="en-US" sz="10000" b="1" dirty="0">
              <a:solidFill>
                <a:srgbClr val="00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7039" y="228600"/>
            <a:ext cx="55851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702C22B-E004-460A-BDD5-266A37368B2D}" type="datetime1">
              <a:rPr lang="en-US" smtClean="0"/>
              <a:pPr algn="r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 advTm="236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08 0.018 -0.016 0.023 -0.016 c 0.031 0 0.063 0.125 0.063 0.25 c 0 -0.063 0.016 -0.125 0.031 -0.125 c 0.016 0 0.031 0.063 0.031 0.125 c 0 -0.031 0.008 -0.063 0.016 -0.063 c 0.008 0 0.016 0.031 0.016 0.063 c 0 -0.016 0.004 -0.031 0.008 -0.031 c 0.004 0 0.008 0.016 0.008 0.031 c 0 -0.008 0.002 -0.016 0.004 -0.016 c 0.001 0 0.004 0.008 0.004 0.016 c 0 -0.004 0.001 -0.008 0.002 -0.008 c 0 0.001 0.002 0.004 0.002 0.008 c 0 -0.002 0 -0.004 0.001 -0.004 c 0 0.001 0.001 0.002 0.001 0.004 c 0 -0.001 0 -0.002 0 -0.003 c 0.001 0 0.001 0.001 0.001 0.002 c 0.001 0 0.001 -0.001 0.001 -0.002 c 0.001 0 0.001 0.001 0.001 0.002 E" pathEditMode="relative" ptsTypes="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bn-IN" b="1" dirty="0" smtClean="0"/>
              <a:t/>
            </a:r>
            <a:br>
              <a:rPr lang="bn-IN" b="1" dirty="0" smtClean="0"/>
            </a:br>
            <a:r>
              <a:rPr lang="bn-IN" b="1" dirty="0" smtClean="0"/>
              <a:t>    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বিষয়ঃ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 ২য় পত্র (২৭২)</a:t>
            </a:r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অধ্যায়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– ২য়ঃ সমাজকর্মের শাখা </a:t>
            </a:r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পাঠঃ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এপ্রিল,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২০২০  /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03166" y="62805"/>
            <a:ext cx="413767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7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28800"/>
            <a:ext cx="2962275" cy="389773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B199481-53E5-49B0-95D1-4D421D30BC6B}" type="datetime1">
              <a:rPr lang="en-US" smtClean="0"/>
              <a:pPr algn="r"/>
              <a:t>5/8/2020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7225">
        <p15:prstTrans prst="peelOff"/>
      </p:transition>
    </mc:Choice>
    <mc:Fallback xmlns="">
      <p:transition spd="slow" advTm="372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228600"/>
            <a:ext cx="701040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ছবিগুলোর দ্বারা আমরা কি বুঝতে পারি?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EFA1AFC-76F1-4646-A6A0-6DD6715A62D2}" type="datetime1">
              <a:rPr lang="en-US" smtClean="0"/>
              <a:pPr algn="r"/>
              <a:t>5/8/2020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99997"/>
            <a:ext cx="3917334" cy="230170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134" y="1116080"/>
            <a:ext cx="2245866" cy="2255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394612"/>
            <a:ext cx="6163200" cy="3466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6015">
        <p14:gallery dir="l"/>
      </p:transition>
    </mc:Choice>
    <mc:Fallback xmlns="">
      <p:transition spd="slow" advTm="1160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4648200"/>
          </a:xfr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just">
              <a:buNone/>
            </a:pPr>
            <a:r>
              <a:rPr lang="en-US" sz="2000" dirty="0" smtClean="0"/>
              <a:t> </a:t>
            </a:r>
          </a:p>
          <a:p>
            <a:endParaRPr lang="en-US" dirty="0"/>
          </a:p>
        </p:txBody>
      </p:sp>
      <p:sp>
        <p:nvSpPr>
          <p:cNvPr id="4" name="Snip Same Side Corner Rectangle 3"/>
          <p:cNvSpPr/>
          <p:nvPr/>
        </p:nvSpPr>
        <p:spPr>
          <a:xfrm>
            <a:off x="2495550" y="968333"/>
            <a:ext cx="4533900" cy="9144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সমাজকর্ম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0"/>
            <a:ext cx="4191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A403CDD-7B88-4A6B-9F56-3C1C9909B329}" type="datetime1">
              <a:rPr lang="en-US" smtClean="0"/>
              <a:pPr algn="r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03" y="1882734"/>
            <a:ext cx="7142397" cy="35172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3034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457200"/>
            <a:ext cx="3657600" cy="68580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IN" sz="49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INTRODUCTION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8305800" cy="4343400"/>
          </a:xfrm>
          <a:blipFill>
            <a:blip r:embed="rId5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তোমরা –</a:t>
            </a:r>
          </a:p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সমাজকর্ম সম্পর্কে ধারণা লাভ করতে পারবে;</a:t>
            </a:r>
          </a:p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সমাজকর্মের ইতিহাস পর্যালোচনা করতে পারবে;</a:t>
            </a:r>
          </a:p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বিদ্যালয় সমাজকর্মের গুরুত্বসমূহ আলোচনা করতে পারবে;  </a:t>
            </a:r>
          </a:p>
          <a:p>
            <a:pPr algn="just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একজন বিদ্যালয় সমাজকর্মীর ভূমিকা বর্ণনা করতে পারবে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6DA12B9-E02E-41C5-B4F4-523CDEAFE54D}" type="datetime1">
              <a:rPr lang="en-US" smtClean="0"/>
              <a:pPr algn="r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6320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467600" cy="8382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 সমাজকর্মের ধারণা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sunset" dir="t"/>
          </a:scene3d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bn-IN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খাপ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খাইয়ে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 বল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buFont typeface="Wingdings" pitchFamily="2" charset="2"/>
              <a:buChar char="v"/>
            </a:pPr>
            <a:endParaRPr lang="bn-IN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Rex A. Skidmore and Milton G.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Thackery</a:t>
            </a: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বলেন, 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“School Social Work is a service to children who have social and emotional problems which interfere with child-school adjustment.” </a:t>
            </a:r>
            <a:r>
              <a:rPr lang="bn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endParaRPr lang="en-US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8945752-F330-4C3B-A12A-AC8B84CFD320}" type="datetime1">
              <a:rPr lang="en-US" smtClean="0"/>
              <a:pPr algn="r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bipul.sw@gmail.com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110654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21992F9-6AF8-4E99-ACE0-33E173114D76}" type="datetime1">
              <a:rPr lang="en-US" smtClean="0"/>
              <a:pPr algn="r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ipul.sw@gmail.com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52600" y="2362200"/>
            <a:ext cx="5867400" cy="1752600"/>
          </a:xfr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0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সমাজকর্মের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AAA4224-B7FD-4EE2-AC50-85D81BC9CFCF}" type="datetime1">
              <a:rPr lang="en-US" smtClean="0"/>
              <a:pPr algn="r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ipul.sw@gmail.com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6700" y="3505200"/>
            <a:ext cx="8877300" cy="2057400"/>
          </a:xfrm>
        </p:spPr>
        <p:txBody>
          <a:bodyPr>
            <a:noAutofit/>
          </a:bodyPr>
          <a:lstStyle/>
          <a:p>
            <a:pPr algn="just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শিক্ষার্থীদের সঠিক পথে পরিচালনা করা, ভবিষ্যতে সুনাগরিক হিসেবে গড়ে তোলা এবং বিদ্যালয়ের পরিবেশের সাথে সন্তোষজনক সামঞ্জস্য বিধানে সহায়তা করা।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819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1|12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1.5|1.8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4.5|24.1|6.9|12.7|1.5|6|4.4|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3|2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4|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7.2|1.2|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0.3|6.2|20.5|5.1|1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7|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7.8|5.1|4.9|7|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3.7|73.9|114|92.5|40.9|70.8|62.4|39.2|5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1361</TotalTime>
  <Words>593</Words>
  <Application>Microsoft Office PowerPoint</Application>
  <PresentationFormat>On-screen Show (4:3)</PresentationFormat>
  <Paragraphs>156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Franklin Gothic Book</vt:lpstr>
      <vt:lpstr>Franklin Gothic Medium</vt:lpstr>
      <vt:lpstr>NikoshBAN</vt:lpstr>
      <vt:lpstr>Vrinda</vt:lpstr>
      <vt:lpstr>Wingdings</vt:lpstr>
      <vt:lpstr>Wingdings 2</vt:lpstr>
      <vt:lpstr>Trek</vt:lpstr>
      <vt:lpstr>PowerPoint Presentation</vt:lpstr>
      <vt:lpstr>                                                        মোঃ বিপুল রেজা         প্রভাষক, সমাজকর্ম বিভাগ         সরকারি মুজিব কলেজ         কোম্পানীগঞ্জ, নোয়াখালী।         মোবাঃ ০১৭১০০৮৩০১৩          </vt:lpstr>
      <vt:lpstr>       শ্রেণিঃ দ্বাদশ       বিষয়ঃ সমাজকর্ম ২য় পত্র (২৭২)       অধ্যায় – ২য়ঃ সমাজকর্মের শাখা        পাঠঃ ৮ – ১১          তারিখঃ ২৯ এপ্রিল, ২০২০  /  সময়ঃ ৪৫ মিনিট</vt:lpstr>
      <vt:lpstr>PowerPoint Presentation</vt:lpstr>
      <vt:lpstr>PowerPoint Presentation</vt:lpstr>
      <vt:lpstr>শিখনফল                           INTRODUCTION</vt:lpstr>
      <vt:lpstr>বিদ্যালয় সমাজকর্মের ধারণা  </vt:lpstr>
      <vt:lpstr>উদাহরণ </vt:lpstr>
      <vt:lpstr>বিদ্যালয়ের শিক্ষার্থীদের সঠিক পথে পরিচালনা করা, ভবিষ্যতে সুনাগরিক হিসেবে গড়ে তোলা এবং বিদ্যালয়ের পরিবেশের সাথে সন্তোষজনক সামঞ্জস্য বিধানে সহায়তা করা। </vt:lpstr>
      <vt:lpstr>বিদ্যালয় সমাজকর্মের কাজ </vt:lpstr>
      <vt:lpstr>বিদ্যালয় সমাজকর্মের ইতিহাস </vt:lpstr>
      <vt:lpstr>PowerPoint Presentation</vt:lpstr>
      <vt:lpstr>PowerPoint Presentation</vt:lpstr>
      <vt:lpstr>PowerPoint Presentation</vt:lpstr>
      <vt:lpstr>শিক্ষার্থীর উন্নয়নে বিদ্যালয় সমাজকর্মীর ভূমিকা </vt:lpstr>
      <vt:lpstr>  পরিবর্তন প্রতিনিধি (Change Agent) হিসেবে কাজ   </vt:lpstr>
      <vt:lpstr>সমন্বয়কের ভূমিকা </vt:lpstr>
      <vt:lpstr>দলীয় কাজ     </vt:lpstr>
      <vt:lpstr> কোন প্রশ্ন আছে?  </vt:lpstr>
      <vt:lpstr>মূল্যায়ন  </vt:lpstr>
      <vt:lpstr>একক কাজ </vt:lpstr>
      <vt:lpstr> বাড়ির কাজ   </vt:lpstr>
      <vt:lpstr>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''SHAHJAHAN''</dc:creator>
  <cp:lastModifiedBy>bipul.sw@gmail.com</cp:lastModifiedBy>
  <cp:revision>578</cp:revision>
  <dcterms:created xsi:type="dcterms:W3CDTF">2006-08-16T00:00:00Z</dcterms:created>
  <dcterms:modified xsi:type="dcterms:W3CDTF">2020-05-08T06:23:18Z</dcterms:modified>
</cp:coreProperties>
</file>