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77" r:id="rId4"/>
    <p:sldId id="257" r:id="rId5"/>
    <p:sldId id="258" r:id="rId6"/>
    <p:sldId id="267" r:id="rId7"/>
    <p:sldId id="274" r:id="rId8"/>
    <p:sldId id="269" r:id="rId9"/>
    <p:sldId id="276" r:id="rId10"/>
    <p:sldId id="261" r:id="rId11"/>
    <p:sldId id="264" r:id="rId12"/>
    <p:sldId id="262" r:id="rId13"/>
    <p:sldId id="265" r:id="rId14"/>
    <p:sldId id="275"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0066"/>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666" y="-8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08-May-20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08-May-20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08-May-20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08-May-20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370" y="990600"/>
            <a:ext cx="9098059" cy="5867400"/>
          </a:xfrm>
          <a:prstGeom prst="rect">
            <a:avLst/>
          </a:prstGeom>
        </p:spPr>
      </p:pic>
      <p:sp>
        <p:nvSpPr>
          <p:cNvPr id="2" name="Title 1"/>
          <p:cNvSpPr>
            <a:spLocks noGrp="1"/>
          </p:cNvSpPr>
          <p:nvPr>
            <p:ph type="title"/>
          </p:nvPr>
        </p:nvSpPr>
        <p:spPr>
          <a:xfrm>
            <a:off x="0" y="0"/>
            <a:ext cx="9144000" cy="1524000"/>
          </a:xfrm>
          <a:blipFill>
            <a:blip r:embed="rId3"/>
            <a:tile tx="0" ty="0" sx="100000" sy="100000" flip="none" algn="tl"/>
          </a:blipFill>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138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 pitchFamily="2" charset="0"/>
                <a:cs typeface="Nikosh" pitchFamily="2" charset="0"/>
              </a:rPr>
              <a:t>স্বাগতম</a:t>
            </a:r>
            <a:endParaRPr lang="en-US" sz="13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a:gradFill flip="none" rotWithShape="1">
            <a:gsLst>
              <a:gs pos="0">
                <a:srgbClr val="DDEBCF">
                  <a:alpha val="0"/>
                </a:srgbClr>
              </a:gs>
              <a:gs pos="50000">
                <a:srgbClr val="9CB86E"/>
              </a:gs>
              <a:gs pos="100000">
                <a:srgbClr val="156B13"/>
              </a:gs>
            </a:gsLst>
            <a:path path="circle">
              <a:fillToRect l="50000" t="50000" r="50000" b="50000"/>
            </a:path>
            <a:tileRect/>
          </a:gradFill>
        </p:spPr>
        <p:txBody>
          <a:bodyPr>
            <a:normAutofit/>
          </a:bodyPr>
          <a:lstStyle/>
          <a:p>
            <a:r>
              <a:rPr lang="en-US" sz="6600" dirty="0" err="1" smtClean="0">
                <a:solidFill>
                  <a:srgbClr val="7030A0"/>
                </a:solidFill>
                <a:latin typeface="NikoshBAN" pitchFamily="2" charset="0"/>
                <a:cs typeface="NikoshBAN" pitchFamily="2" charset="0"/>
              </a:rPr>
              <a:t>ক্ষমতা</a:t>
            </a:r>
            <a:r>
              <a:rPr lang="en-US" sz="6600" dirty="0" smtClean="0">
                <a:solidFill>
                  <a:srgbClr val="7030A0"/>
                </a:solidFill>
                <a:latin typeface="NikoshBAN" pitchFamily="2" charset="0"/>
                <a:cs typeface="NikoshBAN" pitchFamily="2" charset="0"/>
              </a:rPr>
              <a:t> </a:t>
            </a:r>
            <a:r>
              <a:rPr lang="en-US" sz="6600" dirty="0" err="1" smtClean="0">
                <a:solidFill>
                  <a:srgbClr val="7030A0"/>
                </a:solidFill>
                <a:latin typeface="NikoshBAN" pitchFamily="2" charset="0"/>
                <a:cs typeface="NikoshBAN" pitchFamily="2" charset="0"/>
              </a:rPr>
              <a:t>নির্নয়ঃ</a:t>
            </a:r>
            <a:endParaRPr lang="en-US" sz="6600" dirty="0">
              <a:solidFill>
                <a:srgbClr val="7030A0"/>
              </a:solidFill>
              <a:latin typeface="NikoshBAN" pitchFamily="2" charset="0"/>
              <a:cs typeface="NikoshBAN" pitchFamily="2" charset="0"/>
            </a:endParaRPr>
          </a:p>
        </p:txBody>
      </p:sp>
      <p:sp>
        <p:nvSpPr>
          <p:cNvPr id="3" name="Text Placeholder 2"/>
          <p:cNvSpPr>
            <a:spLocks noGrp="1"/>
          </p:cNvSpPr>
          <p:nvPr>
            <p:ph type="body" idx="1"/>
          </p:nvPr>
        </p:nvSpPr>
        <p:spPr>
          <a:xfrm>
            <a:off x="457200" y="2057400"/>
            <a:ext cx="2743200" cy="639762"/>
          </a:xfrm>
        </p:spPr>
        <p:txBody>
          <a:bodyPr>
            <a:noAutofit/>
          </a:bodyPr>
          <a:lstStyle/>
          <a:p>
            <a:r>
              <a:rPr lang="en-US" sz="3600" dirty="0" err="1" smtClean="0">
                <a:solidFill>
                  <a:srgbClr val="00B0F0"/>
                </a:solidFill>
              </a:rPr>
              <a:t>মোটর</a:t>
            </a:r>
            <a:r>
              <a:rPr lang="en-US" sz="3600" dirty="0" smtClean="0">
                <a:solidFill>
                  <a:srgbClr val="00B0F0"/>
                </a:solidFill>
              </a:rPr>
              <a:t> </a:t>
            </a:r>
            <a:r>
              <a:rPr lang="en-US" sz="3600" dirty="0" err="1" smtClean="0">
                <a:solidFill>
                  <a:srgbClr val="00B0F0"/>
                </a:solidFill>
              </a:rPr>
              <a:t>ইন্জিন</a:t>
            </a:r>
            <a:endParaRPr lang="en-US" sz="3600" dirty="0">
              <a:solidFill>
                <a:srgbClr val="00B0F0"/>
              </a:solidFill>
            </a:endParaRPr>
          </a:p>
        </p:txBody>
      </p:sp>
      <p:pic>
        <p:nvPicPr>
          <p:cNvPr id="7" name="Content Placeholder 6" descr="mercedes-f1-engine-foto-daimler.jpg"/>
          <p:cNvPicPr>
            <a:picLocks noGrp="1" noChangeAspect="1"/>
          </p:cNvPicPr>
          <p:nvPr>
            <p:ph sz="half" idx="2"/>
          </p:nvPr>
        </p:nvPicPr>
        <p:blipFill>
          <a:blip r:embed="rId2"/>
          <a:stretch>
            <a:fillRect/>
          </a:stretch>
        </p:blipFill>
        <p:spPr>
          <a:xfrm>
            <a:off x="0" y="2887718"/>
            <a:ext cx="3962400" cy="3894082"/>
          </a:xfrm>
        </p:spPr>
      </p:pic>
      <p:sp>
        <p:nvSpPr>
          <p:cNvPr id="5" name="Text Placeholder 4"/>
          <p:cNvSpPr>
            <a:spLocks noGrp="1"/>
          </p:cNvSpPr>
          <p:nvPr>
            <p:ph type="body" sz="quarter" idx="3"/>
          </p:nvPr>
        </p:nvSpPr>
        <p:spPr/>
        <p:txBody>
          <a:bodyPr>
            <a:noAutofit/>
          </a:bodyPr>
          <a:lstStyle/>
          <a:p>
            <a:r>
              <a:rPr lang="en-US" sz="4000" dirty="0" err="1" smtClean="0">
                <a:solidFill>
                  <a:srgbClr val="FF0000"/>
                </a:solidFill>
                <a:latin typeface="Nikosh" pitchFamily="2" charset="0"/>
                <a:cs typeface="Nikosh" pitchFamily="2" charset="0"/>
              </a:rPr>
              <a:t>ক্ষমতা</a:t>
            </a:r>
            <a:r>
              <a:rPr lang="en-US" sz="4000" dirty="0" smtClean="0">
                <a:solidFill>
                  <a:srgbClr val="FF0000"/>
                </a:solidFill>
                <a:latin typeface="Nikosh" pitchFamily="2" charset="0"/>
                <a:cs typeface="Nikosh" pitchFamily="2" charset="0"/>
              </a:rPr>
              <a:t> </a:t>
            </a:r>
            <a:r>
              <a:rPr lang="en-US" sz="4000" dirty="0" err="1" smtClean="0">
                <a:solidFill>
                  <a:srgbClr val="FF0000"/>
                </a:solidFill>
                <a:latin typeface="Nikosh" pitchFamily="2" charset="0"/>
                <a:cs typeface="Nikosh" pitchFamily="2" charset="0"/>
              </a:rPr>
              <a:t>নির্নয়ের</a:t>
            </a:r>
            <a:r>
              <a:rPr lang="en-US" sz="4000" dirty="0" smtClean="0">
                <a:solidFill>
                  <a:srgbClr val="FF0000"/>
                </a:solidFill>
                <a:latin typeface="Nikosh" pitchFamily="2" charset="0"/>
                <a:cs typeface="Nikosh" pitchFamily="2" charset="0"/>
              </a:rPr>
              <a:t> </a:t>
            </a:r>
            <a:r>
              <a:rPr lang="en-US" sz="4000" dirty="0" err="1" smtClean="0">
                <a:solidFill>
                  <a:srgbClr val="FF0000"/>
                </a:solidFill>
                <a:latin typeface="Nikosh" pitchFamily="2" charset="0"/>
                <a:cs typeface="Nikosh" pitchFamily="2" charset="0"/>
              </a:rPr>
              <a:t>সূত্রঃ</a:t>
            </a:r>
            <a:endParaRPr lang="en-US" sz="4000" dirty="0">
              <a:solidFill>
                <a:srgbClr val="FF0000"/>
              </a:solidFill>
              <a:latin typeface="Nikosh" pitchFamily="2" charset="0"/>
              <a:cs typeface="Nikosh" pitchFamily="2" charset="0"/>
            </a:endParaRPr>
          </a:p>
        </p:txBody>
      </p:sp>
      <p:pic>
        <p:nvPicPr>
          <p:cNvPr id="8" name="Content Placeholder 7" descr="powerformula.png"/>
          <p:cNvPicPr>
            <a:picLocks noGrp="1" noChangeAspect="1"/>
          </p:cNvPicPr>
          <p:nvPr>
            <p:ph sz="quarter" idx="4"/>
          </p:nvPr>
        </p:nvPicPr>
        <p:blipFill>
          <a:blip r:embed="rId3"/>
          <a:stretch>
            <a:fillRect/>
          </a:stretch>
        </p:blipFill>
        <p:spPr>
          <a:xfrm>
            <a:off x="4724400" y="2362200"/>
            <a:ext cx="4419600" cy="4495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1000"/>
                                        <p:tgtEl>
                                          <p:spTgt spid="7"/>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 calcmode="lin" valueType="num">
                                      <p:cBhvr additive="base">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a:solidFill>
            <a:schemeClr val="accent1">
              <a:lumMod val="20000"/>
              <a:lumOff val="80000"/>
            </a:schemeClr>
          </a:solidFill>
        </p:spPr>
        <p:txBody>
          <a:bodyPr>
            <a:noAutofit/>
          </a:bodyPr>
          <a:lstStyle/>
          <a:p>
            <a:r>
              <a:rPr lang="en-US" sz="6000" dirty="0" err="1" smtClean="0">
                <a:solidFill>
                  <a:srgbClr val="FF0000"/>
                </a:solidFill>
                <a:latin typeface="NikoshBAN" pitchFamily="2" charset="0"/>
                <a:cs typeface="NikoshBAN" pitchFamily="2" charset="0"/>
              </a:rPr>
              <a:t>ক্ষমতা</a:t>
            </a:r>
            <a:r>
              <a:rPr lang="en-US" sz="6000" dirty="0" smtClean="0">
                <a:solidFill>
                  <a:srgbClr val="FF0000"/>
                </a:solidFill>
                <a:latin typeface="NikoshBAN" pitchFamily="2" charset="0"/>
                <a:cs typeface="NikoshBAN" pitchFamily="2" charset="0"/>
              </a:rPr>
              <a:t> ও </a:t>
            </a:r>
            <a:r>
              <a:rPr lang="en-US" sz="6000" dirty="0" err="1" smtClean="0">
                <a:solidFill>
                  <a:srgbClr val="FF0000"/>
                </a:solidFill>
                <a:latin typeface="NikoshBAN" pitchFamily="2" charset="0"/>
                <a:cs typeface="NikoshBAN" pitchFamily="2" charset="0"/>
              </a:rPr>
              <a:t>বেগের</a:t>
            </a:r>
            <a:r>
              <a:rPr lang="en-US" sz="6000" dirty="0" smtClean="0">
                <a:solidFill>
                  <a:srgbClr val="FF0000"/>
                </a:solidFill>
                <a:latin typeface="NikoshBAN" pitchFamily="2" charset="0"/>
                <a:cs typeface="NikoshBAN" pitchFamily="2" charset="0"/>
              </a:rPr>
              <a:t> </a:t>
            </a:r>
            <a:r>
              <a:rPr lang="en-US" sz="6000" dirty="0" err="1" smtClean="0">
                <a:solidFill>
                  <a:srgbClr val="FF0000"/>
                </a:solidFill>
                <a:latin typeface="NikoshBAN" pitchFamily="2" charset="0"/>
                <a:cs typeface="NikoshBAN" pitchFamily="2" charset="0"/>
              </a:rPr>
              <a:t>সম্পর্ক</a:t>
            </a:r>
            <a:endParaRPr lang="en-US" sz="6000" dirty="0">
              <a:solidFill>
                <a:srgbClr val="FF0000"/>
              </a:solidFill>
              <a:latin typeface="NikoshBAN" pitchFamily="2" charset="0"/>
              <a:cs typeface="NikoshBAN" pitchFamily="2" charset="0"/>
            </a:endParaRPr>
          </a:p>
        </p:txBody>
      </p:sp>
      <p:pic>
        <p:nvPicPr>
          <p:cNvPr id="4" name="Content Placeholder 3" descr="u5l1e6.gif"/>
          <p:cNvPicPr>
            <a:picLocks noGrp="1" noChangeAspect="1"/>
          </p:cNvPicPr>
          <p:nvPr>
            <p:ph idx="1"/>
          </p:nvPr>
        </p:nvPicPr>
        <p:blipFill>
          <a:blip r:embed="rId2"/>
          <a:stretch>
            <a:fillRect/>
          </a:stretch>
        </p:blipFill>
        <p:spPr>
          <a:xfrm>
            <a:off x="0" y="838200"/>
            <a:ext cx="7772400" cy="5116830"/>
          </a:xfrm>
        </p:spPr>
      </p:pic>
      <p:sp>
        <p:nvSpPr>
          <p:cNvPr id="5" name="TextBox 4"/>
          <p:cNvSpPr txBox="1"/>
          <p:nvPr/>
        </p:nvSpPr>
        <p:spPr>
          <a:xfrm>
            <a:off x="1981200" y="6096000"/>
            <a:ext cx="3276600" cy="707886"/>
          </a:xfrm>
          <a:prstGeom prst="rect">
            <a:avLst/>
          </a:prstGeom>
          <a:noFill/>
          <a:ln w="28575">
            <a:solidFill>
              <a:schemeClr val="accent1"/>
            </a:solidFill>
          </a:ln>
        </p:spPr>
        <p:txBody>
          <a:bodyPr wrap="square" rtlCol="0">
            <a:spAutoFit/>
          </a:bodyPr>
          <a:lstStyle/>
          <a:p>
            <a:r>
              <a:rPr lang="en-US" sz="4000" dirty="0" smtClean="0">
                <a:solidFill>
                  <a:srgbClr val="FF0000"/>
                </a:solidFill>
              </a:rPr>
              <a:t>      P = </a:t>
            </a:r>
            <a:r>
              <a:rPr lang="en-US" sz="4000" dirty="0" err="1" smtClean="0">
                <a:solidFill>
                  <a:srgbClr val="FF0000"/>
                </a:solidFill>
              </a:rPr>
              <a:t>F.v</a:t>
            </a:r>
            <a:endParaRPr 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fltVal val="0"/>
                                          </p:val>
                                        </p:tav>
                                        <p:tav tm="100000">
                                          <p:val>
                                            <p:strVal val="#ppt_w"/>
                                          </p:val>
                                        </p:tav>
                                      </p:tavLst>
                                    </p:anim>
                                    <p:anim calcmode="lin" valueType="num">
                                      <p:cBhvr>
                                        <p:cTn id="19"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lectric_motor.png"/>
          <p:cNvPicPr>
            <a:picLocks noChangeAspect="1"/>
          </p:cNvPicPr>
          <p:nvPr/>
        </p:nvPicPr>
        <p:blipFill>
          <a:blip r:embed="rId2"/>
          <a:stretch>
            <a:fillRect/>
          </a:stretch>
        </p:blipFill>
        <p:spPr>
          <a:xfrm rot="5400000">
            <a:off x="5562600" y="2514600"/>
            <a:ext cx="4267200" cy="2895600"/>
          </a:xfrm>
          <a:prstGeom prst="rect">
            <a:avLst/>
          </a:prstGeom>
        </p:spPr>
      </p:pic>
      <p:sp>
        <p:nvSpPr>
          <p:cNvPr id="2" name="Title 1"/>
          <p:cNvSpPr>
            <a:spLocks noGrp="1"/>
          </p:cNvSpPr>
          <p:nvPr>
            <p:ph type="title"/>
          </p:nvPr>
        </p:nvSpPr>
        <p:spPr>
          <a:xfrm>
            <a:off x="0" y="0"/>
            <a:ext cx="9144000" cy="914400"/>
          </a:xfrm>
          <a:blipFill>
            <a:blip r:embed="rId3"/>
            <a:tile tx="0" ty="0" sx="100000" sy="100000" flip="none" algn="tl"/>
          </a:blipFill>
        </p:spPr>
        <p:txBody>
          <a:bodyPr>
            <a:noAutofit/>
          </a:bodyPr>
          <a:lstStyle/>
          <a:p>
            <a:r>
              <a:rPr lang="en-US" sz="6000" dirty="0" err="1" smtClean="0">
                <a:solidFill>
                  <a:srgbClr val="FF0066"/>
                </a:solidFill>
                <a:latin typeface="Nikosh" pitchFamily="2" charset="0"/>
                <a:cs typeface="Nikosh" pitchFamily="2" charset="0"/>
              </a:rPr>
              <a:t>কর্মদক্ষতার</a:t>
            </a:r>
            <a:r>
              <a:rPr lang="en-US" sz="6000" dirty="0" smtClean="0">
                <a:solidFill>
                  <a:srgbClr val="FF0066"/>
                </a:solidFill>
                <a:latin typeface="Nikosh" pitchFamily="2" charset="0"/>
                <a:cs typeface="Nikosh" pitchFamily="2" charset="0"/>
              </a:rPr>
              <a:t> </a:t>
            </a:r>
            <a:r>
              <a:rPr lang="en-US" sz="6000" dirty="0" err="1" smtClean="0">
                <a:solidFill>
                  <a:srgbClr val="FF0066"/>
                </a:solidFill>
                <a:latin typeface="Nikosh" pitchFamily="2" charset="0"/>
                <a:cs typeface="Nikosh" pitchFamily="2" charset="0"/>
              </a:rPr>
              <a:t>সূত্রঃ</a:t>
            </a:r>
            <a:endParaRPr lang="en-US" sz="6000" dirty="0">
              <a:solidFill>
                <a:srgbClr val="FF0066"/>
              </a:solidFill>
              <a:latin typeface="Nikosh" pitchFamily="2" charset="0"/>
              <a:cs typeface="Nikosh" pitchFamily="2" charset="0"/>
            </a:endParaRPr>
          </a:p>
        </p:txBody>
      </p:sp>
      <p:pic>
        <p:nvPicPr>
          <p:cNvPr id="8" name="Content Placeholder 7" descr="efficiency-formula-n.jpg"/>
          <p:cNvPicPr>
            <a:picLocks noGrp="1" noChangeAspect="1"/>
          </p:cNvPicPr>
          <p:nvPr>
            <p:ph idx="1"/>
          </p:nvPr>
        </p:nvPicPr>
        <p:blipFill>
          <a:blip r:embed="rId4"/>
          <a:stretch>
            <a:fillRect/>
          </a:stretch>
        </p:blipFill>
        <p:spPr>
          <a:xfrm>
            <a:off x="0" y="990600"/>
            <a:ext cx="6682153" cy="5791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2.5"/>
                                          </p:val>
                                        </p:tav>
                                        <p:tav tm="100000">
                                          <p:val>
                                            <p:strVal val="#ppt_w"/>
                                          </p:val>
                                        </p:tav>
                                      </p:tavLst>
                                    </p:anim>
                                    <p:anim calcmode="lin" valueType="num">
                                      <p:cBhvr>
                                        <p:cTn id="8" dur="1000" fill="hold"/>
                                        <p:tgtEl>
                                          <p:spTgt spid="2"/>
                                        </p:tgtEl>
                                        <p:attrNameLst>
                                          <p:attrName>ppt_h</p:attrName>
                                        </p:attrNameLst>
                                      </p:cBhvr>
                                      <p:tavLst>
                                        <p:tav tm="0">
                                          <p:val>
                                            <p:strVal val="#ppt_h*0.01"/>
                                          </p:val>
                                        </p:tav>
                                        <p:tav tm="100000">
                                          <p:val>
                                            <p:strVal val="#ppt_h"/>
                                          </p:val>
                                        </p:tav>
                                      </p:tavLst>
                                    </p:anim>
                                    <p:anim calcmode="lin" valueType="num">
                                      <p:cBhvr>
                                        <p:cTn id="9" dur="1000" fill="hold"/>
                                        <p:tgtEl>
                                          <p:spTgt spid="2"/>
                                        </p:tgtEl>
                                        <p:attrNameLst>
                                          <p:attrName>ppt_x</p:attrName>
                                        </p:attrNameLst>
                                      </p:cBhvr>
                                      <p:tavLst>
                                        <p:tav tm="0">
                                          <p:val>
                                            <p:strVal val="#ppt_x"/>
                                          </p:val>
                                        </p:tav>
                                        <p:tav tm="100000">
                                          <p:val>
                                            <p:strVal val="#ppt_x"/>
                                          </p:val>
                                        </p:tav>
                                      </p:tavLst>
                                    </p:anim>
                                    <p:anim calcmode="lin" valueType="num">
                                      <p:cBhvr>
                                        <p:cTn id="10" dur="1000" fill="hold"/>
                                        <p:tgtEl>
                                          <p:spTgt spid="2"/>
                                        </p:tgtEl>
                                        <p:attrNameLst>
                                          <p:attrName>ppt_y</p:attrName>
                                        </p:attrNameLst>
                                      </p:cBhvr>
                                      <p:tavLst>
                                        <p:tav tm="0">
                                          <p:val>
                                            <p:strVal val="#ppt_h+1"/>
                                          </p:val>
                                        </p:tav>
                                        <p:tav tm="100000">
                                          <p:val>
                                            <p:strVal val="#ppt_y"/>
                                          </p:val>
                                        </p:tav>
                                      </p:tavLst>
                                    </p:anim>
                                    <p:animEffect transition="in" filter="fade">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trips(downLeft)">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8362"/>
          </a:xfrm>
          <a:blipFill>
            <a:blip r:embed="rId2"/>
            <a:tile tx="0" ty="0" sx="100000" sy="100000" flip="none" algn="tl"/>
          </a:blipFill>
        </p:spPr>
        <p:txBody>
          <a:bodyPr>
            <a:noAutofit/>
          </a:bodyPr>
          <a:lstStyle/>
          <a:p>
            <a:r>
              <a:rPr lang="en-US" sz="5400" dirty="0" err="1" smtClean="0">
                <a:solidFill>
                  <a:srgbClr val="C00000"/>
                </a:solidFill>
                <a:latin typeface="NikoshBAN" pitchFamily="2" charset="0"/>
                <a:cs typeface="NikoshBAN" pitchFamily="2" charset="0"/>
              </a:rPr>
              <a:t>কর্মদক্ষতাকে</a:t>
            </a:r>
            <a:r>
              <a:rPr lang="en-US" sz="5400" dirty="0" smtClean="0">
                <a:solidFill>
                  <a:srgbClr val="C00000"/>
                </a:solidFill>
                <a:latin typeface="NikoshBAN" pitchFamily="2" charset="0"/>
                <a:cs typeface="NikoshBAN" pitchFamily="2" charset="0"/>
              </a:rPr>
              <a:t> </a:t>
            </a:r>
            <a:r>
              <a:rPr lang="en-US" sz="5400" dirty="0" err="1" smtClean="0">
                <a:solidFill>
                  <a:srgbClr val="C00000"/>
                </a:solidFill>
                <a:latin typeface="NikoshBAN" pitchFamily="2" charset="0"/>
                <a:cs typeface="NikoshBAN" pitchFamily="2" charset="0"/>
              </a:rPr>
              <a:t>শতকরায়</a:t>
            </a:r>
            <a:r>
              <a:rPr lang="en-US" sz="5400" dirty="0" smtClean="0">
                <a:solidFill>
                  <a:srgbClr val="C00000"/>
                </a:solidFill>
                <a:latin typeface="NikoshBAN" pitchFamily="2" charset="0"/>
                <a:cs typeface="NikoshBAN" pitchFamily="2" charset="0"/>
              </a:rPr>
              <a:t> </a:t>
            </a:r>
            <a:r>
              <a:rPr lang="en-US" sz="5400" dirty="0" err="1" smtClean="0">
                <a:solidFill>
                  <a:srgbClr val="C00000"/>
                </a:solidFill>
                <a:latin typeface="NikoshBAN" pitchFamily="2" charset="0"/>
                <a:cs typeface="NikoshBAN" pitchFamily="2" charset="0"/>
              </a:rPr>
              <a:t>প্রকাশ</a:t>
            </a:r>
            <a:r>
              <a:rPr lang="en-US" sz="5400" dirty="0" smtClean="0">
                <a:solidFill>
                  <a:srgbClr val="C00000"/>
                </a:solidFill>
                <a:latin typeface="NikoshBAN" pitchFamily="2" charset="0"/>
                <a:cs typeface="NikoshBAN" pitchFamily="2" charset="0"/>
              </a:rPr>
              <a:t> </a:t>
            </a:r>
            <a:r>
              <a:rPr lang="en-US" sz="5400" dirty="0" err="1" smtClean="0">
                <a:solidFill>
                  <a:srgbClr val="C00000"/>
                </a:solidFill>
                <a:latin typeface="NikoshBAN" pitchFamily="2" charset="0"/>
                <a:cs typeface="NikoshBAN" pitchFamily="2" charset="0"/>
              </a:rPr>
              <a:t>করা</a:t>
            </a:r>
            <a:r>
              <a:rPr lang="en-US" sz="5400" dirty="0" smtClean="0">
                <a:solidFill>
                  <a:srgbClr val="C00000"/>
                </a:solidFill>
                <a:latin typeface="NikoshBAN" pitchFamily="2" charset="0"/>
                <a:cs typeface="NikoshBAN" pitchFamily="2" charset="0"/>
              </a:rPr>
              <a:t> </a:t>
            </a:r>
            <a:r>
              <a:rPr lang="en-US" sz="5400" dirty="0" err="1" smtClean="0">
                <a:solidFill>
                  <a:srgbClr val="C00000"/>
                </a:solidFill>
                <a:latin typeface="NikoshBAN" pitchFamily="2" charset="0"/>
                <a:cs typeface="NikoshBAN" pitchFamily="2" charset="0"/>
              </a:rPr>
              <a:t>হয়</a:t>
            </a:r>
            <a:endParaRPr lang="en-US" sz="5400" dirty="0">
              <a:solidFill>
                <a:srgbClr val="C00000"/>
              </a:solidFill>
              <a:latin typeface="NikoshBAN" pitchFamily="2" charset="0"/>
              <a:cs typeface="NikoshBAN" pitchFamily="2" charset="0"/>
            </a:endParaRPr>
          </a:p>
        </p:txBody>
      </p:sp>
      <p:pic>
        <p:nvPicPr>
          <p:cNvPr id="4" name="Content Placeholder 3" descr="th (2).jpg"/>
          <p:cNvPicPr>
            <a:picLocks noGrp="1" noChangeAspect="1"/>
          </p:cNvPicPr>
          <p:nvPr>
            <p:ph idx="1"/>
          </p:nvPr>
        </p:nvPicPr>
        <p:blipFill>
          <a:blip r:embed="rId3"/>
          <a:stretch>
            <a:fillRect/>
          </a:stretch>
        </p:blipFill>
        <p:spPr>
          <a:xfrm>
            <a:off x="457200" y="1066800"/>
            <a:ext cx="5638800" cy="1524000"/>
          </a:xfrm>
        </p:spPr>
      </p:pic>
      <p:pic>
        <p:nvPicPr>
          <p:cNvPr id="5" name="Content Placeholder 3" descr="th (2).jpg"/>
          <p:cNvPicPr>
            <a:picLocks noChangeAspect="1"/>
          </p:cNvPicPr>
          <p:nvPr/>
        </p:nvPicPr>
        <p:blipFill>
          <a:blip r:embed="rId3"/>
          <a:stretch>
            <a:fillRect/>
          </a:stretch>
        </p:blipFill>
        <p:spPr>
          <a:xfrm>
            <a:off x="457200" y="2895600"/>
            <a:ext cx="5638800" cy="1524000"/>
          </a:xfrm>
          <a:prstGeom prst="rect">
            <a:avLst/>
          </a:prstGeom>
        </p:spPr>
      </p:pic>
      <p:pic>
        <p:nvPicPr>
          <p:cNvPr id="6" name="Content Placeholder 3" descr="th (2).jpg"/>
          <p:cNvPicPr>
            <a:picLocks noChangeAspect="1"/>
          </p:cNvPicPr>
          <p:nvPr/>
        </p:nvPicPr>
        <p:blipFill>
          <a:blip r:embed="rId3"/>
          <a:stretch>
            <a:fillRect/>
          </a:stretch>
        </p:blipFill>
        <p:spPr>
          <a:xfrm>
            <a:off x="457200" y="4724400"/>
            <a:ext cx="5638800" cy="1524000"/>
          </a:xfrm>
          <a:prstGeom prst="rect">
            <a:avLst/>
          </a:prstGeom>
        </p:spPr>
      </p:pic>
      <p:sp>
        <p:nvSpPr>
          <p:cNvPr id="8" name="Title 1"/>
          <p:cNvSpPr txBox="1">
            <a:spLocks/>
          </p:cNvSpPr>
          <p:nvPr/>
        </p:nvSpPr>
        <p:spPr>
          <a:xfrm>
            <a:off x="1219200" y="1066800"/>
            <a:ext cx="3352800" cy="685800"/>
          </a:xfrm>
          <a:prstGeom prst="rect">
            <a:avLst/>
          </a:prstGeom>
          <a:solidFill>
            <a:schemeClr val="bg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bn-BD" sz="4400" dirty="0" smtClean="0">
                <a:solidFill>
                  <a:srgbClr val="0070C0"/>
                </a:solidFill>
                <a:latin typeface="NikoshBAN" pitchFamily="2" charset="0"/>
                <a:ea typeface="+mj-ea"/>
                <a:cs typeface="NikoshBAN" pitchFamily="2" charset="0"/>
              </a:rPr>
              <a:t>যন্ত্র হতে প্রাপ্ত কাজ </a:t>
            </a:r>
            <a:endParaRPr kumimoji="0" lang="en-US" sz="4400" b="0" i="0" u="none" strike="noStrike" kern="1200" cap="none" spc="0" normalizeH="0" baseline="0" noProof="0" dirty="0">
              <a:ln>
                <a:noFill/>
              </a:ln>
              <a:solidFill>
                <a:srgbClr val="0070C0"/>
              </a:solidFill>
              <a:effectLst/>
              <a:uLnTx/>
              <a:uFillTx/>
              <a:latin typeface="NikoshBAN" pitchFamily="2" charset="0"/>
              <a:ea typeface="+mj-ea"/>
              <a:cs typeface="NikoshBAN" pitchFamily="2" charset="0"/>
            </a:endParaRPr>
          </a:p>
        </p:txBody>
      </p:sp>
      <p:sp>
        <p:nvSpPr>
          <p:cNvPr id="9" name="Title 1"/>
          <p:cNvSpPr txBox="1">
            <a:spLocks/>
          </p:cNvSpPr>
          <p:nvPr/>
        </p:nvSpPr>
        <p:spPr>
          <a:xfrm>
            <a:off x="1219200" y="1828800"/>
            <a:ext cx="3352800" cy="685800"/>
          </a:xfrm>
          <a:prstGeom prst="rect">
            <a:avLst/>
          </a:prstGeom>
          <a:solidFill>
            <a:schemeClr val="bg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bn-BD" sz="4400" dirty="0" smtClean="0">
                <a:solidFill>
                  <a:srgbClr val="0070C0"/>
                </a:solidFill>
                <a:latin typeface="NikoshBAN" pitchFamily="2" charset="0"/>
                <a:ea typeface="+mj-ea"/>
                <a:cs typeface="NikoshBAN" pitchFamily="2" charset="0"/>
              </a:rPr>
              <a:t>যন্ত্রে প্রদত্ত কাজ </a:t>
            </a:r>
            <a:endParaRPr kumimoji="0" lang="en-US" sz="4400" b="0" i="0" u="none" strike="noStrike" kern="1200" cap="none" spc="0" normalizeH="0" baseline="0" noProof="0" dirty="0">
              <a:ln>
                <a:noFill/>
              </a:ln>
              <a:solidFill>
                <a:srgbClr val="0070C0"/>
              </a:solidFill>
              <a:effectLst/>
              <a:uLnTx/>
              <a:uFillTx/>
              <a:latin typeface="NikoshBAN" pitchFamily="2" charset="0"/>
              <a:ea typeface="+mj-ea"/>
              <a:cs typeface="NikoshBAN" pitchFamily="2" charset="0"/>
            </a:endParaRPr>
          </a:p>
        </p:txBody>
      </p:sp>
      <p:sp>
        <p:nvSpPr>
          <p:cNvPr id="10" name="Title 1"/>
          <p:cNvSpPr txBox="1">
            <a:spLocks/>
          </p:cNvSpPr>
          <p:nvPr/>
        </p:nvSpPr>
        <p:spPr>
          <a:xfrm>
            <a:off x="1219200" y="2895600"/>
            <a:ext cx="3352800" cy="685800"/>
          </a:xfrm>
          <a:prstGeom prst="rect">
            <a:avLst/>
          </a:prstGeom>
          <a:solidFill>
            <a:schemeClr val="bg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bn-BD" sz="4400" dirty="0" smtClean="0">
                <a:solidFill>
                  <a:srgbClr val="0070C0"/>
                </a:solidFill>
                <a:latin typeface="NikoshBAN" pitchFamily="2" charset="0"/>
                <a:ea typeface="+mj-ea"/>
                <a:cs typeface="NikoshBAN" pitchFamily="2" charset="0"/>
              </a:rPr>
              <a:t>যন্ত্র হতে প্রাপ্ত শক্তি  </a:t>
            </a:r>
            <a:endParaRPr kumimoji="0" lang="en-US" sz="4400" b="0" i="0" u="none" strike="noStrike" kern="1200" cap="none" spc="0" normalizeH="0" baseline="0" noProof="0" dirty="0">
              <a:ln>
                <a:noFill/>
              </a:ln>
              <a:solidFill>
                <a:srgbClr val="0070C0"/>
              </a:solidFill>
              <a:effectLst/>
              <a:uLnTx/>
              <a:uFillTx/>
              <a:latin typeface="NikoshBAN" pitchFamily="2" charset="0"/>
              <a:ea typeface="+mj-ea"/>
              <a:cs typeface="NikoshBAN" pitchFamily="2" charset="0"/>
            </a:endParaRPr>
          </a:p>
        </p:txBody>
      </p:sp>
      <p:sp>
        <p:nvSpPr>
          <p:cNvPr id="11" name="Title 1"/>
          <p:cNvSpPr txBox="1">
            <a:spLocks/>
          </p:cNvSpPr>
          <p:nvPr/>
        </p:nvSpPr>
        <p:spPr>
          <a:xfrm>
            <a:off x="1219200" y="3657600"/>
            <a:ext cx="3352800" cy="685800"/>
          </a:xfrm>
          <a:prstGeom prst="rect">
            <a:avLst/>
          </a:prstGeom>
          <a:solidFill>
            <a:schemeClr val="bg1"/>
          </a:solidFill>
        </p:spPr>
        <p:txBody>
          <a:bodyPr vert="horz" lIns="91440" tIns="45720" rIns="91440" bIns="45720" rtlCol="0" anchor="ctr">
            <a:noAutofit/>
          </a:bodyPr>
          <a:lstStyle/>
          <a:p>
            <a:pPr lvl="0" algn="ctr">
              <a:spcBef>
                <a:spcPct val="0"/>
              </a:spcBef>
            </a:pPr>
            <a:r>
              <a:rPr lang="bn-BD" sz="4400" dirty="0" smtClean="0">
                <a:solidFill>
                  <a:srgbClr val="0070C0"/>
                </a:solidFill>
                <a:latin typeface="NikoshBAN" pitchFamily="2" charset="0"/>
                <a:ea typeface="+mj-ea"/>
                <a:cs typeface="NikoshBAN" pitchFamily="2" charset="0"/>
              </a:rPr>
              <a:t>যন্ত্রে প্রদত্ত </a:t>
            </a:r>
            <a:r>
              <a:rPr lang="bn-BD" sz="4400" dirty="0" smtClean="0">
                <a:solidFill>
                  <a:srgbClr val="0070C0"/>
                </a:solidFill>
                <a:latin typeface="NikoshBAN" pitchFamily="2" charset="0"/>
                <a:cs typeface="NikoshBAN" pitchFamily="2" charset="0"/>
              </a:rPr>
              <a:t>শক্তি</a:t>
            </a:r>
            <a:r>
              <a:rPr lang="bn-BD" sz="4400" dirty="0" smtClean="0">
                <a:solidFill>
                  <a:srgbClr val="0070C0"/>
                </a:solidFill>
                <a:latin typeface="NikoshBAN" pitchFamily="2" charset="0"/>
                <a:ea typeface="+mj-ea"/>
                <a:cs typeface="NikoshBAN" pitchFamily="2" charset="0"/>
              </a:rPr>
              <a:t> </a:t>
            </a:r>
            <a:endParaRPr kumimoji="0" lang="en-US" sz="4400" b="0" i="0" u="none" strike="noStrike" kern="1200" cap="none" spc="0" normalizeH="0" baseline="0" noProof="0" dirty="0">
              <a:ln>
                <a:noFill/>
              </a:ln>
              <a:solidFill>
                <a:srgbClr val="0070C0"/>
              </a:solidFill>
              <a:effectLst/>
              <a:uLnTx/>
              <a:uFillTx/>
              <a:latin typeface="NikoshBAN" pitchFamily="2" charset="0"/>
              <a:ea typeface="+mj-ea"/>
              <a:cs typeface="NikoshBAN" pitchFamily="2" charset="0"/>
            </a:endParaRPr>
          </a:p>
        </p:txBody>
      </p:sp>
      <p:sp>
        <p:nvSpPr>
          <p:cNvPr id="12" name="Title 1"/>
          <p:cNvSpPr txBox="1">
            <a:spLocks/>
          </p:cNvSpPr>
          <p:nvPr/>
        </p:nvSpPr>
        <p:spPr>
          <a:xfrm>
            <a:off x="1143000" y="4724400"/>
            <a:ext cx="3352800" cy="685800"/>
          </a:xfrm>
          <a:prstGeom prst="rect">
            <a:avLst/>
          </a:prstGeom>
          <a:solidFill>
            <a:schemeClr val="bg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bn-BD" sz="4000" dirty="0" smtClean="0">
                <a:solidFill>
                  <a:srgbClr val="0070C0"/>
                </a:solidFill>
                <a:latin typeface="NikoshBAN" pitchFamily="2" charset="0"/>
                <a:ea typeface="+mj-ea"/>
                <a:cs typeface="NikoshBAN" pitchFamily="2" charset="0"/>
              </a:rPr>
              <a:t>যন্ত্র হতে প্রাপ্ত ক্ষমতা  </a:t>
            </a:r>
            <a:endParaRPr kumimoji="0" lang="en-US" sz="4000" b="0" i="0" u="none" strike="noStrike" kern="1200" cap="none" spc="0" normalizeH="0" baseline="0" noProof="0" dirty="0">
              <a:ln>
                <a:noFill/>
              </a:ln>
              <a:solidFill>
                <a:srgbClr val="0070C0"/>
              </a:solidFill>
              <a:effectLst/>
              <a:uLnTx/>
              <a:uFillTx/>
              <a:latin typeface="NikoshBAN" pitchFamily="2" charset="0"/>
              <a:ea typeface="+mj-ea"/>
              <a:cs typeface="NikoshBAN" pitchFamily="2" charset="0"/>
            </a:endParaRPr>
          </a:p>
        </p:txBody>
      </p:sp>
      <p:sp>
        <p:nvSpPr>
          <p:cNvPr id="14" name="Title 1"/>
          <p:cNvSpPr txBox="1">
            <a:spLocks/>
          </p:cNvSpPr>
          <p:nvPr/>
        </p:nvSpPr>
        <p:spPr>
          <a:xfrm>
            <a:off x="1219200" y="5486400"/>
            <a:ext cx="3352800" cy="685800"/>
          </a:xfrm>
          <a:prstGeom prst="rect">
            <a:avLst/>
          </a:prstGeom>
          <a:solidFill>
            <a:schemeClr val="bg1"/>
          </a:solidFill>
        </p:spPr>
        <p:txBody>
          <a:bodyPr vert="horz" lIns="91440" tIns="45720" rIns="91440" bIns="45720" rtlCol="0" anchor="ctr">
            <a:noAutofit/>
          </a:bodyPr>
          <a:lstStyle/>
          <a:p>
            <a:pPr lvl="0" algn="ctr">
              <a:spcBef>
                <a:spcPct val="0"/>
              </a:spcBef>
            </a:pPr>
            <a:r>
              <a:rPr lang="bn-BD" sz="4000" dirty="0" smtClean="0">
                <a:solidFill>
                  <a:srgbClr val="0070C0"/>
                </a:solidFill>
                <a:latin typeface="NikoshBAN" pitchFamily="2" charset="0"/>
                <a:ea typeface="+mj-ea"/>
                <a:cs typeface="NikoshBAN" pitchFamily="2" charset="0"/>
              </a:rPr>
              <a:t>যন্ত্রে </a:t>
            </a:r>
            <a:r>
              <a:rPr lang="bn-BD" sz="4000" dirty="0" smtClean="0">
                <a:solidFill>
                  <a:srgbClr val="0070C0"/>
                </a:solidFill>
                <a:latin typeface="NikoshBAN" pitchFamily="2" charset="0"/>
                <a:cs typeface="NikoshBAN" pitchFamily="2" charset="0"/>
              </a:rPr>
              <a:t>প্রদত্ত</a:t>
            </a:r>
            <a:r>
              <a:rPr lang="bn-BD" sz="4000" dirty="0" smtClean="0">
                <a:solidFill>
                  <a:srgbClr val="0070C0"/>
                </a:solidFill>
                <a:latin typeface="NikoshBAN" pitchFamily="2" charset="0"/>
                <a:ea typeface="+mj-ea"/>
                <a:cs typeface="NikoshBAN" pitchFamily="2" charset="0"/>
              </a:rPr>
              <a:t> ক্ষমতা  </a:t>
            </a:r>
            <a:endParaRPr kumimoji="0" lang="en-US" sz="4000" b="0" i="0" u="none" strike="noStrike" kern="1200" cap="none" spc="0" normalizeH="0" baseline="0" noProof="0" dirty="0">
              <a:ln>
                <a:noFill/>
              </a:ln>
              <a:solidFill>
                <a:srgbClr val="0070C0"/>
              </a:solidFill>
              <a:effectLst/>
              <a:uLnTx/>
              <a:uFillTx/>
              <a:latin typeface="NikoshBAN" pitchFamily="2" charset="0"/>
              <a:ea typeface="+mj-ea"/>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1" grpId="0" animBg="1"/>
      <p:bldP spid="12"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295400"/>
          </a:xfrm>
          <a:prstGeom prst="rect">
            <a:avLst/>
          </a:prstGeom>
          <a:blipFill>
            <a:blip r:embed="rId2"/>
            <a:tile tx="0" ty="0" sx="100000" sy="100000" flip="none" algn="tl"/>
          </a:blip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IN" sz="9600" b="0" i="0" u="none" strike="noStrike" kern="1200" cap="none" spc="0" normalizeH="0" baseline="0" noProof="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uLnTx/>
                <a:uFillTx/>
                <a:latin typeface="NikoshBAN" pitchFamily="2" charset="0"/>
                <a:ea typeface="+mj-ea"/>
                <a:cs typeface="NikoshBAN" pitchFamily="2" charset="0"/>
              </a:rPr>
              <a:t>দলীয় কাজ</a:t>
            </a:r>
            <a:endParaRPr kumimoji="0" lang="en-AU" sz="9600" b="0" i="0" u="none" strike="noStrike" kern="1200" cap="none" spc="0" normalizeH="0" baseline="0" noProof="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uLnTx/>
              <a:uFillTx/>
              <a:latin typeface="NikoshBAN" pitchFamily="2" charset="0"/>
              <a:ea typeface="+mj-ea"/>
              <a:cs typeface="NikoshBAN" pitchFamily="2" charset="0"/>
            </a:endParaRPr>
          </a:p>
        </p:txBody>
      </p:sp>
      <p:sp>
        <p:nvSpPr>
          <p:cNvPr id="6" name="Rectangle 5"/>
          <p:cNvSpPr/>
          <p:nvPr/>
        </p:nvSpPr>
        <p:spPr>
          <a:xfrm>
            <a:off x="0" y="1981200"/>
            <a:ext cx="8991600" cy="1446550"/>
          </a:xfrm>
          <a:prstGeom prst="rect">
            <a:avLst/>
          </a:prstGeom>
          <a:blipFill>
            <a:blip r:embed="rId3"/>
            <a:tile tx="0" ty="0" sx="100000" sy="100000" flip="none" algn="tl"/>
          </a:blipFill>
        </p:spPr>
        <p:txBody>
          <a:bodyPr wrap="square">
            <a:spAutoFit/>
          </a:bodyPr>
          <a:lstStyle/>
          <a:p>
            <a:r>
              <a:rPr lang="en-US" sz="4400" dirty="0" smtClean="0">
                <a:solidFill>
                  <a:srgbClr val="FF0000"/>
                </a:solidFill>
                <a:latin typeface="NikoshBAN" pitchFamily="2" charset="0"/>
                <a:cs typeface="NikoshBAN" pitchFamily="2" charset="0"/>
              </a:rPr>
              <a:t>A </a:t>
            </a:r>
            <a:r>
              <a:rPr lang="bn-BD" sz="4400" dirty="0" smtClean="0">
                <a:solidFill>
                  <a:srgbClr val="FF0000"/>
                </a:solidFill>
                <a:latin typeface="NikoshBAN" pitchFamily="2" charset="0"/>
                <a:cs typeface="NikoshBAN" pitchFamily="2" charset="0"/>
              </a:rPr>
              <a:t>দল</a:t>
            </a:r>
            <a:r>
              <a:rPr lang="en-US" sz="4400" dirty="0" smtClean="0">
                <a:solidFill>
                  <a:srgbClr val="FF0000"/>
                </a:solidFill>
                <a:latin typeface="NikoshBAN" pitchFamily="2" charset="0"/>
                <a:cs typeface="NikoshBAN" pitchFamily="2" charset="0"/>
              </a:rPr>
              <a:t> -</a:t>
            </a:r>
            <a:endParaRPr lang="bn-BD" sz="4400" dirty="0" smtClean="0">
              <a:solidFill>
                <a:srgbClr val="FF0000"/>
              </a:solidFill>
              <a:latin typeface="NikoshBAN" pitchFamily="2" charset="0"/>
              <a:cs typeface="NikoshBAN" pitchFamily="2" charset="0"/>
            </a:endParaRPr>
          </a:p>
          <a:p>
            <a:r>
              <a:rPr lang="en-US" sz="4400" dirty="0" err="1" smtClean="0">
                <a:solidFill>
                  <a:srgbClr val="FF0000"/>
                </a:solidFill>
                <a:latin typeface="NikoshBAN" pitchFamily="2" charset="0"/>
                <a:cs typeface="NikoshBAN" pitchFamily="2" charset="0"/>
              </a:rPr>
              <a:t>ক্ষমতা</a:t>
            </a:r>
            <a:r>
              <a:rPr lang="en-US" sz="4400" dirty="0" smtClean="0">
                <a:solidFill>
                  <a:srgbClr val="FF0000"/>
                </a:solidFill>
                <a:latin typeface="NikoshBAN" pitchFamily="2" charset="0"/>
                <a:cs typeface="NikoshBAN" pitchFamily="2" charset="0"/>
              </a:rPr>
              <a:t> ও </a:t>
            </a:r>
            <a:r>
              <a:rPr lang="en-US" sz="4400" dirty="0" err="1" smtClean="0">
                <a:solidFill>
                  <a:srgbClr val="FF0000"/>
                </a:solidFill>
                <a:latin typeface="NikoshBAN" pitchFamily="2" charset="0"/>
                <a:cs typeface="NikoshBAN" pitchFamily="2" charset="0"/>
              </a:rPr>
              <a:t>বেগের</a:t>
            </a:r>
            <a:r>
              <a:rPr lang="en-US" sz="4400" dirty="0" smtClean="0">
                <a:solidFill>
                  <a:srgbClr val="FF0000"/>
                </a:solidFill>
                <a:latin typeface="NikoshBAN" pitchFamily="2" charset="0"/>
                <a:cs typeface="NikoshBAN" pitchFamily="2" charset="0"/>
              </a:rPr>
              <a:t> </a:t>
            </a:r>
            <a:r>
              <a:rPr lang="en-US" sz="4400" dirty="0" err="1" smtClean="0">
                <a:solidFill>
                  <a:srgbClr val="FF0000"/>
                </a:solidFill>
                <a:latin typeface="NikoshBAN" pitchFamily="2" charset="0"/>
                <a:cs typeface="NikoshBAN" pitchFamily="2" charset="0"/>
              </a:rPr>
              <a:t>সম্পর্ক</a:t>
            </a:r>
            <a:r>
              <a:rPr lang="bn-BD" sz="4400" dirty="0" smtClean="0">
                <a:solidFill>
                  <a:srgbClr val="FF0000"/>
                </a:solidFill>
                <a:latin typeface="NikoshBAN" pitchFamily="2" charset="0"/>
                <a:cs typeface="NikoshBAN" pitchFamily="2" charset="0"/>
              </a:rPr>
              <a:t> নির্ণয় কর। </a:t>
            </a:r>
            <a:endParaRPr lang="en-US" sz="4400" dirty="0"/>
          </a:p>
        </p:txBody>
      </p:sp>
      <p:sp>
        <p:nvSpPr>
          <p:cNvPr id="7" name="Rectangle 6"/>
          <p:cNvSpPr/>
          <p:nvPr/>
        </p:nvSpPr>
        <p:spPr>
          <a:xfrm>
            <a:off x="76200" y="4420850"/>
            <a:ext cx="8991600" cy="1446550"/>
          </a:xfrm>
          <a:prstGeom prst="rect">
            <a:avLst/>
          </a:prstGeom>
          <a:blipFill>
            <a:blip r:embed="rId2"/>
            <a:tile tx="0" ty="0" sx="100000" sy="100000" flip="none" algn="tl"/>
          </a:blipFill>
        </p:spPr>
        <p:txBody>
          <a:bodyPr wrap="square">
            <a:spAutoFit/>
          </a:bodyPr>
          <a:lstStyle/>
          <a:p>
            <a:r>
              <a:rPr lang="en-US" sz="4400" b="1" dirty="0" smtClean="0">
                <a:solidFill>
                  <a:srgbClr val="7030A0"/>
                </a:solidFill>
                <a:latin typeface="NikoshBAN" pitchFamily="2" charset="0"/>
                <a:cs typeface="NikoshBAN" pitchFamily="2" charset="0"/>
              </a:rPr>
              <a:t>B </a:t>
            </a:r>
            <a:r>
              <a:rPr lang="bn-BD" sz="4400" dirty="0" smtClean="0">
                <a:solidFill>
                  <a:srgbClr val="7030A0"/>
                </a:solidFill>
                <a:latin typeface="NikoshBAN" pitchFamily="2" charset="0"/>
                <a:cs typeface="NikoshBAN" pitchFamily="2" charset="0"/>
              </a:rPr>
              <a:t>দল</a:t>
            </a:r>
            <a:r>
              <a:rPr lang="en-US" sz="4400" dirty="0" smtClean="0">
                <a:solidFill>
                  <a:srgbClr val="7030A0"/>
                </a:solidFill>
                <a:latin typeface="NikoshBAN" pitchFamily="2" charset="0"/>
                <a:cs typeface="NikoshBAN" pitchFamily="2" charset="0"/>
              </a:rPr>
              <a:t> -</a:t>
            </a:r>
            <a:endParaRPr lang="bn-BD" sz="4400" dirty="0" smtClean="0">
              <a:solidFill>
                <a:srgbClr val="7030A0"/>
              </a:solidFill>
              <a:latin typeface="NikoshBAN" pitchFamily="2" charset="0"/>
              <a:cs typeface="NikoshBAN" pitchFamily="2" charset="0"/>
            </a:endParaRPr>
          </a:p>
          <a:p>
            <a:r>
              <a:rPr lang="bn-BD" sz="4400" dirty="0" smtClean="0">
                <a:solidFill>
                  <a:srgbClr val="7030A0"/>
                </a:solidFill>
                <a:latin typeface="NikoshBAN" pitchFamily="2" charset="0"/>
                <a:cs typeface="NikoshBAN" pitchFamily="2" charset="0"/>
              </a:rPr>
              <a:t>কর্মদক্ষতার সমীকরণ নির্ণয় কর। </a:t>
            </a:r>
            <a:endParaRPr lang="en-US" sz="44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fill="hold"/>
                                        <p:tgtEl>
                                          <p:spTgt spid="6"/>
                                        </p:tgtEl>
                                        <p:attrNameLst>
                                          <p:attrName>ppt_x</p:attrName>
                                        </p:attrNameLst>
                                      </p:cBhvr>
                                      <p:tavLst>
                                        <p:tav tm="0">
                                          <p:val>
                                            <p:strVal val="#ppt_x"/>
                                          </p:val>
                                        </p:tav>
                                        <p:tav tm="100000">
                                          <p:val>
                                            <p:strVal val="#ppt_x"/>
                                          </p:val>
                                        </p:tav>
                                      </p:tavLst>
                                    </p:anim>
                                    <p:anim calcmode="lin" valueType="num">
                                      <p:cBhvr additive="base">
                                        <p:cTn id="13"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1000" fill="hold"/>
                                        <p:tgtEl>
                                          <p:spTgt spid="7"/>
                                        </p:tgtEl>
                                        <p:attrNameLst>
                                          <p:attrName>ppt_x</p:attrName>
                                        </p:attrNameLst>
                                      </p:cBhvr>
                                      <p:tavLst>
                                        <p:tav tm="0">
                                          <p:val>
                                            <p:strVal val="#ppt_x"/>
                                          </p:val>
                                        </p:tav>
                                        <p:tav tm="100000">
                                          <p:val>
                                            <p:strVal val="#ppt_x"/>
                                          </p:val>
                                        </p:tav>
                                      </p:tavLst>
                                    </p:anim>
                                    <p:anim calcmode="lin" valueType="num">
                                      <p:cBhvr additive="base">
                                        <p:cTn id="19"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gradFill flip="none" rotWithShape="1">
            <a:gsLst>
              <a:gs pos="100000">
                <a:srgbClr val="FBEAC7">
                  <a:alpha val="14000"/>
                </a:srgbClr>
              </a:gs>
              <a:gs pos="17999">
                <a:srgbClr val="FEE7F2"/>
              </a:gs>
              <a:gs pos="36000">
                <a:srgbClr val="FAC77D"/>
              </a:gs>
              <a:gs pos="61000">
                <a:srgbClr val="FBA97D"/>
              </a:gs>
              <a:gs pos="82001">
                <a:srgbClr val="FBD49C"/>
              </a:gs>
              <a:gs pos="100000">
                <a:srgbClr val="FEE7F2"/>
              </a:gs>
            </a:gsLst>
            <a:path path="circle">
              <a:fillToRect l="50000" t="50000" r="50000" b="50000"/>
            </a:path>
            <a:tileRect/>
          </a:gradFill>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8000" b="1" dirty="0" err="1" smtClean="0">
                <a:ln w="11430"/>
                <a:solidFill>
                  <a:srgbClr val="66FF33"/>
                </a:solidFill>
                <a:effectLst>
                  <a:outerShdw blurRad="50800" dist="39000" dir="5460000" algn="tl">
                    <a:srgbClr val="000000">
                      <a:alpha val="38000"/>
                    </a:srgbClr>
                  </a:outerShdw>
                </a:effectLst>
                <a:latin typeface="NikoshBAN" pitchFamily="2" charset="0"/>
                <a:cs typeface="NikoshBAN" pitchFamily="2" charset="0"/>
              </a:rPr>
              <a:t>মূল্যায়ন</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bn-BD"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bn-BD"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bn-BD"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১.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প্রমান</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কর</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ভূপৃষ্ঠ</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থেকে</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যেকোনো</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উচ্চতায়</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মোট</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শক্তির</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পরিমান</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একই</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থাকে</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a:t>
            </a:r>
            <a:b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br>
            <a:r>
              <a:rPr lang="bn-BD"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২.সরল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দোলন</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গতির</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ক্ষেত্রে</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শক্তির</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নিত্যতার</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প্রমান</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কর</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a:t>
            </a:r>
            <a:b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br>
            <a:r>
              <a:rPr lang="bn-BD"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৩.মহাকর্ষ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বল</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দ্বারা</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কাজ</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কখন</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ধনান্তক</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বা</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ঋনাত্নক</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হয়</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a:t>
            </a:r>
            <a:b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b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৪.প্রমান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কর</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অভিকর্ষের</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বিপরীতে</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কাজ</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বস্তুর</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সরণের</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 </a:t>
            </a:r>
            <a:r>
              <a:rPr lang="en-US" sz="4000" b="1" dirty="0" err="1"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সমানুপাতিক</a:t>
            </a:r>
            <a:r>
              <a:rPr lang="en-US" sz="4000" b="1" dirty="0" smtClean="0">
                <a:ln w="11430"/>
                <a:solidFill>
                  <a:srgbClr val="7030A0"/>
                </a:solidFill>
                <a:effectLst>
                  <a:outerShdw blurRad="50800" dist="39000" dir="5460000" algn="tl">
                    <a:srgbClr val="000000">
                      <a:alpha val="38000"/>
                    </a:srgbClr>
                  </a:outerShdw>
                </a:effectLst>
                <a:latin typeface="NikoshBAN" pitchFamily="2" charset="0"/>
                <a:cs typeface="NikoshBAN" pitchFamily="2" charset="0"/>
              </a:rPr>
              <a:t>।</a:t>
            </a:r>
            <a:endParaRPr lang="en-US" sz="4000" b="1" dirty="0">
              <a:ln w="11430"/>
              <a:solidFill>
                <a:srgbClr val="7030A0"/>
              </a:solidFill>
              <a:effectLst>
                <a:outerShdw blurRad="50800" dist="39000" dir="5460000" algn="tl">
                  <a:srgbClr val="000000">
                    <a:alpha val="38000"/>
                  </a:srgbClr>
                </a:outerShdw>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219200"/>
            <a:ext cx="8991600" cy="5562600"/>
          </a:xfrm>
        </p:spPr>
        <p:txBody>
          <a:bodyPr>
            <a:normAutofit/>
          </a:bodyPr>
          <a:lstStyle/>
          <a:p>
            <a:pPr algn="l"/>
            <a:r>
              <a:rPr lang="en-US" sz="4800" dirty="0" smtClean="0">
                <a:solidFill>
                  <a:srgbClr val="00B050"/>
                </a:solidFill>
                <a:latin typeface="Nikosh" pitchFamily="2" charset="0"/>
                <a:cs typeface="Nikosh" pitchFamily="2" charset="0"/>
              </a:rPr>
              <a:t>১.অশ্বক্ষমতা </a:t>
            </a:r>
            <a:r>
              <a:rPr lang="en-US" sz="4800" dirty="0" err="1" smtClean="0">
                <a:solidFill>
                  <a:srgbClr val="00B050"/>
                </a:solidFill>
                <a:latin typeface="Nikosh" pitchFamily="2" charset="0"/>
                <a:cs typeface="Nikosh" pitchFamily="2" charset="0"/>
              </a:rPr>
              <a:t>বলতে</a:t>
            </a:r>
            <a:r>
              <a:rPr lang="en-US" sz="4800" dirty="0" smtClean="0">
                <a:solidFill>
                  <a:srgbClr val="00B050"/>
                </a:solidFill>
                <a:latin typeface="Nikosh" pitchFamily="2" charset="0"/>
                <a:cs typeface="Nikosh" pitchFamily="2" charset="0"/>
              </a:rPr>
              <a:t> </a:t>
            </a:r>
            <a:r>
              <a:rPr lang="en-US" sz="4800" dirty="0" err="1" smtClean="0">
                <a:solidFill>
                  <a:srgbClr val="00B050"/>
                </a:solidFill>
                <a:latin typeface="Nikosh" pitchFamily="2" charset="0"/>
                <a:cs typeface="Nikosh" pitchFamily="2" charset="0"/>
              </a:rPr>
              <a:t>কি</a:t>
            </a:r>
            <a:r>
              <a:rPr lang="en-US" sz="4800" dirty="0" smtClean="0">
                <a:solidFill>
                  <a:srgbClr val="00B050"/>
                </a:solidFill>
                <a:latin typeface="Nikosh" pitchFamily="2" charset="0"/>
                <a:cs typeface="Nikosh" pitchFamily="2" charset="0"/>
              </a:rPr>
              <a:t> </a:t>
            </a:r>
            <a:r>
              <a:rPr lang="en-US" sz="4800" dirty="0" err="1" smtClean="0">
                <a:solidFill>
                  <a:srgbClr val="00B050"/>
                </a:solidFill>
                <a:latin typeface="Nikosh" pitchFamily="2" charset="0"/>
                <a:cs typeface="Nikosh" pitchFamily="2" charset="0"/>
              </a:rPr>
              <a:t>বোঝ</a:t>
            </a:r>
            <a:r>
              <a:rPr lang="en-US" sz="4800" dirty="0" smtClean="0">
                <a:solidFill>
                  <a:srgbClr val="00B050"/>
                </a:solidFill>
                <a:latin typeface="Nikosh" pitchFamily="2" charset="0"/>
                <a:cs typeface="Nikosh" pitchFamily="2" charset="0"/>
              </a:rPr>
              <a:t>।</a:t>
            </a:r>
            <a:br>
              <a:rPr lang="en-US" sz="4800" dirty="0" smtClean="0">
                <a:solidFill>
                  <a:srgbClr val="00B050"/>
                </a:solidFill>
                <a:latin typeface="Nikosh" pitchFamily="2" charset="0"/>
                <a:cs typeface="Nikosh" pitchFamily="2" charset="0"/>
              </a:rPr>
            </a:br>
            <a:r>
              <a:rPr lang="en-US" sz="4800" dirty="0" smtClean="0">
                <a:solidFill>
                  <a:srgbClr val="00B050"/>
                </a:solidFill>
                <a:latin typeface="Nikosh" pitchFamily="2" charset="0"/>
                <a:cs typeface="Nikosh" pitchFamily="2" charset="0"/>
              </a:rPr>
              <a:t>২.কর্মদক্ষতা </a:t>
            </a:r>
            <a:r>
              <a:rPr lang="en-US" sz="4800" dirty="0" err="1" smtClean="0">
                <a:solidFill>
                  <a:srgbClr val="00B050"/>
                </a:solidFill>
                <a:latin typeface="Nikosh" pitchFamily="2" charset="0"/>
                <a:cs typeface="Nikosh" pitchFamily="2" charset="0"/>
              </a:rPr>
              <a:t>বলতে</a:t>
            </a:r>
            <a:r>
              <a:rPr lang="en-US" sz="4800" dirty="0" smtClean="0">
                <a:solidFill>
                  <a:srgbClr val="00B050"/>
                </a:solidFill>
                <a:latin typeface="Nikosh" pitchFamily="2" charset="0"/>
                <a:cs typeface="Nikosh" pitchFamily="2" charset="0"/>
              </a:rPr>
              <a:t> </a:t>
            </a:r>
            <a:r>
              <a:rPr lang="en-US" sz="4800" dirty="0" err="1" smtClean="0">
                <a:solidFill>
                  <a:srgbClr val="00B050"/>
                </a:solidFill>
                <a:latin typeface="Nikosh" pitchFamily="2" charset="0"/>
                <a:cs typeface="Nikosh" pitchFamily="2" charset="0"/>
              </a:rPr>
              <a:t>কি</a:t>
            </a:r>
            <a:r>
              <a:rPr lang="en-US" sz="4800" dirty="0" smtClean="0">
                <a:solidFill>
                  <a:srgbClr val="00B050"/>
                </a:solidFill>
                <a:latin typeface="Nikosh" pitchFamily="2" charset="0"/>
                <a:cs typeface="Nikosh" pitchFamily="2" charset="0"/>
              </a:rPr>
              <a:t> </a:t>
            </a:r>
            <a:r>
              <a:rPr lang="en-US" sz="4800" dirty="0" err="1" smtClean="0">
                <a:solidFill>
                  <a:srgbClr val="00B050"/>
                </a:solidFill>
                <a:latin typeface="Nikosh" pitchFamily="2" charset="0"/>
                <a:cs typeface="Nikosh" pitchFamily="2" charset="0"/>
              </a:rPr>
              <a:t>বোঝ</a:t>
            </a:r>
            <a:r>
              <a:rPr lang="en-US" sz="4800" dirty="0" smtClean="0">
                <a:solidFill>
                  <a:srgbClr val="00B050"/>
                </a:solidFill>
                <a:latin typeface="Nikosh" pitchFamily="2" charset="0"/>
                <a:cs typeface="Nikosh" pitchFamily="2" charset="0"/>
              </a:rPr>
              <a:t>।</a:t>
            </a:r>
            <a:br>
              <a:rPr lang="en-US" sz="4800" dirty="0" smtClean="0">
                <a:solidFill>
                  <a:srgbClr val="00B050"/>
                </a:solidFill>
                <a:latin typeface="Nikosh" pitchFamily="2" charset="0"/>
                <a:cs typeface="Nikosh" pitchFamily="2" charset="0"/>
              </a:rPr>
            </a:br>
            <a:r>
              <a:rPr lang="en-US" sz="4800" dirty="0" smtClean="0">
                <a:solidFill>
                  <a:srgbClr val="00B050"/>
                </a:solidFill>
                <a:latin typeface="Nikosh" pitchFamily="2" charset="0"/>
                <a:cs typeface="Nikosh" pitchFamily="2" charset="0"/>
              </a:rPr>
              <a:t>৩.একটি </a:t>
            </a:r>
            <a:r>
              <a:rPr lang="en-US" sz="4800" dirty="0" err="1" smtClean="0">
                <a:solidFill>
                  <a:srgbClr val="00B050"/>
                </a:solidFill>
                <a:latin typeface="Nikosh" pitchFamily="2" charset="0"/>
                <a:cs typeface="Nikosh" pitchFamily="2" charset="0"/>
              </a:rPr>
              <a:t>মোটর</a:t>
            </a:r>
            <a:r>
              <a:rPr lang="en-US" sz="4800" dirty="0" smtClean="0">
                <a:solidFill>
                  <a:srgbClr val="00B050"/>
                </a:solidFill>
                <a:latin typeface="Nikosh" pitchFamily="2" charset="0"/>
                <a:cs typeface="Nikosh" pitchFamily="2" charset="0"/>
              </a:rPr>
              <a:t> </a:t>
            </a:r>
            <a:r>
              <a:rPr lang="en-US" sz="4800" dirty="0" err="1" smtClean="0">
                <a:solidFill>
                  <a:srgbClr val="00B050"/>
                </a:solidFill>
                <a:latin typeface="Nikosh" pitchFamily="2" charset="0"/>
                <a:cs typeface="Nikosh" pitchFamily="2" charset="0"/>
              </a:rPr>
              <a:t>মিনিটে</a:t>
            </a:r>
            <a:r>
              <a:rPr lang="en-US" sz="4800" dirty="0" smtClean="0">
                <a:solidFill>
                  <a:srgbClr val="00B050"/>
                </a:solidFill>
                <a:latin typeface="Nikosh" pitchFamily="2" charset="0"/>
                <a:cs typeface="Nikosh" pitchFamily="2" charset="0"/>
              </a:rPr>
              <a:t> 5500 kg </a:t>
            </a:r>
            <a:r>
              <a:rPr lang="en-US" sz="4800" dirty="0" err="1" smtClean="0">
                <a:solidFill>
                  <a:srgbClr val="00B050"/>
                </a:solidFill>
                <a:latin typeface="Nikosh" pitchFamily="2" charset="0"/>
                <a:cs typeface="Nikosh" pitchFamily="2" charset="0"/>
              </a:rPr>
              <a:t>পানি</a:t>
            </a:r>
            <a:r>
              <a:rPr lang="en-US" sz="4800" dirty="0" smtClean="0">
                <a:solidFill>
                  <a:srgbClr val="00B050"/>
                </a:solidFill>
                <a:latin typeface="Nikosh" pitchFamily="2" charset="0"/>
                <a:cs typeface="Nikosh" pitchFamily="2" charset="0"/>
              </a:rPr>
              <a:t> 100 m </a:t>
            </a:r>
            <a:r>
              <a:rPr lang="en-US" sz="4800" dirty="0" err="1" smtClean="0">
                <a:solidFill>
                  <a:srgbClr val="00B050"/>
                </a:solidFill>
                <a:latin typeface="Nikosh" pitchFamily="2" charset="0"/>
                <a:cs typeface="Nikosh" pitchFamily="2" charset="0"/>
              </a:rPr>
              <a:t>উপরে</a:t>
            </a:r>
            <a:r>
              <a:rPr lang="en-US" sz="4800" dirty="0" smtClean="0">
                <a:solidFill>
                  <a:srgbClr val="00B050"/>
                </a:solidFill>
                <a:latin typeface="Nikosh" pitchFamily="2" charset="0"/>
                <a:cs typeface="Nikosh" pitchFamily="2" charset="0"/>
              </a:rPr>
              <a:t> </a:t>
            </a:r>
            <a:r>
              <a:rPr lang="en-US" sz="4800" dirty="0" err="1" smtClean="0">
                <a:solidFill>
                  <a:srgbClr val="00B050"/>
                </a:solidFill>
                <a:latin typeface="Nikosh" pitchFamily="2" charset="0"/>
                <a:cs typeface="Nikosh" pitchFamily="2" charset="0"/>
              </a:rPr>
              <a:t>উঠাতে</a:t>
            </a:r>
            <a:r>
              <a:rPr lang="en-US" sz="4800" dirty="0" smtClean="0">
                <a:solidFill>
                  <a:srgbClr val="00B050"/>
                </a:solidFill>
                <a:latin typeface="Nikosh" pitchFamily="2" charset="0"/>
                <a:cs typeface="Nikosh" pitchFamily="2" charset="0"/>
              </a:rPr>
              <a:t> </a:t>
            </a:r>
            <a:r>
              <a:rPr lang="en-US" sz="4800" dirty="0" err="1" smtClean="0">
                <a:solidFill>
                  <a:srgbClr val="00B050"/>
                </a:solidFill>
                <a:latin typeface="Nikosh" pitchFamily="2" charset="0"/>
                <a:cs typeface="Nikosh" pitchFamily="2" charset="0"/>
              </a:rPr>
              <a:t>পারে।মোটরটির</a:t>
            </a:r>
            <a:r>
              <a:rPr lang="en-US" sz="4800" dirty="0" smtClean="0">
                <a:solidFill>
                  <a:srgbClr val="00B050"/>
                </a:solidFill>
                <a:latin typeface="Nikosh" pitchFamily="2" charset="0"/>
                <a:cs typeface="Nikosh" pitchFamily="2" charset="0"/>
              </a:rPr>
              <a:t> </a:t>
            </a:r>
            <a:r>
              <a:rPr lang="en-US" sz="4800" dirty="0" err="1" smtClean="0">
                <a:solidFill>
                  <a:srgbClr val="00B050"/>
                </a:solidFill>
                <a:latin typeface="Nikosh" pitchFamily="2" charset="0"/>
                <a:cs typeface="Nikosh" pitchFamily="2" charset="0"/>
              </a:rPr>
              <a:t>দক্ষতা</a:t>
            </a:r>
            <a:r>
              <a:rPr lang="en-US" sz="4800" dirty="0" smtClean="0">
                <a:solidFill>
                  <a:srgbClr val="00B050"/>
                </a:solidFill>
                <a:latin typeface="Nikosh" pitchFamily="2" charset="0"/>
                <a:cs typeface="Nikosh" pitchFamily="2" charset="0"/>
              </a:rPr>
              <a:t> 70% </a:t>
            </a:r>
            <a:r>
              <a:rPr lang="en-US" sz="4800" dirty="0" err="1" smtClean="0">
                <a:solidFill>
                  <a:srgbClr val="00B050"/>
                </a:solidFill>
                <a:latin typeface="Nikosh" pitchFamily="2" charset="0"/>
                <a:cs typeface="Nikosh" pitchFamily="2" charset="0"/>
              </a:rPr>
              <a:t>হলে</a:t>
            </a:r>
            <a:r>
              <a:rPr lang="en-US" sz="4800" dirty="0" smtClean="0">
                <a:solidFill>
                  <a:srgbClr val="00B050"/>
                </a:solidFill>
                <a:latin typeface="Nikosh" pitchFamily="2" charset="0"/>
                <a:cs typeface="Nikosh" pitchFamily="2" charset="0"/>
              </a:rPr>
              <a:t> </a:t>
            </a:r>
            <a:r>
              <a:rPr lang="en-US" sz="4800" dirty="0" err="1" smtClean="0">
                <a:solidFill>
                  <a:srgbClr val="00B050"/>
                </a:solidFill>
                <a:latin typeface="Nikosh" pitchFamily="2" charset="0"/>
                <a:cs typeface="Nikosh" pitchFamily="2" charset="0"/>
              </a:rPr>
              <a:t>ক্ষমতা</a:t>
            </a:r>
            <a:r>
              <a:rPr lang="en-US" sz="4800" dirty="0" smtClean="0">
                <a:solidFill>
                  <a:srgbClr val="00B050"/>
                </a:solidFill>
                <a:latin typeface="Nikosh" pitchFamily="2" charset="0"/>
                <a:cs typeface="Nikosh" pitchFamily="2" charset="0"/>
              </a:rPr>
              <a:t> </a:t>
            </a:r>
            <a:r>
              <a:rPr lang="en-US" sz="4800" dirty="0" err="1" smtClean="0">
                <a:solidFill>
                  <a:srgbClr val="00B050"/>
                </a:solidFill>
                <a:latin typeface="Nikosh" pitchFamily="2" charset="0"/>
                <a:cs typeface="Nikosh" pitchFamily="2" charset="0"/>
              </a:rPr>
              <a:t>নির্নয়</a:t>
            </a:r>
            <a:r>
              <a:rPr lang="en-US" sz="4800" dirty="0" smtClean="0">
                <a:solidFill>
                  <a:srgbClr val="00B050"/>
                </a:solidFill>
                <a:latin typeface="Nikosh" pitchFamily="2" charset="0"/>
                <a:cs typeface="Nikosh" pitchFamily="2" charset="0"/>
              </a:rPr>
              <a:t> </a:t>
            </a:r>
            <a:r>
              <a:rPr lang="en-US" sz="4800" dirty="0" err="1" smtClean="0">
                <a:solidFill>
                  <a:srgbClr val="00B050"/>
                </a:solidFill>
                <a:latin typeface="Nikosh" pitchFamily="2" charset="0"/>
                <a:cs typeface="Nikosh" pitchFamily="2" charset="0"/>
              </a:rPr>
              <a:t>কর</a:t>
            </a:r>
            <a:r>
              <a:rPr lang="en-US" sz="4800" dirty="0" smtClean="0">
                <a:solidFill>
                  <a:srgbClr val="00B050"/>
                </a:solidFill>
                <a:latin typeface="Nikosh" pitchFamily="2" charset="0"/>
                <a:cs typeface="Nikosh" pitchFamily="2" charset="0"/>
              </a:rPr>
              <a:t>।</a:t>
            </a:r>
            <a:endParaRPr lang="en-US" sz="4800" dirty="0">
              <a:solidFill>
                <a:srgbClr val="00B050"/>
              </a:solidFill>
              <a:latin typeface="Nikosh" pitchFamily="2" charset="0"/>
              <a:cs typeface="Nikosh" pitchFamily="2" charset="0"/>
            </a:endParaRPr>
          </a:p>
        </p:txBody>
      </p:sp>
      <p:sp>
        <p:nvSpPr>
          <p:cNvPr id="3" name="Title 3"/>
          <p:cNvSpPr txBox="1">
            <a:spLocks/>
          </p:cNvSpPr>
          <p:nvPr/>
        </p:nvSpPr>
        <p:spPr>
          <a:xfrm>
            <a:off x="0" y="0"/>
            <a:ext cx="9144000" cy="1143000"/>
          </a:xfrm>
          <a:prstGeom prst="rect">
            <a:avLst/>
          </a:prstGeom>
          <a:blipFill>
            <a:blip r:embed="rId2"/>
            <a:tile tx="0" ty="0" sx="100000" sy="100000" flip="none" algn="tl"/>
          </a:blip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IN" sz="8800" b="1" i="0" u="none" strike="noStrike" kern="1200" cap="none" spc="0" normalizeH="0" baseline="0" noProof="0" dirty="0" smtClean="0">
                <a:ln>
                  <a:noFill/>
                </a:ln>
                <a:solidFill>
                  <a:schemeClr val="accent2">
                    <a:lumMod val="50000"/>
                  </a:schemeClr>
                </a:solidFill>
                <a:effectLst/>
                <a:uLnTx/>
                <a:uFillTx/>
                <a:latin typeface="NikoshBAN" panose="02000000000000000000" pitchFamily="2" charset="0"/>
                <a:ea typeface="+mj-ea"/>
                <a:cs typeface="NikoshBAN" panose="02000000000000000000" pitchFamily="2" charset="0"/>
              </a:rPr>
              <a:t>বাড়ির কাজ</a:t>
            </a:r>
            <a:endParaRPr kumimoji="0" lang="en-AU" sz="8800" b="1" i="0" u="none" strike="noStrike" kern="1200" cap="none" spc="0" normalizeH="0" baseline="0" noProof="0" dirty="0">
              <a:ln>
                <a:noFill/>
              </a:ln>
              <a:solidFill>
                <a:schemeClr val="accent2">
                  <a:lumMod val="50000"/>
                </a:schemeClr>
              </a:solidFill>
              <a:effectLst/>
              <a:uLnTx/>
              <a:uFillTx/>
              <a:latin typeface="NikoshBAN" panose="02000000000000000000" pitchFamily="2" charset="0"/>
              <a:ea typeface="+mj-ea"/>
              <a:cs typeface="NikoshBAN"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1000" fill="hold"/>
                                        <p:tgtEl>
                                          <p:spTgt spid="2"/>
                                        </p:tgtEl>
                                        <p:attrNameLst>
                                          <p:attrName>ppt_x</p:attrName>
                                        </p:attrNameLst>
                                      </p:cBhvr>
                                      <p:tavLst>
                                        <p:tav tm="0">
                                          <p:val>
                                            <p:strVal val="#ppt_x"/>
                                          </p:val>
                                        </p:tav>
                                        <p:tav tm="100000">
                                          <p:val>
                                            <p:strVal val="#ppt_x"/>
                                          </p:val>
                                        </p:tav>
                                      </p:tavLst>
                                    </p:anim>
                                    <p:anim calcmode="lin" valueType="num">
                                      <p:cBhvr additive="base">
                                        <p:cTn id="15"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Multimedia class- physics\pic for contnt\images physics.jpg"/>
          <p:cNvPicPr>
            <a:picLocks noChangeAspect="1" noChangeArrowheads="1"/>
          </p:cNvPicPr>
          <p:nvPr/>
        </p:nvPicPr>
        <p:blipFill>
          <a:blip r:embed="rId2"/>
          <a:srcRect/>
          <a:stretch>
            <a:fillRect/>
          </a:stretch>
        </p:blipFill>
        <p:spPr bwMode="auto">
          <a:xfrm>
            <a:off x="103682" y="152400"/>
            <a:ext cx="8964118" cy="6629401"/>
          </a:xfrm>
          <a:prstGeom prst="rect">
            <a:avLst/>
          </a:prstGeom>
          <a:noFill/>
        </p:spPr>
      </p:pic>
      <p:sp>
        <p:nvSpPr>
          <p:cNvPr id="2" name="Title 1"/>
          <p:cNvSpPr>
            <a:spLocks noGrp="1"/>
          </p:cNvSpPr>
          <p:nvPr>
            <p:ph type="title"/>
          </p:nvPr>
        </p:nvSpPr>
        <p:spPr>
          <a:xfrm>
            <a:off x="0" y="2743200"/>
            <a:ext cx="9144000" cy="1524000"/>
          </a:xfrm>
          <a:blipFill>
            <a:blip r:embed="rId3"/>
            <a:tile tx="0" ty="0" sx="100000" sy="100000" flip="none" algn="tl"/>
          </a:blipFill>
        </p:spPr>
        <p:txBody>
          <a:bodyPr>
            <a:noAutofit/>
          </a:bodyPr>
          <a:lstStyle/>
          <a:p>
            <a:r>
              <a:rPr lang="en-US" sz="16600" dirty="0" err="1" smtClean="0">
                <a:solidFill>
                  <a:srgbClr val="0070C0"/>
                </a:solidFill>
                <a:latin typeface="Nikosh" pitchFamily="2" charset="0"/>
                <a:cs typeface="Nikosh" pitchFamily="2" charset="0"/>
              </a:rPr>
              <a:t>ধন্যবাদ</a:t>
            </a:r>
            <a:endParaRPr lang="en-US" sz="16600" dirty="0">
              <a:solidFill>
                <a:srgbClr val="0070C0"/>
              </a:solidFill>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9" presetClass="entr" presetSubtype="0" accel="10000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9"/>
          <p:cNvSpPr>
            <a:spLocks noGrp="1"/>
          </p:cNvSpPr>
          <p:nvPr>
            <p:ph type="title"/>
          </p:nvPr>
        </p:nvSpPr>
        <p:spPr>
          <a:xfrm>
            <a:off x="33744" y="-7565"/>
            <a:ext cx="8789001" cy="1683965"/>
          </a:xfrm>
        </p:spPr>
        <p:txBody>
          <a:bodyPr>
            <a:normAutofit fontScale="90000"/>
          </a:bodyPr>
          <a:lstStyle/>
          <a:p>
            <a:pPr algn="ctr"/>
            <a:r>
              <a:rPr lang="en-AU" dirty="0" smtClean="0">
                <a:latin typeface="NikoshBAN" panose="02000000000000000000" pitchFamily="2" charset="0"/>
                <a:cs typeface="NikoshBAN" panose="02000000000000000000" pitchFamily="2" charset="0"/>
              </a:rPr>
              <a:t>       </a:t>
            </a:r>
            <a:r>
              <a:rPr lang="bn-IN" sz="11500" dirty="0" smtClean="0">
                <a:solidFill>
                  <a:srgbClr val="C00000"/>
                </a:solidFill>
                <a:latin typeface="NikoshBAN" panose="02000000000000000000" pitchFamily="2" charset="0"/>
                <a:cs typeface="NikoshBAN" panose="02000000000000000000" pitchFamily="2" charset="0"/>
              </a:rPr>
              <a:t>শিক্ষক পরিচিতি</a:t>
            </a:r>
            <a:endParaRPr lang="en-AU" sz="12800" dirty="0">
              <a:solidFill>
                <a:srgbClr val="C00000"/>
              </a:solidFill>
              <a:latin typeface="NikoshBAN" panose="02000000000000000000" pitchFamily="2" charset="0"/>
              <a:cs typeface="NikoshBAN" panose="02000000000000000000" pitchFamily="2" charset="0"/>
            </a:endParaRPr>
          </a:p>
        </p:txBody>
      </p:sp>
      <p:sp>
        <p:nvSpPr>
          <p:cNvPr id="12" name="Teardrop 11"/>
          <p:cNvSpPr/>
          <p:nvPr/>
        </p:nvSpPr>
        <p:spPr>
          <a:xfrm>
            <a:off x="76200" y="1981200"/>
            <a:ext cx="6858000" cy="4648200"/>
          </a:xfrm>
          <a:prstGeom prst="teardrop">
            <a:avLst>
              <a:gd name="adj" fmla="val 108242"/>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smtClean="0">
                <a:solidFill>
                  <a:srgbClr val="C00000"/>
                </a:solidFill>
                <a:latin typeface="RinkiySushreeMJ" pitchFamily="2" charset="0"/>
                <a:cs typeface="ChandrabatiMatraMJ" pitchFamily="2" charset="0"/>
              </a:rPr>
              <a:t>‡</a:t>
            </a:r>
            <a:r>
              <a:rPr lang="en-US" sz="4800" b="1" dirty="0" err="1" smtClean="0">
                <a:solidFill>
                  <a:srgbClr val="C00000"/>
                </a:solidFill>
                <a:latin typeface="RinkiySushreeMJ" pitchFamily="2" charset="0"/>
                <a:cs typeface="ChandrabatiMatraMJ" pitchFamily="2" charset="0"/>
              </a:rPr>
              <a:t>gvt</a:t>
            </a:r>
            <a:r>
              <a:rPr lang="en-US" sz="4800" b="1" dirty="0" smtClean="0">
                <a:solidFill>
                  <a:srgbClr val="C00000"/>
                </a:solidFill>
                <a:latin typeface="RinkiySushreeMJ" pitchFamily="2" charset="0"/>
                <a:cs typeface="ChandrabatiMatraMJ" pitchFamily="2" charset="0"/>
              </a:rPr>
              <a:t> </a:t>
            </a:r>
            <a:r>
              <a:rPr lang="en-US" sz="4800" b="1" dirty="0" err="1" smtClean="0">
                <a:solidFill>
                  <a:srgbClr val="C00000"/>
                </a:solidFill>
                <a:latin typeface="RinkiySushreeMJ" pitchFamily="2" charset="0"/>
                <a:cs typeface="ChandrabatiMatraMJ" pitchFamily="2" charset="0"/>
              </a:rPr>
              <a:t>mvBdzj</a:t>
            </a:r>
            <a:r>
              <a:rPr lang="en-US" sz="4800" b="1" dirty="0" smtClean="0">
                <a:solidFill>
                  <a:srgbClr val="C00000"/>
                </a:solidFill>
                <a:latin typeface="RinkiySushreeMJ" pitchFamily="2" charset="0"/>
                <a:cs typeface="ChandrabatiMatraMJ" pitchFamily="2" charset="0"/>
              </a:rPr>
              <a:t> </a:t>
            </a:r>
            <a:r>
              <a:rPr lang="en-US" sz="4800" b="1" dirty="0" err="1" smtClean="0">
                <a:solidFill>
                  <a:srgbClr val="C00000"/>
                </a:solidFill>
                <a:latin typeface="RinkiySushreeMJ" pitchFamily="2" charset="0"/>
                <a:cs typeface="ChandrabatiMatraMJ" pitchFamily="2" charset="0"/>
              </a:rPr>
              <a:t>Bmjvg</a:t>
            </a:r>
            <a:endParaRPr lang="en-US" sz="4800" b="1" dirty="0" smtClean="0">
              <a:solidFill>
                <a:srgbClr val="C00000"/>
              </a:solidFill>
              <a:latin typeface="RinkiySushreeMJ" pitchFamily="2" charset="0"/>
              <a:cs typeface="ChandrabatiMatraMJ" pitchFamily="2" charset="0"/>
            </a:endParaRPr>
          </a:p>
          <a:p>
            <a:r>
              <a:rPr lang="en-US" sz="4000" b="1" dirty="0" err="1" smtClean="0">
                <a:solidFill>
                  <a:srgbClr val="7030A0"/>
                </a:solidFill>
                <a:latin typeface="RinkiySushreeMJ" pitchFamily="2" charset="0"/>
                <a:cs typeface="ChandrabatiMatraMJ" pitchFamily="2" charset="0"/>
              </a:rPr>
              <a:t>cÖfvlK</a:t>
            </a:r>
            <a:r>
              <a:rPr lang="en-US" sz="4000" b="1" dirty="0" smtClean="0">
                <a:solidFill>
                  <a:srgbClr val="7030A0"/>
                </a:solidFill>
                <a:latin typeface="RinkiySushreeMJ" pitchFamily="2" charset="0"/>
                <a:cs typeface="ChandrabatiMatraMJ" pitchFamily="2" charset="0"/>
              </a:rPr>
              <a:t>, </a:t>
            </a:r>
            <a:r>
              <a:rPr lang="en-US" sz="4000" b="1" dirty="0" err="1" smtClean="0">
                <a:solidFill>
                  <a:srgbClr val="7030A0"/>
                </a:solidFill>
                <a:latin typeface="RinkiySushreeMJ" pitchFamily="2" charset="0"/>
                <a:cs typeface="ChandrabatiMatraMJ" pitchFamily="2" charset="0"/>
              </a:rPr>
              <a:t>c`v</a:t>
            </a:r>
            <a:r>
              <a:rPr lang="en-US" sz="4000" b="1" dirty="0" smtClean="0">
                <a:solidFill>
                  <a:srgbClr val="7030A0"/>
                </a:solidFill>
                <a:latin typeface="RinkiySushreeMJ" pitchFamily="2" charset="0"/>
                <a:cs typeface="ChandrabatiMatraMJ" pitchFamily="2" charset="0"/>
              </a:rPr>
              <a:t>_© </a:t>
            </a:r>
            <a:r>
              <a:rPr lang="en-US" sz="4000" b="1" dirty="0" err="1" smtClean="0">
                <a:solidFill>
                  <a:srgbClr val="7030A0"/>
                </a:solidFill>
                <a:latin typeface="RinkiySushreeMJ" pitchFamily="2" charset="0"/>
                <a:cs typeface="ChandrabatiMatraMJ" pitchFamily="2" charset="0"/>
              </a:rPr>
              <a:t>weÁvb</a:t>
            </a:r>
            <a:endParaRPr lang="en-US" sz="4000" b="1" dirty="0" smtClean="0">
              <a:solidFill>
                <a:srgbClr val="7030A0"/>
              </a:solidFill>
              <a:latin typeface="RinkiySushreeMJ" pitchFamily="2" charset="0"/>
              <a:cs typeface="ChandrabatiMatraMJ" pitchFamily="2" charset="0"/>
            </a:endParaRPr>
          </a:p>
          <a:p>
            <a:r>
              <a:rPr lang="en-US" sz="3200" dirty="0" smtClean="0">
                <a:solidFill>
                  <a:srgbClr val="9933FF"/>
                </a:solidFill>
                <a:latin typeface="RinkiySushreeMJ" pitchFamily="2" charset="0"/>
                <a:cs typeface="ChandrabatiMatraMJ" pitchFamily="2" charset="0"/>
              </a:rPr>
              <a:t>‡</a:t>
            </a:r>
            <a:r>
              <a:rPr lang="en-US" sz="3200" dirty="0" err="1" smtClean="0">
                <a:solidFill>
                  <a:srgbClr val="9933FF"/>
                </a:solidFill>
                <a:latin typeface="RinkiySushreeMJ" pitchFamily="2" charset="0"/>
                <a:cs typeface="ChandrabatiMatraMJ" pitchFamily="2" charset="0"/>
              </a:rPr>
              <a:t>evqvwjqv</a:t>
            </a:r>
            <a:r>
              <a:rPr lang="en-US" sz="3200" dirty="0" smtClean="0">
                <a:solidFill>
                  <a:srgbClr val="9933FF"/>
                </a:solidFill>
                <a:latin typeface="RinkiySushreeMJ" pitchFamily="2" charset="0"/>
                <a:cs typeface="ChandrabatiMatraMJ" pitchFamily="2" charset="0"/>
              </a:rPr>
              <a:t> </a:t>
            </a:r>
            <a:r>
              <a:rPr lang="en-US" sz="3200" dirty="0" err="1" smtClean="0">
                <a:solidFill>
                  <a:srgbClr val="9933FF"/>
                </a:solidFill>
                <a:latin typeface="RinkiySushreeMJ" pitchFamily="2" charset="0"/>
                <a:cs typeface="ChandrabatiMatraMJ" pitchFamily="2" charset="0"/>
              </a:rPr>
              <a:t>evRvi</a:t>
            </a:r>
            <a:r>
              <a:rPr lang="en-US" sz="3200" dirty="0" smtClean="0">
                <a:solidFill>
                  <a:srgbClr val="9933FF"/>
                </a:solidFill>
                <a:latin typeface="RinkiySushreeMJ" pitchFamily="2" charset="0"/>
                <a:cs typeface="ChandrabatiMatraMJ" pitchFamily="2" charset="0"/>
              </a:rPr>
              <a:t> </a:t>
            </a:r>
            <a:r>
              <a:rPr lang="en-US" sz="3200" dirty="0" err="1" smtClean="0">
                <a:solidFill>
                  <a:srgbClr val="9933FF"/>
                </a:solidFill>
                <a:latin typeface="RinkiySushreeMJ" pitchFamily="2" charset="0"/>
                <a:cs typeface="ChandrabatiMatraMJ" pitchFamily="2" charset="0"/>
              </a:rPr>
              <a:t>Avwjg</a:t>
            </a:r>
            <a:r>
              <a:rPr lang="en-US" sz="3200" dirty="0" smtClean="0">
                <a:solidFill>
                  <a:srgbClr val="9933FF"/>
                </a:solidFill>
                <a:latin typeface="RinkiySushreeMJ" pitchFamily="2" charset="0"/>
                <a:cs typeface="ChandrabatiMatraMJ" pitchFamily="2" charset="0"/>
              </a:rPr>
              <a:t> </a:t>
            </a:r>
            <a:r>
              <a:rPr lang="en-US" sz="3200" dirty="0" err="1" smtClean="0">
                <a:solidFill>
                  <a:srgbClr val="9933FF"/>
                </a:solidFill>
                <a:latin typeface="RinkiySushreeMJ" pitchFamily="2" charset="0"/>
                <a:cs typeface="ChandrabatiMatraMJ" pitchFamily="2" charset="0"/>
              </a:rPr>
              <a:t>gv`ªvmv</a:t>
            </a:r>
            <a:endParaRPr lang="en-US" sz="3200" dirty="0" smtClean="0">
              <a:solidFill>
                <a:srgbClr val="9933FF"/>
              </a:solidFill>
              <a:latin typeface="RinkiySushreeMJ" pitchFamily="2" charset="0"/>
              <a:cs typeface="ChandrabatiMatraMJ" pitchFamily="2" charset="0"/>
            </a:endParaRPr>
          </a:p>
          <a:p>
            <a:r>
              <a:rPr lang="en-US" sz="3200" dirty="0" err="1" smtClean="0">
                <a:solidFill>
                  <a:srgbClr val="9933FF"/>
                </a:solidFill>
                <a:latin typeface="RinkiySushreeMJ" pitchFamily="2" charset="0"/>
                <a:cs typeface="ChandrabatiMatraMJ" pitchFamily="2" charset="0"/>
              </a:rPr>
              <a:t>Djøvcvov</a:t>
            </a:r>
            <a:r>
              <a:rPr lang="en-US" sz="3200" dirty="0" smtClean="0">
                <a:solidFill>
                  <a:srgbClr val="9933FF"/>
                </a:solidFill>
                <a:latin typeface="RinkiySushreeMJ" pitchFamily="2" charset="0"/>
                <a:cs typeface="ChandrabatiMatraMJ" pitchFamily="2" charset="0"/>
              </a:rPr>
              <a:t>, </a:t>
            </a:r>
            <a:r>
              <a:rPr lang="en-US" sz="3200" dirty="0" err="1" smtClean="0">
                <a:solidFill>
                  <a:srgbClr val="9933FF"/>
                </a:solidFill>
                <a:latin typeface="RinkiySushreeMJ" pitchFamily="2" charset="0"/>
                <a:cs typeface="ChandrabatiMatraMJ" pitchFamily="2" charset="0"/>
              </a:rPr>
              <a:t>wmivRMÄ</a:t>
            </a:r>
            <a:r>
              <a:rPr lang="en-US" sz="3200" dirty="0" smtClean="0">
                <a:solidFill>
                  <a:srgbClr val="9933FF"/>
                </a:solidFill>
                <a:latin typeface="RinkiySushreeMJ" pitchFamily="2" charset="0"/>
                <a:cs typeface="ChandrabatiMatraMJ" pitchFamily="2" charset="0"/>
              </a:rPr>
              <a:t>|</a:t>
            </a:r>
          </a:p>
          <a:p>
            <a:r>
              <a:rPr lang="en-US" sz="3200" dirty="0" smtClean="0">
                <a:solidFill>
                  <a:srgbClr val="9933FF"/>
                </a:solidFill>
                <a:latin typeface="RinkiySushreeMJ" pitchFamily="2" charset="0"/>
                <a:cs typeface="ChandrabatiMatraMJ" pitchFamily="2" charset="0"/>
              </a:rPr>
              <a:t>‡</a:t>
            </a:r>
            <a:r>
              <a:rPr lang="en-US" sz="3200" dirty="0" err="1" smtClean="0">
                <a:solidFill>
                  <a:srgbClr val="9933FF"/>
                </a:solidFill>
                <a:latin typeface="RinkiySushreeMJ" pitchFamily="2" charset="0"/>
                <a:cs typeface="ChandrabatiMatraMJ" pitchFamily="2" charset="0"/>
              </a:rPr>
              <a:t>gvevBj</a:t>
            </a:r>
            <a:r>
              <a:rPr lang="en-US" sz="3200" dirty="0" smtClean="0">
                <a:solidFill>
                  <a:srgbClr val="9933FF"/>
                </a:solidFill>
                <a:latin typeface="RinkiySushreeMJ" pitchFamily="2" charset="0"/>
                <a:cs typeface="ChandrabatiMatraMJ" pitchFamily="2" charset="0"/>
              </a:rPr>
              <a:t> : 01722 562843</a:t>
            </a:r>
          </a:p>
          <a:p>
            <a:r>
              <a:rPr lang="en-US" sz="2800" dirty="0" err="1" smtClean="0">
                <a:solidFill>
                  <a:srgbClr val="9933FF"/>
                </a:solidFill>
                <a:latin typeface="RinkiySushreeMJ" pitchFamily="2" charset="0"/>
                <a:cs typeface="ChandrabatiMatraMJ" pitchFamily="2" charset="0"/>
              </a:rPr>
              <a:t>B‡gBj</a:t>
            </a:r>
            <a:r>
              <a:rPr lang="en-US" sz="2800" dirty="0" smtClean="0">
                <a:solidFill>
                  <a:srgbClr val="9933FF"/>
                </a:solidFill>
                <a:latin typeface="RinkiySushreeMJ" pitchFamily="2" charset="0"/>
                <a:cs typeface="ChandrabatiMatraMJ" pitchFamily="2" charset="0"/>
              </a:rPr>
              <a:t> : </a:t>
            </a:r>
            <a:r>
              <a:rPr lang="en-US" sz="2800" dirty="0" smtClean="0">
                <a:solidFill>
                  <a:srgbClr val="9933FF"/>
                </a:solidFill>
                <a:latin typeface="Calibri" pitchFamily="34" charset="0"/>
                <a:cs typeface="ChandrabatiMatraMJ" pitchFamily="2" charset="0"/>
              </a:rPr>
              <a:t>saifa9787@gmail.com</a:t>
            </a:r>
            <a:endParaRPr lang="en-US" sz="2800" dirty="0">
              <a:solidFill>
                <a:srgbClr val="9933FF"/>
              </a:solidFill>
              <a:latin typeface="ChandrabatiMatraMJ" pitchFamily="2" charset="0"/>
              <a:cs typeface="ChandrabatiMatraMJ" pitchFamily="2" charset="0"/>
            </a:endParaRPr>
          </a:p>
        </p:txBody>
      </p:sp>
      <p:pic>
        <p:nvPicPr>
          <p:cNvPr id="11" name="Picture 10" descr="p562843.jpg"/>
          <p:cNvPicPr>
            <a:picLocks noChangeAspect="1"/>
          </p:cNvPicPr>
          <p:nvPr/>
        </p:nvPicPr>
        <p:blipFill>
          <a:blip r:embed="rId2"/>
          <a:stretch>
            <a:fillRect/>
          </a:stretch>
        </p:blipFill>
        <p:spPr>
          <a:xfrm>
            <a:off x="6400800" y="2133600"/>
            <a:ext cx="2628372" cy="316245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slide(fromBottom)">
                                      <p:cBhvr>
                                        <p:cTn id="15" dur="1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trips(downLeft)">
                                      <p:cBhvr>
                                        <p:cTn id="2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083475"/>
            <a:ext cx="8534400" cy="2031325"/>
          </a:xfrm>
          <a:prstGeom prst="rect">
            <a:avLst/>
          </a:prstGeom>
          <a:noFill/>
          <a:ln w="38100">
            <a:solidFill>
              <a:srgbClr val="002060"/>
            </a:solidFill>
          </a:ln>
          <a:scene3d>
            <a:camera prst="perspectiveRelaxedModerately"/>
            <a:lightRig rig="threePt" dir="t"/>
          </a:scene3d>
        </p:spPr>
        <p:txBody>
          <a:bodyPr wrap="square" rtlCol="0">
            <a:spAutoFit/>
          </a:bodyPr>
          <a:lstStyle/>
          <a:p>
            <a:pPr algn="ctr"/>
            <a:r>
              <a:rPr lang="bn-BD" sz="7200" dirty="0" smtClean="0">
                <a:solidFill>
                  <a:srgbClr val="FF0066"/>
                </a:solidFill>
                <a:latin typeface="NikoshBAN" pitchFamily="2" charset="0"/>
                <a:cs typeface="NikoshBAN" pitchFamily="2" charset="0"/>
              </a:rPr>
              <a:t>পদার্থবিজ্ঞান </a:t>
            </a:r>
            <a:r>
              <a:rPr lang="en-US" sz="7200" dirty="0" smtClean="0">
                <a:solidFill>
                  <a:srgbClr val="FF0066"/>
                </a:solidFill>
                <a:latin typeface="NikoshBAN" pitchFamily="2" charset="0"/>
                <a:cs typeface="NikoshBAN" pitchFamily="2" charset="0"/>
              </a:rPr>
              <a:t>-</a:t>
            </a:r>
            <a:r>
              <a:rPr lang="bn-BD" sz="7200" dirty="0" smtClean="0">
                <a:solidFill>
                  <a:srgbClr val="FF0066"/>
                </a:solidFill>
                <a:latin typeface="NikoshBAN" pitchFamily="2" charset="0"/>
                <a:cs typeface="NikoshBAN" pitchFamily="2" charset="0"/>
              </a:rPr>
              <a:t>১ম </a:t>
            </a:r>
            <a:r>
              <a:rPr lang="bn-BD" sz="7200" dirty="0" smtClean="0">
                <a:solidFill>
                  <a:srgbClr val="FF0066"/>
                </a:solidFill>
                <a:latin typeface="NikoshBAN" pitchFamily="2" charset="0"/>
                <a:cs typeface="NikoshBAN" pitchFamily="2" charset="0"/>
              </a:rPr>
              <a:t>পত্র</a:t>
            </a:r>
          </a:p>
          <a:p>
            <a:pPr algn="ctr"/>
            <a:r>
              <a:rPr lang="bn-BD" sz="5400" dirty="0" smtClean="0">
                <a:solidFill>
                  <a:srgbClr val="FF0066"/>
                </a:solidFill>
                <a:latin typeface="NikoshBAN" pitchFamily="2" charset="0"/>
                <a:cs typeface="NikoshBAN" pitchFamily="2" charset="0"/>
              </a:rPr>
              <a:t>শ্রেণিঃ</a:t>
            </a:r>
            <a:r>
              <a:rPr lang="en-US" sz="5400" dirty="0" smtClean="0">
                <a:solidFill>
                  <a:srgbClr val="FF0066"/>
                </a:solidFill>
                <a:latin typeface="NikoshBAN" pitchFamily="2" charset="0"/>
                <a:cs typeface="NikoshBAN" pitchFamily="2" charset="0"/>
              </a:rPr>
              <a:t> </a:t>
            </a:r>
            <a:r>
              <a:rPr lang="bn-BD" sz="5400" dirty="0" smtClean="0">
                <a:solidFill>
                  <a:srgbClr val="FF0066"/>
                </a:solidFill>
                <a:latin typeface="NikoshBAN" pitchFamily="2" charset="0"/>
                <a:cs typeface="NikoshBAN" pitchFamily="2" charset="0"/>
              </a:rPr>
              <a:t>একাদশ</a:t>
            </a:r>
            <a:endParaRPr lang="bn-BD" sz="5400" dirty="0" smtClean="0">
              <a:solidFill>
                <a:srgbClr val="FF0066"/>
              </a:solidFill>
              <a:latin typeface="NikoshBAN" pitchFamily="2" charset="0"/>
              <a:cs typeface="NikoshBAN" pitchFamily="2" charset="0"/>
            </a:endParaRPr>
          </a:p>
        </p:txBody>
      </p:sp>
      <p:sp>
        <p:nvSpPr>
          <p:cNvPr id="6" name="TextBox 5"/>
          <p:cNvSpPr txBox="1"/>
          <p:nvPr/>
        </p:nvSpPr>
        <p:spPr>
          <a:xfrm>
            <a:off x="152400" y="18871"/>
            <a:ext cx="8839200" cy="1200329"/>
          </a:xfrm>
          <a:prstGeom prst="rect">
            <a:avLst/>
          </a:prstGeom>
          <a:blipFill>
            <a:blip r:embed="rId2"/>
            <a:tile tx="0" ty="0" sx="100000" sy="100000" flip="none" algn="tl"/>
          </a:blipFill>
        </p:spPr>
        <p:txBody>
          <a:bodyPr wrap="square" rtlCol="0">
            <a:spAutoFit/>
          </a:bodyPr>
          <a:lstStyle/>
          <a:p>
            <a:pPr algn="ctr"/>
            <a:r>
              <a:rPr lang="bn-BD" sz="7200" b="1" dirty="0" smtClean="0">
                <a:solidFill>
                  <a:srgbClr val="FF0000"/>
                </a:solidFill>
                <a:latin typeface="NikoshBAN" pitchFamily="2" charset="0"/>
                <a:cs typeface="NikoshBAN" pitchFamily="2" charset="0"/>
              </a:rPr>
              <a:t>পাঠ পরিচিতি </a:t>
            </a:r>
            <a:endParaRPr lang="en-US" sz="7200" b="1" dirty="0">
              <a:solidFill>
                <a:srgbClr val="FF0000"/>
              </a:solidFill>
              <a:latin typeface="NikoshBAN" pitchFamily="2" charset="0"/>
              <a:cs typeface="NikoshBAN" pitchFamily="2" charset="0"/>
            </a:endParaRPr>
          </a:p>
        </p:txBody>
      </p:sp>
      <p:sp>
        <p:nvSpPr>
          <p:cNvPr id="7" name="TextBox 6"/>
          <p:cNvSpPr txBox="1"/>
          <p:nvPr/>
        </p:nvSpPr>
        <p:spPr>
          <a:xfrm>
            <a:off x="152400" y="4267200"/>
            <a:ext cx="8763000" cy="2123658"/>
          </a:xfrm>
          <a:prstGeom prst="rect">
            <a:avLst/>
          </a:prstGeom>
          <a:ln/>
          <a:effectLst>
            <a:glow rad="228600">
              <a:schemeClr val="accent4">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bn-BD" sz="6600" dirty="0" smtClean="0">
                <a:solidFill>
                  <a:srgbClr val="FF9900"/>
                </a:solidFill>
                <a:latin typeface="NikoshBAN" pitchFamily="2" charset="0"/>
                <a:cs typeface="NikoshBAN" pitchFamily="2" charset="0"/>
              </a:rPr>
              <a:t>অধ্যায়</a:t>
            </a:r>
            <a:r>
              <a:rPr lang="en-US" sz="6600" dirty="0" smtClean="0">
                <a:solidFill>
                  <a:srgbClr val="FF9900"/>
                </a:solidFill>
                <a:latin typeface="NikoshBAN" pitchFamily="2" charset="0"/>
                <a:cs typeface="NikoshBAN" pitchFamily="2" charset="0"/>
              </a:rPr>
              <a:t>: </a:t>
            </a:r>
            <a:r>
              <a:rPr lang="bn-BD" sz="6600" dirty="0" smtClean="0">
                <a:solidFill>
                  <a:srgbClr val="FF9900"/>
                </a:solidFill>
                <a:latin typeface="NikoshBAN" pitchFamily="2" charset="0"/>
                <a:cs typeface="NikoshBAN" pitchFamily="2" charset="0"/>
              </a:rPr>
              <a:t>পঞ্চম  </a:t>
            </a:r>
            <a:endParaRPr lang="bn-BD" sz="6600" dirty="0" smtClean="0">
              <a:solidFill>
                <a:srgbClr val="FF9900"/>
              </a:solidFill>
              <a:latin typeface="NikoshBAN" pitchFamily="2" charset="0"/>
              <a:cs typeface="NikoshBAN" pitchFamily="2" charset="0"/>
            </a:endParaRPr>
          </a:p>
          <a:p>
            <a:pPr algn="ctr"/>
            <a:r>
              <a:rPr lang="bn-BD" sz="6600" dirty="0" smtClean="0">
                <a:solidFill>
                  <a:srgbClr val="FF9900"/>
                </a:solidFill>
                <a:latin typeface="NikoshBAN" pitchFamily="2" charset="0"/>
                <a:cs typeface="NikoshBAN" pitchFamily="2" charset="0"/>
              </a:rPr>
              <a:t>কাজ, শক্তি ও ক্ষমতা </a:t>
            </a:r>
            <a:endParaRPr lang="bn-BD" sz="6600" dirty="0" smtClean="0">
              <a:solidFill>
                <a:srgbClr val="FF99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1000" fill="hold"/>
                                        <p:tgtEl>
                                          <p:spTgt spid="7"/>
                                        </p:tgtEl>
                                        <p:attrNameLst>
                                          <p:attrName>ppt_x</p:attrName>
                                        </p:attrNameLst>
                                      </p:cBhvr>
                                      <p:tavLst>
                                        <p:tav tm="0">
                                          <p:val>
                                            <p:strVal val="#ppt_x"/>
                                          </p:val>
                                        </p:tav>
                                        <p:tav tm="100000">
                                          <p:val>
                                            <p:strVal val="#ppt_x"/>
                                          </p:val>
                                        </p:tav>
                                      </p:tavLst>
                                    </p:anim>
                                    <p:anim calcmode="lin" valueType="num">
                                      <p:cBhvr additive="base">
                                        <p:cTn id="19"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9913" y="0"/>
            <a:ext cx="9027887" cy="1371600"/>
          </a:xfrm>
          <a:prstGeom prst="rect">
            <a:avLst/>
          </a:prstGeom>
          <a:blipFill>
            <a:blip r:embed="rId2"/>
            <a:tile tx="0" ty="0" sx="100000" sy="100000" flip="none" algn="tl"/>
          </a:blip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IN" sz="12400" b="0" i="0" u="none" strike="noStrike" kern="1200" cap="none" spc="0" normalizeH="0" baseline="0" noProof="0" dirty="0" smtClean="0">
                <a:ln>
                  <a:noFill/>
                </a:ln>
                <a:solidFill>
                  <a:schemeClr val="accent5">
                    <a:lumMod val="50000"/>
                  </a:schemeClr>
                </a:solidFill>
                <a:effectLst/>
                <a:uLnTx/>
                <a:uFillTx/>
                <a:latin typeface="NikoshBAN" panose="02000000000000000000" pitchFamily="2" charset="0"/>
                <a:ea typeface="+mj-ea"/>
                <a:cs typeface="NikoshBAN" panose="02000000000000000000" pitchFamily="2" charset="0"/>
              </a:rPr>
              <a:t>শিখন ফল</a:t>
            </a:r>
            <a:endParaRPr kumimoji="0" lang="en-AU" sz="12400" b="0" i="0" u="none" strike="noStrike" kern="1200" cap="none" spc="0" normalizeH="0" baseline="0" noProof="0" dirty="0">
              <a:ln>
                <a:noFill/>
              </a:ln>
              <a:solidFill>
                <a:schemeClr val="accent5">
                  <a:lumMod val="50000"/>
                </a:schemeClr>
              </a:solidFill>
              <a:effectLst/>
              <a:uLnTx/>
              <a:uFillTx/>
              <a:latin typeface="NikoshBAN" panose="02000000000000000000" pitchFamily="2" charset="0"/>
              <a:ea typeface="+mj-ea"/>
              <a:cs typeface="NikoshBAN" panose="02000000000000000000" pitchFamily="2" charset="0"/>
            </a:endParaRPr>
          </a:p>
        </p:txBody>
      </p:sp>
      <p:sp>
        <p:nvSpPr>
          <p:cNvPr id="2" name="Title 1"/>
          <p:cNvSpPr>
            <a:spLocks noGrp="1"/>
          </p:cNvSpPr>
          <p:nvPr>
            <p:ph type="title"/>
          </p:nvPr>
        </p:nvSpPr>
        <p:spPr>
          <a:xfrm>
            <a:off x="76200" y="1828800"/>
            <a:ext cx="8915400" cy="4876800"/>
          </a:xfrm>
        </p:spPr>
        <p:txBody>
          <a:bodyPr>
            <a:noAutofit/>
          </a:bodyPr>
          <a:lstStyle/>
          <a:p>
            <a:pPr algn="r"/>
            <a:r>
              <a:rPr lang="en-US" dirty="0" smtClean="0">
                <a:solidFill>
                  <a:srgbClr val="00B050"/>
                </a:solidFill>
                <a:latin typeface="NikoshBAN" pitchFamily="2" charset="0"/>
                <a:cs typeface="NikoshBAN" pitchFamily="2" charset="0"/>
              </a:rPr>
              <a:t>১.মহাকর্ষ </a:t>
            </a:r>
            <a:r>
              <a:rPr lang="en-US" dirty="0" err="1" smtClean="0">
                <a:solidFill>
                  <a:srgbClr val="00B050"/>
                </a:solidFill>
                <a:latin typeface="NikoshBAN" pitchFamily="2" charset="0"/>
                <a:cs typeface="NikoshBAN" pitchFamily="2" charset="0"/>
              </a:rPr>
              <a:t>বল</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দ্বারা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কৃতকাজ</a:t>
            </a:r>
            <a:r>
              <a:rPr lang="bn-BD" dirty="0" smtClean="0">
                <a:solidFill>
                  <a:srgbClr val="00B050"/>
                </a:solidFill>
                <a:latin typeface="NikoshBAN" pitchFamily="2" charset="0"/>
                <a:cs typeface="NikoshBAN" pitchFamily="2" charset="0"/>
              </a:rPr>
              <a:t> নির্ণয় করতে পারবে  </a:t>
            </a:r>
            <a:r>
              <a:rPr lang="en-US" dirty="0" smtClean="0">
                <a:solidFill>
                  <a:srgbClr val="00B050"/>
                </a:solidFill>
                <a:latin typeface="NikoshBAN" pitchFamily="2" charset="0"/>
                <a:cs typeface="NikoshBAN" pitchFamily="2" charset="0"/>
              </a:rPr>
              <a:t/>
            </a:r>
            <a:br>
              <a:rPr lang="en-US" dirty="0" smtClean="0">
                <a:solidFill>
                  <a:srgbClr val="00B050"/>
                </a:solidFill>
                <a:latin typeface="NikoshBAN" pitchFamily="2" charset="0"/>
                <a:cs typeface="NikoshBAN" pitchFamily="2" charset="0"/>
              </a:rPr>
            </a:br>
            <a:r>
              <a:rPr lang="bn-BD" dirty="0" smtClean="0">
                <a:solidFill>
                  <a:srgbClr val="00B050"/>
                </a:solidFill>
                <a:latin typeface="NikoshBAN" pitchFamily="2" charset="0"/>
                <a:cs typeface="NikoshBAN" pitchFamily="2" charset="0"/>
              </a:rPr>
              <a:t>২</a:t>
            </a:r>
            <a:r>
              <a:rPr lang="en-US" dirty="0" smtClean="0">
                <a:solidFill>
                  <a:srgbClr val="00B050"/>
                </a:solidFill>
                <a:latin typeface="NikoshBAN" pitchFamily="2" charset="0"/>
                <a:cs typeface="NikoshBAN" pitchFamily="2" charset="0"/>
              </a:rPr>
              <a:t>.</a:t>
            </a:r>
            <a:r>
              <a:rPr lang="en-US" dirty="0" err="1" smtClean="0">
                <a:solidFill>
                  <a:srgbClr val="00B050"/>
                </a:solidFill>
                <a:latin typeface="NikoshBAN" pitchFamily="2" charset="0"/>
                <a:cs typeface="NikoshBAN" pitchFamily="2" charset="0"/>
              </a:rPr>
              <a:t>শক্তির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নিত্যতার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সূত্র</a:t>
            </a:r>
            <a:r>
              <a:rPr lang="bn-BD" dirty="0" smtClean="0">
                <a:solidFill>
                  <a:srgbClr val="00B050"/>
                </a:solidFill>
                <a:latin typeface="NikoshBAN" pitchFamily="2" charset="0"/>
                <a:cs typeface="NikoshBAN" pitchFamily="2" charset="0"/>
              </a:rPr>
              <a:t> বলতে পারবে </a:t>
            </a:r>
            <a:r>
              <a:rPr lang="bn-BD" sz="4800" dirty="0" smtClean="0">
                <a:solidFill>
                  <a:srgbClr val="00B050"/>
                </a:solidFill>
                <a:latin typeface="NikoshBAN" pitchFamily="2" charset="0"/>
                <a:cs typeface="NikoshBAN" pitchFamily="2" charset="0"/>
              </a:rPr>
              <a:t/>
            </a:r>
            <a:br>
              <a:rPr lang="bn-BD" sz="4800" dirty="0" smtClean="0">
                <a:solidFill>
                  <a:srgbClr val="00B050"/>
                </a:solidFill>
                <a:latin typeface="NikoshBAN" pitchFamily="2" charset="0"/>
                <a:cs typeface="NikoshBAN" pitchFamily="2" charset="0"/>
              </a:rPr>
            </a:br>
            <a:r>
              <a:rPr lang="bn-BD" sz="4000" dirty="0" smtClean="0">
                <a:solidFill>
                  <a:srgbClr val="00B050"/>
                </a:solidFill>
                <a:latin typeface="NikoshBAN" pitchFamily="2" charset="0"/>
                <a:cs typeface="NikoshBAN" pitchFamily="2" charset="0"/>
              </a:rPr>
              <a:t>৩</a:t>
            </a:r>
            <a:r>
              <a:rPr lang="en-US" sz="4000" dirty="0" smtClean="0">
                <a:solidFill>
                  <a:srgbClr val="00B050"/>
                </a:solidFill>
                <a:latin typeface="NikoshBAN" pitchFamily="2" charset="0"/>
                <a:cs typeface="NikoshBAN" pitchFamily="2" charset="0"/>
              </a:rPr>
              <a:t>.</a:t>
            </a:r>
            <a:r>
              <a:rPr lang="en-US" sz="4000" dirty="0" err="1" smtClean="0">
                <a:solidFill>
                  <a:srgbClr val="00B050"/>
                </a:solidFill>
                <a:latin typeface="NikoshBAN" pitchFamily="2" charset="0"/>
                <a:cs typeface="NikoshBAN" pitchFamily="2" charset="0"/>
              </a:rPr>
              <a:t>সরল</a:t>
            </a:r>
            <a:r>
              <a:rPr lang="en-US" sz="4000" dirty="0" smtClean="0">
                <a:solidFill>
                  <a:srgbClr val="00B050"/>
                </a:solidFill>
                <a:latin typeface="NikoshBAN" pitchFamily="2" charset="0"/>
                <a:cs typeface="NikoshBAN" pitchFamily="2" charset="0"/>
              </a:rPr>
              <a:t> </a:t>
            </a:r>
            <a:r>
              <a:rPr lang="en-US" sz="4000" dirty="0" err="1" smtClean="0">
                <a:solidFill>
                  <a:srgbClr val="00B050"/>
                </a:solidFill>
                <a:latin typeface="NikoshBAN" pitchFamily="2" charset="0"/>
                <a:cs typeface="NikoshBAN" pitchFamily="2" charset="0"/>
              </a:rPr>
              <a:t>দোলকের</a:t>
            </a:r>
            <a:r>
              <a:rPr lang="en-US" sz="4000" dirty="0" smtClean="0">
                <a:solidFill>
                  <a:srgbClr val="00B050"/>
                </a:solidFill>
                <a:latin typeface="NikoshBAN" pitchFamily="2" charset="0"/>
                <a:cs typeface="NikoshBAN" pitchFamily="2" charset="0"/>
              </a:rPr>
              <a:t> </a:t>
            </a:r>
            <a:r>
              <a:rPr lang="en-US" sz="4000" dirty="0" err="1" smtClean="0">
                <a:solidFill>
                  <a:srgbClr val="00B050"/>
                </a:solidFill>
                <a:latin typeface="NikoshBAN" pitchFamily="2" charset="0"/>
                <a:cs typeface="NikoshBAN" pitchFamily="2" charset="0"/>
              </a:rPr>
              <a:t>ক্ষেত্রে</a:t>
            </a:r>
            <a:r>
              <a:rPr lang="en-US" sz="4000" dirty="0" smtClean="0">
                <a:solidFill>
                  <a:srgbClr val="00B050"/>
                </a:solidFill>
                <a:latin typeface="NikoshBAN" pitchFamily="2" charset="0"/>
                <a:cs typeface="NikoshBAN" pitchFamily="2" charset="0"/>
              </a:rPr>
              <a:t> </a:t>
            </a:r>
            <a:r>
              <a:rPr lang="en-US" sz="4000" dirty="0" err="1" smtClean="0">
                <a:solidFill>
                  <a:srgbClr val="00B050"/>
                </a:solidFill>
                <a:latin typeface="NikoshBAN" pitchFamily="2" charset="0"/>
                <a:cs typeface="NikoshBAN" pitchFamily="2" charset="0"/>
              </a:rPr>
              <a:t>যান্ত্রিক</a:t>
            </a:r>
            <a:r>
              <a:rPr lang="en-US" sz="4000" dirty="0" smtClean="0">
                <a:solidFill>
                  <a:srgbClr val="00B050"/>
                </a:solidFill>
                <a:latin typeface="NikoshBAN" pitchFamily="2" charset="0"/>
                <a:cs typeface="NikoshBAN" pitchFamily="2" charset="0"/>
              </a:rPr>
              <a:t> </a:t>
            </a:r>
            <a:r>
              <a:rPr lang="en-US" sz="4000" dirty="0" err="1" smtClean="0">
                <a:solidFill>
                  <a:srgbClr val="00B050"/>
                </a:solidFill>
                <a:latin typeface="NikoshBAN" pitchFamily="2" charset="0"/>
                <a:cs typeface="NikoshBAN" pitchFamily="2" charset="0"/>
              </a:rPr>
              <a:t>শক্তির</a:t>
            </a:r>
            <a:r>
              <a:rPr lang="en-US" sz="4000" dirty="0" smtClean="0">
                <a:solidFill>
                  <a:srgbClr val="00B050"/>
                </a:solidFill>
                <a:latin typeface="NikoshBAN" pitchFamily="2" charset="0"/>
                <a:cs typeface="NikoshBAN" pitchFamily="2" charset="0"/>
              </a:rPr>
              <a:t> </a:t>
            </a:r>
            <a:r>
              <a:rPr lang="en-US" sz="4000" dirty="0" err="1" smtClean="0">
                <a:solidFill>
                  <a:srgbClr val="00B050"/>
                </a:solidFill>
                <a:latin typeface="NikoshBAN" pitchFamily="2" charset="0"/>
                <a:cs typeface="NikoshBAN" pitchFamily="2" charset="0"/>
              </a:rPr>
              <a:t>নিত্যতা</a:t>
            </a:r>
            <a:r>
              <a:rPr lang="bn-BD" sz="4000" dirty="0" smtClean="0">
                <a:solidFill>
                  <a:srgbClr val="00B050"/>
                </a:solidFill>
                <a:latin typeface="NikoshBAN" pitchFamily="2" charset="0"/>
                <a:cs typeface="NikoshBAN" pitchFamily="2" charset="0"/>
              </a:rPr>
              <a:t> প্রমাণ করতে পারবে</a:t>
            </a:r>
            <a:r>
              <a:rPr lang="bn-BD" sz="4000" b="1" dirty="0" smtClean="0">
                <a:solidFill>
                  <a:srgbClr val="00B050"/>
                </a:solidFill>
                <a:latin typeface="NikoshBAN" pitchFamily="2" charset="0"/>
                <a:cs typeface="NikoshBAN" pitchFamily="2" charset="0"/>
              </a:rPr>
              <a:t> </a:t>
            </a:r>
            <a:r>
              <a:rPr lang="en-US" sz="4800" dirty="0" smtClean="0">
                <a:solidFill>
                  <a:srgbClr val="00B050"/>
                </a:solidFill>
                <a:latin typeface="NikoshBAN" pitchFamily="2" charset="0"/>
                <a:cs typeface="NikoshBAN" pitchFamily="2" charset="0"/>
              </a:rPr>
              <a:t/>
            </a:r>
            <a:br>
              <a:rPr lang="en-US" sz="4800" dirty="0" smtClean="0">
                <a:solidFill>
                  <a:srgbClr val="00B050"/>
                </a:solidFill>
                <a:latin typeface="NikoshBAN" pitchFamily="2" charset="0"/>
                <a:cs typeface="NikoshBAN" pitchFamily="2" charset="0"/>
              </a:rPr>
            </a:br>
            <a:r>
              <a:rPr lang="bn-BD" dirty="0" smtClean="0">
                <a:solidFill>
                  <a:srgbClr val="00B050"/>
                </a:solidFill>
                <a:latin typeface="NikoshBAN" pitchFamily="2" charset="0"/>
                <a:cs typeface="NikoshBAN" pitchFamily="2" charset="0"/>
              </a:rPr>
              <a:t>৪</a:t>
            </a:r>
            <a:r>
              <a:rPr lang="en-US" dirty="0" smtClean="0">
                <a:solidFill>
                  <a:srgbClr val="00B050"/>
                </a:solidFill>
                <a:latin typeface="NikoshBAN" pitchFamily="2" charset="0"/>
                <a:cs typeface="NikoshBAN" pitchFamily="2" charset="0"/>
              </a:rPr>
              <a:t>.</a:t>
            </a:r>
            <a:r>
              <a:rPr lang="en-US" dirty="0" err="1" smtClean="0">
                <a:solidFill>
                  <a:srgbClr val="00B050"/>
                </a:solidFill>
                <a:latin typeface="NikoshBAN" pitchFamily="2" charset="0"/>
                <a:cs typeface="NikoshBAN" pitchFamily="2" charset="0"/>
              </a:rPr>
              <a:t>ক্ষমতা</a:t>
            </a:r>
            <a:r>
              <a:rPr lang="en-US" dirty="0" smtClean="0">
                <a:solidFill>
                  <a:srgbClr val="00B050"/>
                </a:solidFill>
                <a:latin typeface="NikoshBAN" pitchFamily="2" charset="0"/>
                <a:cs typeface="NikoshBAN" pitchFamily="2" charset="0"/>
              </a:rPr>
              <a:t> </a:t>
            </a:r>
            <a:r>
              <a:rPr lang="bn-BD" dirty="0" smtClean="0">
                <a:solidFill>
                  <a:srgbClr val="00B050"/>
                </a:solidFill>
                <a:latin typeface="NikoshBAN" pitchFamily="2" charset="0"/>
                <a:cs typeface="NikoshBAN" pitchFamily="2" charset="0"/>
              </a:rPr>
              <a:t>কী বলতে পারবে </a:t>
            </a:r>
            <a:r>
              <a:rPr lang="en-US" dirty="0" smtClean="0">
                <a:solidFill>
                  <a:srgbClr val="00B050"/>
                </a:solidFill>
                <a:latin typeface="NikoshBAN" pitchFamily="2" charset="0"/>
                <a:cs typeface="NikoshBAN" pitchFamily="2" charset="0"/>
              </a:rPr>
              <a:t/>
            </a:r>
            <a:br>
              <a:rPr lang="en-US" dirty="0" smtClean="0">
                <a:solidFill>
                  <a:srgbClr val="00B050"/>
                </a:solidFill>
                <a:latin typeface="NikoshBAN" pitchFamily="2" charset="0"/>
                <a:cs typeface="NikoshBAN" pitchFamily="2" charset="0"/>
              </a:rPr>
            </a:br>
            <a:r>
              <a:rPr lang="bn-BD" dirty="0" smtClean="0">
                <a:solidFill>
                  <a:srgbClr val="00B050"/>
                </a:solidFill>
                <a:latin typeface="NikoshBAN" pitchFamily="2" charset="0"/>
                <a:cs typeface="NikoshBAN" pitchFamily="2" charset="0"/>
              </a:rPr>
              <a:t>৫</a:t>
            </a:r>
            <a:r>
              <a:rPr lang="en-US" dirty="0" smtClean="0">
                <a:solidFill>
                  <a:srgbClr val="00B050"/>
                </a:solidFill>
                <a:latin typeface="NikoshBAN" pitchFamily="2" charset="0"/>
                <a:cs typeface="NikoshBAN" pitchFamily="2" charset="0"/>
              </a:rPr>
              <a:t>.</a:t>
            </a:r>
            <a:r>
              <a:rPr lang="en-US" dirty="0" err="1" smtClean="0">
                <a:solidFill>
                  <a:srgbClr val="00B050"/>
                </a:solidFill>
                <a:latin typeface="NikoshBAN" pitchFamily="2" charset="0"/>
                <a:cs typeface="NikoshBAN" pitchFamily="2" charset="0"/>
              </a:rPr>
              <a:t>কর্মদক্ষতা</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নির্নয়</a:t>
            </a:r>
            <a:r>
              <a:rPr lang="bn-BD" dirty="0" smtClean="0">
                <a:solidFill>
                  <a:srgbClr val="00B050"/>
                </a:solidFill>
                <a:latin typeface="NikoshBAN" pitchFamily="2" charset="0"/>
                <a:cs typeface="NikoshBAN" pitchFamily="2" charset="0"/>
              </a:rPr>
              <a:t> </a:t>
            </a:r>
            <a:r>
              <a:rPr lang="bn-BD" sz="4800" dirty="0" smtClean="0">
                <a:solidFill>
                  <a:srgbClr val="00B050"/>
                </a:solidFill>
                <a:latin typeface="NikoshBAN" pitchFamily="2" charset="0"/>
                <a:cs typeface="NikoshBAN" pitchFamily="2" charset="0"/>
              </a:rPr>
              <a:t>করতে পারবে </a:t>
            </a:r>
            <a:endParaRPr lang="en-US" sz="4800" dirty="0">
              <a:solidFill>
                <a:srgbClr val="00B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blipFill>
            <a:blip r:embed="rId2"/>
            <a:tile tx="0" ty="0" sx="100000" sy="100000" flip="none" algn="tl"/>
          </a:blipFill>
        </p:spPr>
        <p:txBody>
          <a:bodyPr>
            <a:normAutofit/>
          </a:bodyPr>
          <a:lstStyle/>
          <a:p>
            <a:r>
              <a:rPr lang="en-US" sz="5400" b="1" dirty="0" err="1" smtClean="0">
                <a:solidFill>
                  <a:srgbClr val="0070C0"/>
                </a:solidFill>
                <a:latin typeface="NikoshBAN" pitchFamily="2" charset="0"/>
                <a:cs typeface="NikoshBAN" pitchFamily="2" charset="0"/>
              </a:rPr>
              <a:t>মহাকর্ষ</a:t>
            </a:r>
            <a:r>
              <a:rPr lang="en-US" sz="5400" b="1" dirty="0" smtClean="0">
                <a:solidFill>
                  <a:srgbClr val="0070C0"/>
                </a:solidFill>
                <a:latin typeface="NikoshBAN" pitchFamily="2" charset="0"/>
                <a:cs typeface="NikoshBAN" pitchFamily="2" charset="0"/>
              </a:rPr>
              <a:t> </a:t>
            </a:r>
            <a:r>
              <a:rPr lang="en-US" sz="5400" b="1" dirty="0" err="1" smtClean="0">
                <a:solidFill>
                  <a:srgbClr val="0070C0"/>
                </a:solidFill>
                <a:latin typeface="NikoshBAN" pitchFamily="2" charset="0"/>
                <a:cs typeface="NikoshBAN" pitchFamily="2" charset="0"/>
              </a:rPr>
              <a:t>বল</a:t>
            </a:r>
            <a:r>
              <a:rPr lang="en-US" sz="5400" b="1" dirty="0" smtClean="0">
                <a:solidFill>
                  <a:srgbClr val="0070C0"/>
                </a:solidFill>
                <a:latin typeface="NikoshBAN" pitchFamily="2" charset="0"/>
                <a:cs typeface="NikoshBAN" pitchFamily="2" charset="0"/>
              </a:rPr>
              <a:t> </a:t>
            </a:r>
            <a:r>
              <a:rPr lang="en-US" sz="5400" b="1" dirty="0" err="1" smtClean="0">
                <a:solidFill>
                  <a:srgbClr val="0070C0"/>
                </a:solidFill>
                <a:latin typeface="NikoshBAN" pitchFamily="2" charset="0"/>
                <a:cs typeface="NikoshBAN" pitchFamily="2" charset="0"/>
              </a:rPr>
              <a:t>দ্বারা</a:t>
            </a:r>
            <a:r>
              <a:rPr lang="en-US" sz="5400" b="1" dirty="0" smtClean="0">
                <a:solidFill>
                  <a:srgbClr val="0070C0"/>
                </a:solidFill>
                <a:latin typeface="NikoshBAN" pitchFamily="2" charset="0"/>
                <a:cs typeface="NikoshBAN" pitchFamily="2" charset="0"/>
              </a:rPr>
              <a:t> </a:t>
            </a:r>
            <a:r>
              <a:rPr lang="en-US" sz="5400" b="1" dirty="0" err="1" smtClean="0">
                <a:solidFill>
                  <a:srgbClr val="0070C0"/>
                </a:solidFill>
                <a:latin typeface="NikoshBAN" pitchFamily="2" charset="0"/>
                <a:cs typeface="NikoshBAN" pitchFamily="2" charset="0"/>
              </a:rPr>
              <a:t>কৃতকাজের</a:t>
            </a:r>
            <a:r>
              <a:rPr lang="en-US" sz="5400" b="1" dirty="0" smtClean="0">
                <a:solidFill>
                  <a:srgbClr val="0070C0"/>
                </a:solidFill>
                <a:latin typeface="NikoshBAN" pitchFamily="2" charset="0"/>
                <a:cs typeface="NikoshBAN" pitchFamily="2" charset="0"/>
              </a:rPr>
              <a:t> </a:t>
            </a:r>
            <a:r>
              <a:rPr lang="en-US" sz="5400" b="1" dirty="0" err="1" smtClean="0">
                <a:solidFill>
                  <a:srgbClr val="0070C0"/>
                </a:solidFill>
                <a:latin typeface="NikoshBAN" pitchFamily="2" charset="0"/>
                <a:cs typeface="NikoshBAN" pitchFamily="2" charset="0"/>
              </a:rPr>
              <a:t>সূত্রঃ</a:t>
            </a:r>
            <a:endParaRPr lang="en-US" sz="5400" b="1" dirty="0">
              <a:solidFill>
                <a:srgbClr val="0070C0"/>
              </a:solidFill>
              <a:latin typeface="NikoshBAN" pitchFamily="2" charset="0"/>
              <a:cs typeface="NikoshBAN" pitchFamily="2" charset="0"/>
            </a:endParaRPr>
          </a:p>
        </p:txBody>
      </p:sp>
      <p:pic>
        <p:nvPicPr>
          <p:cNvPr id="4" name="Content Placeholder 3" descr="wgmmr.png"/>
          <p:cNvPicPr>
            <a:picLocks noGrp="1" noChangeAspect="1"/>
          </p:cNvPicPr>
          <p:nvPr>
            <p:ph idx="1"/>
          </p:nvPr>
        </p:nvPicPr>
        <p:blipFill>
          <a:blip r:embed="rId3"/>
          <a:stretch>
            <a:fillRect/>
          </a:stretch>
        </p:blipFill>
        <p:spPr>
          <a:xfrm>
            <a:off x="152400" y="2590801"/>
            <a:ext cx="6858000" cy="3990826"/>
          </a:xfrm>
        </p:spPr>
      </p:pic>
      <p:pic>
        <p:nvPicPr>
          <p:cNvPr id="5" name="Content Placeholder 3" descr="gravitation-46-638.jpg"/>
          <p:cNvPicPr>
            <a:picLocks noChangeAspect="1"/>
          </p:cNvPicPr>
          <p:nvPr/>
        </p:nvPicPr>
        <p:blipFill>
          <a:blip r:embed="rId4"/>
          <a:srcRect l="28333" t="50649" r="55000" b="36364"/>
          <a:stretch>
            <a:fillRect/>
          </a:stretch>
        </p:blipFill>
        <p:spPr>
          <a:xfrm>
            <a:off x="381000" y="1295400"/>
            <a:ext cx="1676400" cy="990600"/>
          </a:xfrm>
          <a:prstGeom prst="rect">
            <a:avLst/>
          </a:prstGeom>
        </p:spPr>
      </p:pic>
      <p:grpSp>
        <p:nvGrpSpPr>
          <p:cNvPr id="8" name="Group 7"/>
          <p:cNvGrpSpPr/>
          <p:nvPr/>
        </p:nvGrpSpPr>
        <p:grpSpPr>
          <a:xfrm rot="5400000">
            <a:off x="5372104" y="-342902"/>
            <a:ext cx="2057399" cy="4572000"/>
            <a:chOff x="7086601" y="1676400"/>
            <a:chExt cx="2057399" cy="4572000"/>
          </a:xfrm>
        </p:grpSpPr>
        <p:pic>
          <p:nvPicPr>
            <p:cNvPr id="6" name="Content Placeholder 3" descr="gravitation-46-638.jpg"/>
            <p:cNvPicPr>
              <a:picLocks noChangeAspect="1"/>
            </p:cNvPicPr>
            <p:nvPr/>
          </p:nvPicPr>
          <p:blipFill>
            <a:blip r:embed="rId4"/>
            <a:srcRect l="72500" t="7792" r="6666" b="14286"/>
            <a:stretch>
              <a:fillRect/>
            </a:stretch>
          </p:blipFill>
          <p:spPr>
            <a:xfrm>
              <a:off x="7239000" y="1676400"/>
              <a:ext cx="1905000" cy="4572000"/>
            </a:xfrm>
            <a:prstGeom prst="rect">
              <a:avLst/>
            </a:prstGeom>
          </p:spPr>
        </p:pic>
        <p:sp>
          <p:nvSpPr>
            <p:cNvPr id="7" name="TextBox 6"/>
            <p:cNvSpPr txBox="1"/>
            <p:nvPr/>
          </p:nvSpPr>
          <p:spPr>
            <a:xfrm rot="16200000">
              <a:off x="8277255" y="2238345"/>
              <a:ext cx="457200" cy="400110"/>
            </a:xfrm>
            <a:prstGeom prst="rect">
              <a:avLst/>
            </a:prstGeom>
            <a:solidFill>
              <a:schemeClr val="bg1"/>
            </a:solidFill>
          </p:spPr>
          <p:txBody>
            <a:bodyPr wrap="square" rtlCol="0">
              <a:spAutoFit/>
            </a:bodyPr>
            <a:lstStyle/>
            <a:p>
              <a:r>
                <a:rPr lang="en-US" sz="2000" b="1" dirty="0" err="1" smtClean="0">
                  <a:solidFill>
                    <a:srgbClr val="FF0066"/>
                  </a:solidFill>
                </a:rPr>
                <a:t>dx</a:t>
              </a:r>
              <a:endParaRPr lang="en-US" sz="2000" b="1" dirty="0">
                <a:solidFill>
                  <a:srgbClr val="FF0066"/>
                </a:solidFill>
              </a:endParaRPr>
            </a:p>
          </p:txBody>
        </p:sp>
        <p:sp>
          <p:nvSpPr>
            <p:cNvPr id="10" name="TextBox 9"/>
            <p:cNvSpPr txBox="1"/>
            <p:nvPr/>
          </p:nvSpPr>
          <p:spPr>
            <a:xfrm rot="16200000">
              <a:off x="8453111" y="3586491"/>
              <a:ext cx="381000" cy="523220"/>
            </a:xfrm>
            <a:prstGeom prst="rect">
              <a:avLst/>
            </a:prstGeom>
            <a:solidFill>
              <a:schemeClr val="bg1"/>
            </a:solidFill>
          </p:spPr>
          <p:txBody>
            <a:bodyPr wrap="square" rtlCol="0">
              <a:spAutoFit/>
            </a:bodyPr>
            <a:lstStyle/>
            <a:p>
              <a:r>
                <a:rPr lang="en-US" sz="2800" b="1" dirty="0" smtClean="0">
                  <a:solidFill>
                    <a:srgbClr val="7030A0"/>
                  </a:solidFill>
                </a:rPr>
                <a:t>x</a:t>
              </a:r>
              <a:endParaRPr lang="en-US" sz="2800" b="1" dirty="0">
                <a:solidFill>
                  <a:srgbClr val="7030A0"/>
                </a:solidFill>
              </a:endParaRPr>
            </a:p>
          </p:txBody>
        </p:sp>
        <p:sp>
          <p:nvSpPr>
            <p:cNvPr id="11" name="TextBox 10"/>
            <p:cNvSpPr txBox="1"/>
            <p:nvPr/>
          </p:nvSpPr>
          <p:spPr>
            <a:xfrm rot="16200000">
              <a:off x="7736534" y="2398069"/>
              <a:ext cx="381000" cy="461665"/>
            </a:xfrm>
            <a:prstGeom prst="rect">
              <a:avLst/>
            </a:prstGeom>
            <a:solidFill>
              <a:schemeClr val="bg1"/>
            </a:solidFill>
          </p:spPr>
          <p:txBody>
            <a:bodyPr wrap="square" rtlCol="0">
              <a:spAutoFit/>
            </a:bodyPr>
            <a:lstStyle/>
            <a:p>
              <a:r>
                <a:rPr lang="en-US" sz="2400" dirty="0" smtClean="0">
                  <a:solidFill>
                    <a:srgbClr val="C00000"/>
                  </a:solidFill>
                </a:rPr>
                <a:t>m</a:t>
              </a:r>
              <a:endParaRPr lang="en-US" sz="2400" dirty="0">
                <a:solidFill>
                  <a:srgbClr val="C00000"/>
                </a:solidFill>
              </a:endParaRPr>
            </a:p>
          </p:txBody>
        </p:sp>
        <p:sp>
          <p:nvSpPr>
            <p:cNvPr id="12" name="TextBox 11"/>
            <p:cNvSpPr txBox="1"/>
            <p:nvPr/>
          </p:nvSpPr>
          <p:spPr>
            <a:xfrm rot="16200000">
              <a:off x="7203133" y="4912669"/>
              <a:ext cx="381000" cy="461665"/>
            </a:xfrm>
            <a:prstGeom prst="rect">
              <a:avLst/>
            </a:prstGeom>
            <a:solidFill>
              <a:schemeClr val="bg1"/>
            </a:solidFill>
          </p:spPr>
          <p:txBody>
            <a:bodyPr wrap="square" rtlCol="0">
              <a:spAutoFit/>
            </a:bodyPr>
            <a:lstStyle/>
            <a:p>
              <a:r>
                <a:rPr lang="en-US" sz="2400" dirty="0" smtClean="0">
                  <a:solidFill>
                    <a:schemeClr val="accent1">
                      <a:lumMod val="50000"/>
                    </a:schemeClr>
                  </a:solidFill>
                </a:rPr>
                <a:t>R</a:t>
              </a:r>
              <a:endParaRPr lang="en-US" sz="2400" dirty="0">
                <a:solidFill>
                  <a:schemeClr val="accent1">
                    <a:lumMod val="50000"/>
                  </a:schemeClr>
                </a:solidFill>
              </a:endParaRPr>
            </a:p>
          </p:txBody>
        </p:sp>
        <p:sp>
          <p:nvSpPr>
            <p:cNvPr id="19" name="TextBox 18"/>
            <p:cNvSpPr txBox="1"/>
            <p:nvPr/>
          </p:nvSpPr>
          <p:spPr>
            <a:xfrm rot="16200000">
              <a:off x="7188489" y="5613116"/>
              <a:ext cx="381000" cy="584775"/>
            </a:xfrm>
            <a:prstGeom prst="rect">
              <a:avLst/>
            </a:prstGeom>
            <a:solidFill>
              <a:schemeClr val="bg1"/>
            </a:solidFill>
          </p:spPr>
          <p:txBody>
            <a:bodyPr wrap="square" rtlCol="0">
              <a:spAutoFit/>
            </a:bodyPr>
            <a:lstStyle/>
            <a:p>
              <a:r>
                <a:rPr lang="en-US" sz="3200" dirty="0" smtClean="0">
                  <a:solidFill>
                    <a:srgbClr val="C00000"/>
                  </a:solidFill>
                </a:rPr>
                <a:t>M</a:t>
              </a:r>
              <a:endParaRPr lang="en-US" sz="2400" dirty="0">
                <a:solidFill>
                  <a:srgbClr val="C00000"/>
                </a:solidFill>
              </a:endParaRPr>
            </a:p>
          </p:txBody>
        </p:sp>
      </p:grpSp>
      <p:sp>
        <p:nvSpPr>
          <p:cNvPr id="9" name="Rectangle 8"/>
          <p:cNvSpPr/>
          <p:nvPr/>
        </p:nvSpPr>
        <p:spPr>
          <a:xfrm>
            <a:off x="228600" y="914400"/>
            <a:ext cx="1693092" cy="584775"/>
          </a:xfrm>
          <a:prstGeom prst="rect">
            <a:avLst/>
          </a:prstGeom>
        </p:spPr>
        <p:txBody>
          <a:bodyPr wrap="none">
            <a:spAutoFit/>
          </a:bodyPr>
          <a:lstStyle/>
          <a:p>
            <a:r>
              <a:rPr lang="en-US" sz="3200" b="1" dirty="0" err="1" smtClean="0">
                <a:solidFill>
                  <a:srgbClr val="0070C0"/>
                </a:solidFill>
                <a:latin typeface="NikoshBAN" pitchFamily="2" charset="0"/>
                <a:cs typeface="NikoshBAN" pitchFamily="2" charset="0"/>
              </a:rPr>
              <a:t>মহাকর্ষ</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বল</a:t>
            </a:r>
            <a:r>
              <a:rPr lang="en-US" sz="3200" b="1" dirty="0" smtClean="0">
                <a:solidFill>
                  <a:srgbClr val="0070C0"/>
                </a:solidFill>
                <a:latin typeface="NikoshBAN" pitchFamily="2" charset="0"/>
                <a:cs typeface="NikoshBAN" pitchFamily="2" charset="0"/>
              </a:rPr>
              <a:t>,</a:t>
            </a:r>
            <a:endParaRPr lang="en-US" sz="3200" dirty="0"/>
          </a:p>
        </p:txBody>
      </p:sp>
      <p:cxnSp>
        <p:nvCxnSpPr>
          <p:cNvPr id="14" name="Straight Arrow Connector 13"/>
          <p:cNvCxnSpPr/>
          <p:nvPr/>
        </p:nvCxnSpPr>
        <p:spPr>
          <a:xfrm rot="10800000">
            <a:off x="7620000" y="2209800"/>
            <a:ext cx="685800" cy="1588"/>
          </a:xfrm>
          <a:prstGeom prst="straightConnector1">
            <a:avLst/>
          </a:prstGeom>
          <a:ln w="28575">
            <a:solidFill>
              <a:srgbClr val="FF006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76800" y="2209800"/>
            <a:ext cx="2743200" cy="1588"/>
          </a:xfrm>
          <a:prstGeom prst="straightConnector1">
            <a:avLst/>
          </a:prstGeom>
          <a:ln w="28575">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28600" y="2209800"/>
            <a:ext cx="3514104" cy="584775"/>
          </a:xfrm>
          <a:prstGeom prst="rect">
            <a:avLst/>
          </a:prstGeom>
        </p:spPr>
        <p:txBody>
          <a:bodyPr wrap="none">
            <a:spAutoFit/>
          </a:bodyPr>
          <a:lstStyle/>
          <a:p>
            <a:r>
              <a:rPr lang="en-US" sz="3200" b="1" dirty="0" err="1" smtClean="0">
                <a:solidFill>
                  <a:srgbClr val="0070C0"/>
                </a:solidFill>
                <a:latin typeface="NikoshBAN" pitchFamily="2" charset="0"/>
                <a:cs typeface="NikoshBAN" pitchFamily="2" charset="0"/>
              </a:rPr>
              <a:t>মহাকর্ষ</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বল</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দ্বারা</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কৃতকাজ</a:t>
            </a:r>
            <a:r>
              <a:rPr lang="en-US" sz="3200" b="1" dirty="0" smtClean="0">
                <a:solidFill>
                  <a:srgbClr val="0070C0"/>
                </a:solidFill>
                <a:latin typeface="NikoshBAN" pitchFamily="2" charset="0"/>
                <a:cs typeface="NikoshBAN" pitchFamily="2" charset="0"/>
              </a:rPr>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2.5"/>
                                          </p:val>
                                        </p:tav>
                                        <p:tav tm="100000">
                                          <p:val>
                                            <p:strVal val="#ppt_w"/>
                                          </p:val>
                                        </p:tav>
                                      </p:tavLst>
                                    </p:anim>
                                    <p:anim calcmode="lin" valueType="num">
                                      <p:cBhvr>
                                        <p:cTn id="8" dur="1000" fill="hold"/>
                                        <p:tgtEl>
                                          <p:spTgt spid="2"/>
                                        </p:tgtEl>
                                        <p:attrNameLst>
                                          <p:attrName>ppt_h</p:attrName>
                                        </p:attrNameLst>
                                      </p:cBhvr>
                                      <p:tavLst>
                                        <p:tav tm="0">
                                          <p:val>
                                            <p:strVal val="#ppt_h*0.01"/>
                                          </p:val>
                                        </p:tav>
                                        <p:tav tm="100000">
                                          <p:val>
                                            <p:strVal val="#ppt_h"/>
                                          </p:val>
                                        </p:tav>
                                      </p:tavLst>
                                    </p:anim>
                                    <p:anim calcmode="lin" valueType="num">
                                      <p:cBhvr>
                                        <p:cTn id="9" dur="1000" fill="hold"/>
                                        <p:tgtEl>
                                          <p:spTgt spid="2"/>
                                        </p:tgtEl>
                                        <p:attrNameLst>
                                          <p:attrName>ppt_x</p:attrName>
                                        </p:attrNameLst>
                                      </p:cBhvr>
                                      <p:tavLst>
                                        <p:tav tm="0">
                                          <p:val>
                                            <p:strVal val="#ppt_x"/>
                                          </p:val>
                                        </p:tav>
                                        <p:tav tm="100000">
                                          <p:val>
                                            <p:strVal val="#ppt_x"/>
                                          </p:val>
                                        </p:tav>
                                      </p:tavLst>
                                    </p:anim>
                                    <p:anim calcmode="lin" valueType="num">
                                      <p:cBhvr>
                                        <p:cTn id="10" dur="1000" fill="hold"/>
                                        <p:tgtEl>
                                          <p:spTgt spid="2"/>
                                        </p:tgtEl>
                                        <p:attrNameLst>
                                          <p:attrName>ppt_y</p:attrName>
                                        </p:attrNameLst>
                                      </p:cBhvr>
                                      <p:tavLst>
                                        <p:tav tm="0">
                                          <p:val>
                                            <p:strVal val="#ppt_h+1"/>
                                          </p:val>
                                        </p:tav>
                                        <p:tav tm="100000">
                                          <p:val>
                                            <p:strVal val="#ppt_y"/>
                                          </p:val>
                                        </p:tav>
                                      </p:tavLst>
                                    </p:anim>
                                    <p:animEffect transition="in" filter="fade">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lide(fromBottom)">
                                      <p:cBhvr>
                                        <p:cTn id="27" dur="1000"/>
                                        <p:tgtEl>
                                          <p:spTgt spid="9"/>
                                        </p:tgtEl>
                                      </p:cBhvr>
                                    </p:animEffect>
                                  </p:childTnLst>
                                </p:cTn>
                              </p:par>
                              <p:par>
                                <p:cTn id="28" presetID="12" presetClass="entr" presetSubtype="4"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slide(fromBottom)">
                                      <p:cBhvr>
                                        <p:cTn id="30" dur="1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down)">
                                      <p:cBhvr>
                                        <p:cTn id="35" dur="10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6"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strips(downRight)">
                                      <p:cBhvr>
                                        <p:cTn id="4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838200"/>
          </a:xfrm>
          <a:blipFill>
            <a:blip r:embed="rId2"/>
            <a:tile tx="0" ty="0" sx="100000" sy="100000" flip="none" algn="tl"/>
          </a:blipFill>
        </p:spPr>
        <p:txBody>
          <a:bodyPr>
            <a:noAutofit/>
          </a:bodyPr>
          <a:lstStyle/>
          <a:p>
            <a:r>
              <a:rPr lang="en-US" sz="4800" dirty="0" err="1" smtClean="0">
                <a:solidFill>
                  <a:srgbClr val="0070C0"/>
                </a:solidFill>
              </a:rPr>
              <a:t>অভিকর্ষ</a:t>
            </a:r>
            <a:r>
              <a:rPr lang="en-US" sz="4800" dirty="0" smtClean="0">
                <a:solidFill>
                  <a:srgbClr val="0070C0"/>
                </a:solidFill>
              </a:rPr>
              <a:t> </a:t>
            </a:r>
            <a:r>
              <a:rPr lang="en-US" sz="4800" dirty="0" err="1" smtClean="0">
                <a:solidFill>
                  <a:srgbClr val="0070C0"/>
                </a:solidFill>
              </a:rPr>
              <a:t>বলের</a:t>
            </a:r>
            <a:r>
              <a:rPr lang="en-US" sz="4800" dirty="0" smtClean="0">
                <a:solidFill>
                  <a:srgbClr val="0070C0"/>
                </a:solidFill>
              </a:rPr>
              <a:t> </a:t>
            </a:r>
            <a:r>
              <a:rPr lang="en-US" sz="4800" dirty="0" err="1" smtClean="0">
                <a:solidFill>
                  <a:srgbClr val="0070C0"/>
                </a:solidFill>
              </a:rPr>
              <a:t>বিরুদ্ধে</a:t>
            </a:r>
            <a:r>
              <a:rPr lang="en-US" sz="4800" dirty="0" smtClean="0">
                <a:solidFill>
                  <a:srgbClr val="0070C0"/>
                </a:solidFill>
              </a:rPr>
              <a:t> </a:t>
            </a:r>
            <a:r>
              <a:rPr lang="en-US" sz="4800" dirty="0" err="1" smtClean="0">
                <a:solidFill>
                  <a:srgbClr val="0070C0"/>
                </a:solidFill>
              </a:rPr>
              <a:t>কাজ</a:t>
            </a:r>
            <a:endParaRPr lang="en-US" sz="4800" dirty="0">
              <a:solidFill>
                <a:srgbClr val="0070C0"/>
              </a:solidFill>
            </a:endParaRPr>
          </a:p>
        </p:txBody>
      </p:sp>
      <p:pic>
        <p:nvPicPr>
          <p:cNvPr id="4" name="Content Placeholder 3" descr="WorkDoneAgainstGravity.jpg"/>
          <p:cNvPicPr>
            <a:picLocks noGrp="1" noChangeAspect="1"/>
          </p:cNvPicPr>
          <p:nvPr>
            <p:ph idx="1"/>
          </p:nvPr>
        </p:nvPicPr>
        <p:blipFill>
          <a:blip r:embed="rId3"/>
          <a:stretch>
            <a:fillRect/>
          </a:stretch>
        </p:blipFill>
        <p:spPr>
          <a:xfrm>
            <a:off x="-14514" y="838200"/>
            <a:ext cx="9158514" cy="6019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000" fill="hold"/>
                                        <p:tgtEl>
                                          <p:spTgt spid="4"/>
                                        </p:tgtEl>
                                        <p:attrNameLst>
                                          <p:attrName>ppt_x</p:attrName>
                                        </p:attrNameLst>
                                      </p:cBhvr>
                                      <p:tavLst>
                                        <p:tav tm="0">
                                          <p:val>
                                            <p:strVal val="#ppt_x"/>
                                          </p:val>
                                        </p:tav>
                                        <p:tav tm="100000">
                                          <p:val>
                                            <p:strVal val="#ppt_x"/>
                                          </p:val>
                                        </p:tav>
                                      </p:tavLst>
                                    </p:anim>
                                    <p:anim calcmode="lin" valueType="num">
                                      <p:cBhvr additive="base">
                                        <p:cTn id="14"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5181600"/>
          </a:xfrm>
          <a:solidFill>
            <a:schemeClr val="accent5">
              <a:lumMod val="20000"/>
              <a:lumOff val="80000"/>
            </a:schemeClr>
          </a:solidFill>
        </p:spPr>
        <p:txBody>
          <a:bodyPr>
            <a:normAutofit/>
          </a:bodyPr>
          <a:lstStyle/>
          <a:p>
            <a:pPr algn="l"/>
            <a:r>
              <a:rPr lang="en-US" sz="5400" dirty="0" err="1" smtClean="0">
                <a:solidFill>
                  <a:srgbClr val="990033"/>
                </a:solidFill>
                <a:latin typeface="NikoshBAN" pitchFamily="2" charset="0"/>
                <a:cs typeface="NikoshBAN" pitchFamily="2" charset="0"/>
              </a:rPr>
              <a:t>শক্তির</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সৃষ্টি</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বা</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বিনাশ</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নেই,শক্তি</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কেবল</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একরুপ</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থেকে</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অপর</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এক</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বা</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একাধিক</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রুপে</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পরিবর্তিত</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হতে</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পারে।মহাবিশ্বের</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মোট</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শক্তির</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পরিমান</a:t>
            </a:r>
            <a:r>
              <a:rPr lang="en-US" sz="5400" dirty="0" smtClean="0">
                <a:solidFill>
                  <a:srgbClr val="990033"/>
                </a:solidFill>
                <a:latin typeface="NikoshBAN" pitchFamily="2" charset="0"/>
                <a:cs typeface="NikoshBAN" pitchFamily="2" charset="0"/>
              </a:rPr>
              <a:t> </a:t>
            </a:r>
            <a:r>
              <a:rPr lang="en-US" sz="5400" dirty="0" err="1" smtClean="0">
                <a:solidFill>
                  <a:srgbClr val="990033"/>
                </a:solidFill>
                <a:latin typeface="NikoshBAN" pitchFamily="2" charset="0"/>
                <a:cs typeface="NikoshBAN" pitchFamily="2" charset="0"/>
              </a:rPr>
              <a:t>নির্দিষ্ট</a:t>
            </a:r>
            <a:r>
              <a:rPr lang="en-US" sz="5400" dirty="0" smtClean="0">
                <a:solidFill>
                  <a:srgbClr val="990033"/>
                </a:solidFill>
                <a:latin typeface="NikoshBAN" pitchFamily="2" charset="0"/>
                <a:cs typeface="NikoshBAN" pitchFamily="2" charset="0"/>
              </a:rPr>
              <a:t> ও </a:t>
            </a:r>
            <a:r>
              <a:rPr lang="en-US" sz="5400" dirty="0" err="1" smtClean="0">
                <a:solidFill>
                  <a:srgbClr val="990033"/>
                </a:solidFill>
                <a:latin typeface="NikoshBAN" pitchFamily="2" charset="0"/>
                <a:cs typeface="NikoshBAN" pitchFamily="2" charset="0"/>
              </a:rPr>
              <a:t>অপরিবর্তনীয়</a:t>
            </a:r>
            <a:r>
              <a:rPr lang="en-US" sz="5400" dirty="0" smtClean="0">
                <a:solidFill>
                  <a:srgbClr val="990033"/>
                </a:solidFill>
                <a:latin typeface="NikoshBAN" pitchFamily="2" charset="0"/>
                <a:cs typeface="NikoshBAN" pitchFamily="2" charset="0"/>
              </a:rPr>
              <a:t>।</a:t>
            </a:r>
            <a:endParaRPr lang="en-US" sz="5400" dirty="0">
              <a:solidFill>
                <a:srgbClr val="990033"/>
              </a:solidFill>
              <a:latin typeface="NikoshBAN" pitchFamily="2" charset="0"/>
              <a:cs typeface="NikoshBAN" pitchFamily="2" charset="0"/>
            </a:endParaRPr>
          </a:p>
        </p:txBody>
      </p:sp>
      <p:sp>
        <p:nvSpPr>
          <p:cNvPr id="3" name="Title 1"/>
          <p:cNvSpPr txBox="1">
            <a:spLocks/>
          </p:cNvSpPr>
          <p:nvPr/>
        </p:nvSpPr>
        <p:spPr>
          <a:xfrm>
            <a:off x="0" y="0"/>
            <a:ext cx="9144000" cy="1371600"/>
          </a:xfrm>
          <a:prstGeom prst="rect">
            <a:avLst/>
          </a:prstGeom>
          <a:blipFill>
            <a:blip r:embed="rId2"/>
            <a:tile tx="0" ty="0" sx="100000" sy="100000" flip="none" algn="tl"/>
          </a:blipFill>
        </p:spPr>
        <p:txBody>
          <a:bodyPr vert="horz" lIns="91440" tIns="45720" rIns="91440" bIns="45720" rtlCol="0" anchor="ctr">
            <a:noAutofit/>
          </a:bodyPr>
          <a:lstStyle/>
          <a:p>
            <a:pPr lvl="0" algn="ctr">
              <a:spcBef>
                <a:spcPct val="0"/>
              </a:spcBef>
            </a:pPr>
            <a:r>
              <a:rPr lang="en-US" sz="9600" dirty="0" err="1" smtClean="0">
                <a:solidFill>
                  <a:srgbClr val="FF0000"/>
                </a:solidFill>
                <a:latin typeface="NikoshBAN" pitchFamily="2" charset="0"/>
                <a:cs typeface="NikoshBAN" pitchFamily="2" charset="0"/>
              </a:rPr>
              <a:t>শক্তির</a:t>
            </a:r>
            <a:r>
              <a:rPr lang="en-US" sz="9600" dirty="0" smtClean="0">
                <a:solidFill>
                  <a:srgbClr val="FF0000"/>
                </a:solidFill>
                <a:latin typeface="NikoshBAN" pitchFamily="2" charset="0"/>
                <a:cs typeface="NikoshBAN" pitchFamily="2" charset="0"/>
              </a:rPr>
              <a:t> </a:t>
            </a:r>
            <a:r>
              <a:rPr lang="en-US" sz="9600" dirty="0" err="1" smtClean="0">
                <a:solidFill>
                  <a:srgbClr val="FF0000"/>
                </a:solidFill>
                <a:latin typeface="NikoshBAN" pitchFamily="2" charset="0"/>
                <a:cs typeface="NikoshBAN" pitchFamily="2" charset="0"/>
              </a:rPr>
              <a:t>নিত্যতার</a:t>
            </a:r>
            <a:r>
              <a:rPr lang="en-US" sz="9600" dirty="0" smtClean="0">
                <a:solidFill>
                  <a:srgbClr val="FF0000"/>
                </a:solidFill>
                <a:latin typeface="NikoshBAN" pitchFamily="2" charset="0"/>
                <a:cs typeface="NikoshBAN" pitchFamily="2" charset="0"/>
              </a:rPr>
              <a:t> </a:t>
            </a:r>
            <a:r>
              <a:rPr lang="en-US" sz="9600" dirty="0" err="1" smtClean="0">
                <a:solidFill>
                  <a:srgbClr val="FF0000"/>
                </a:solidFill>
                <a:latin typeface="NikoshBAN" pitchFamily="2" charset="0"/>
                <a:cs typeface="NikoshBAN" pitchFamily="2" charset="0"/>
              </a:rPr>
              <a:t>সূত্রঃ</a:t>
            </a:r>
            <a:endParaRPr kumimoji="0" lang="en-AU" sz="12400" b="0" i="0" u="none" strike="noStrike" kern="1200" cap="none" spc="0" normalizeH="0" baseline="0" noProof="0" dirty="0">
              <a:ln>
                <a:noFill/>
              </a:ln>
              <a:solidFill>
                <a:schemeClr val="accent5">
                  <a:lumMod val="50000"/>
                </a:schemeClr>
              </a:solidFill>
              <a:effectLst/>
              <a:uLnTx/>
              <a:uFillTx/>
              <a:latin typeface="NikoshBAN" pitchFamily="2" charset="0"/>
              <a:ea typeface="+mj-ea"/>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15" dur="1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16" dur="1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nservartion-of-mechanical-energy-pendulum.png"/>
          <p:cNvPicPr>
            <a:picLocks noGrp="1" noChangeAspect="1"/>
          </p:cNvPicPr>
          <p:nvPr>
            <p:ph idx="1"/>
          </p:nvPr>
        </p:nvPicPr>
        <p:blipFill>
          <a:blip r:embed="rId2"/>
          <a:stretch>
            <a:fillRect/>
          </a:stretch>
        </p:blipFill>
        <p:spPr>
          <a:xfrm>
            <a:off x="0" y="914400"/>
            <a:ext cx="9144000" cy="5943600"/>
          </a:xfrm>
        </p:spPr>
      </p:pic>
      <p:sp>
        <p:nvSpPr>
          <p:cNvPr id="5" name="Title 1"/>
          <p:cNvSpPr txBox="1">
            <a:spLocks/>
          </p:cNvSpPr>
          <p:nvPr/>
        </p:nvSpPr>
        <p:spPr>
          <a:xfrm>
            <a:off x="0" y="0"/>
            <a:ext cx="9144000" cy="838200"/>
          </a:xfrm>
          <a:prstGeom prst="rect">
            <a:avLst/>
          </a:prstGeom>
          <a:blipFill>
            <a:blip r:embed="rId3"/>
            <a:tile tx="0" ty="0" sx="100000" sy="100000" flip="none" algn="tl"/>
          </a:blipFill>
        </p:spPr>
        <p:txBody>
          <a:bodyPr vert="horz" lIns="91440" tIns="45720" rIns="91440" bIns="45720" rtlCol="0" anchor="ctr">
            <a:noAutofit/>
          </a:bodyPr>
          <a:lstStyle/>
          <a:p>
            <a:pPr lvl="0" algn="ctr">
              <a:spcBef>
                <a:spcPct val="0"/>
              </a:spcBef>
            </a:pPr>
            <a:r>
              <a:rPr lang="en-US" sz="4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সরল</a:t>
            </a:r>
            <a:r>
              <a:rPr lang="en-US"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 </a:t>
            </a:r>
            <a:r>
              <a:rPr lang="en-US" sz="4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দোলকের</a:t>
            </a:r>
            <a:r>
              <a:rPr lang="en-US"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 </a:t>
            </a:r>
            <a:r>
              <a:rPr lang="en-US" sz="4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ক্ষেত্রে</a:t>
            </a:r>
            <a:r>
              <a:rPr lang="en-US"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 </a:t>
            </a:r>
            <a:r>
              <a:rPr lang="en-US" sz="4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যান্ত্রিক</a:t>
            </a:r>
            <a:r>
              <a:rPr lang="en-US"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 </a:t>
            </a:r>
            <a:r>
              <a:rPr lang="en-US" sz="4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শক্তির</a:t>
            </a:r>
            <a:r>
              <a:rPr lang="en-US"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 </a:t>
            </a:r>
            <a:r>
              <a:rPr lang="en-US" sz="4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নিত্যতার</a:t>
            </a:r>
            <a:r>
              <a:rPr lang="en-US"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 </a:t>
            </a:r>
            <a:r>
              <a:rPr lang="en-US" sz="4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সূত্রঃ</a:t>
            </a:r>
            <a:endParaRPr kumimoji="0" lang="en-AU" sz="4400" b="1" i="0" u="none" strike="noStrike" kern="1200" normalizeH="0" baseline="0" noProof="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uLnTx/>
              <a:uFillTx/>
              <a:latin typeface="NikoshBAN" pitchFamily="2" charset="0"/>
              <a:ea typeface="+mj-ea"/>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ppt_x</p:attrName>
                                        </p:attrNameLst>
                                      </p:cBhvr>
                                      <p:tavLst>
                                        <p:tav tm="0">
                                          <p:val>
                                            <p:strVal val="#ppt_x-.2"/>
                                          </p:val>
                                        </p:tav>
                                        <p:tav tm="100000">
                                          <p:val>
                                            <p:strVal val="#ppt_x"/>
                                          </p:val>
                                        </p:tav>
                                      </p:tavLst>
                                    </p:anim>
                                    <p:anim calcmode="lin" valueType="num">
                                      <p:cBhvr>
                                        <p:cTn id="15"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438400" y="228600"/>
            <a:ext cx="5474314" cy="1064526"/>
          </a:xfrm>
          <a:prstGeom prst="roundRect">
            <a:avLst/>
          </a:prstGeom>
          <a:noFill/>
          <a:ln w="76200">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r>
              <a:rPr lang="bn-BD" sz="11500" b="1" dirty="0" smtClean="0">
                <a:ln w="76200">
                  <a:solidFill>
                    <a:srgbClr val="00B050"/>
                  </a:solidFill>
                </a:ln>
                <a:solidFill>
                  <a:srgbClr val="00B050"/>
                </a:solidFill>
                <a:effectLst>
                  <a:glow rad="228600">
                    <a:schemeClr val="accent4">
                      <a:satMod val="175000"/>
                      <a:alpha val="40000"/>
                    </a:schemeClr>
                  </a:glow>
                  <a:outerShdw blurRad="38100" dist="38100" dir="2700000" algn="tl">
                    <a:srgbClr val="000000">
                      <a:alpha val="43137"/>
                    </a:srgbClr>
                  </a:outerShdw>
                </a:effectLst>
                <a:latin typeface="NikoshBAN" panose="02000000000000000000" pitchFamily="2" charset="0"/>
                <a:cs typeface="NikoshBAN" panose="02000000000000000000" pitchFamily="2" charset="0"/>
              </a:rPr>
              <a:t>একক কাজ</a:t>
            </a:r>
            <a:endParaRPr lang="en-US" sz="11500" b="1" dirty="0">
              <a:ln w="76200">
                <a:solidFill>
                  <a:srgbClr val="00B050"/>
                </a:solidFill>
              </a:ln>
              <a:solidFill>
                <a:srgbClr val="00B050"/>
              </a:solidFill>
              <a:effectLst>
                <a:glow rad="228600">
                  <a:schemeClr val="accent4">
                    <a:satMod val="175000"/>
                    <a:alpha val="40000"/>
                  </a:schemeClr>
                </a:glow>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846" y="-1420"/>
            <a:ext cx="1910846" cy="1830220"/>
          </a:xfrm>
          <a:prstGeom prst="rect">
            <a:avLst/>
          </a:prstGeom>
        </p:spPr>
      </p:pic>
      <p:sp>
        <p:nvSpPr>
          <p:cNvPr id="6" name="Rectangle 5"/>
          <p:cNvSpPr/>
          <p:nvPr/>
        </p:nvSpPr>
        <p:spPr>
          <a:xfrm>
            <a:off x="76200" y="2743200"/>
            <a:ext cx="8991600" cy="1446550"/>
          </a:xfrm>
          <a:prstGeom prst="rect">
            <a:avLst/>
          </a:prstGeom>
          <a:blipFill>
            <a:blip r:embed="rId3"/>
            <a:tile tx="0" ty="0" sx="100000" sy="100000" flip="none" algn="tl"/>
          </a:blipFill>
        </p:spPr>
        <p:txBody>
          <a:bodyPr wrap="square">
            <a:spAutoFit/>
          </a:bodyPr>
          <a:lstStyle/>
          <a:p>
            <a:r>
              <a:rPr lang="bn-BD" sz="4400" dirty="0" smtClean="0">
                <a:solidFill>
                  <a:srgbClr val="FF0000"/>
                </a:solidFill>
                <a:latin typeface="NikoshBAN" pitchFamily="2" charset="0"/>
                <a:cs typeface="NikoshBAN" pitchFamily="2" charset="0"/>
              </a:rPr>
              <a:t>অভিকর্ষের প্রভাবে মুক্তভাবে পড়ন্ত বস্তুর জন্য শক্তির সংরক্ষণশীলতা প্রমাণ কর। </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1"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Horizont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TotalTime>
  <Words>197</Words>
  <Application>Microsoft Office PowerPoint</Application>
  <PresentationFormat>On-screen Show (4:3)</PresentationFormat>
  <Paragraphs>51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স্বাগতম</vt:lpstr>
      <vt:lpstr>       শিক্ষক পরিচিতি</vt:lpstr>
      <vt:lpstr>Slide 3</vt:lpstr>
      <vt:lpstr>১.মহাকর্ষ বল দ্বারা কৃতকাজ নির্ণয় করতে পারবে   ২.শক্তির নিত্যতার সূত্র বলতে পারবে  ৩.সরল দোলকের ক্ষেত্রে যান্ত্রিক শক্তির নিত্যতা প্রমাণ করতে পারবে  ৪.ক্ষমতা কী বলতে পারবে  ৫.কর্মদক্ষতা নির্নয় করতে পারবে </vt:lpstr>
      <vt:lpstr>মহাকর্ষ বল দ্বারা কৃতকাজের সূত্রঃ</vt:lpstr>
      <vt:lpstr>অভিকর্ষ বলের বিরুদ্ধে কাজ</vt:lpstr>
      <vt:lpstr>শক্তির সৃষ্টি বা বিনাশ নেই,শক্তি কেবল একরুপ থেকে অপর এক বা একাধিক রুপে পরিবর্তিত হতে পারে।মহাবিশ্বের মোট শক্তির পরিমান নির্দিষ্ট ও অপরিবর্তনীয়।</vt:lpstr>
      <vt:lpstr>Slide 8</vt:lpstr>
      <vt:lpstr>Slide 9</vt:lpstr>
      <vt:lpstr>ক্ষমতা নির্নয়ঃ</vt:lpstr>
      <vt:lpstr>ক্ষমতা ও বেগের সম্পর্ক</vt:lpstr>
      <vt:lpstr>কর্মদক্ষতার সূত্রঃ</vt:lpstr>
      <vt:lpstr>কর্মদক্ষতাকে শতকরায় প্রকাশ করা হয়</vt:lpstr>
      <vt:lpstr>Slide 14</vt:lpstr>
      <vt:lpstr>মূল্যায়ন   ১. প্রমান কর ভূপৃষ্ঠ থেকে যেকোনো উচ্চতায় মোট শক্তির পরিমান একই থাকে।    ২.সরল দোলন গতির ক্ষেত্রে শক্তির নিত্যতার প্রমান কর।  ৩.মহাকর্ষ বল দ্বারা কাজ কখন ধনান্তক বা ঋনাত্নক হয়। ৪.প্রমান কর অভিকর্ষের বিপরীতে কাজ বস্তুর সরণের সমানুপাতিক।</vt:lpstr>
      <vt:lpstr>১.অশ্বক্ষমতা বলতে কি বোঝ। ২.কর্মদক্ষতা বলতে কি বোঝ। ৩.একটি মোটর মিনিটে 5500 kg পানি 100 m উপরে উঠাতে পারে।মোটরটির দক্ষতা 70% হলে ক্ষমতা নির্নয় কর।</vt:lpstr>
      <vt:lpstr>ধন্যবাদ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Apu ghosh1992</dc:creator>
  <cp:lastModifiedBy>One Tech</cp:lastModifiedBy>
  <cp:revision>63</cp:revision>
  <dcterms:created xsi:type="dcterms:W3CDTF">2006-08-16T00:00:00Z</dcterms:created>
  <dcterms:modified xsi:type="dcterms:W3CDTF">2020-05-08T07:25:29Z</dcterms:modified>
</cp:coreProperties>
</file>