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71" r:id="rId2"/>
    <p:sldId id="270" r:id="rId3"/>
    <p:sldId id="272" r:id="rId4"/>
    <p:sldId id="273" r:id="rId5"/>
    <p:sldId id="275" r:id="rId6"/>
    <p:sldId id="276" r:id="rId7"/>
    <p:sldId id="277" r:id="rId8"/>
    <p:sldId id="278" r:id="rId9"/>
    <p:sldId id="279" r:id="rId10"/>
    <p:sldId id="280" r:id="rId11"/>
    <p:sldId id="299" r:id="rId12"/>
    <p:sldId id="298" r:id="rId13"/>
    <p:sldId id="297" r:id="rId14"/>
    <p:sldId id="296" r:id="rId15"/>
    <p:sldId id="29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D60093"/>
    <a:srgbClr val="CC0066"/>
    <a:srgbClr val="990033"/>
    <a:srgbClr val="CC0000"/>
    <a:srgbClr val="1D1DD3"/>
    <a:srgbClr val="A3377C"/>
    <a:srgbClr val="009900"/>
    <a:srgbClr val="BF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-576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40095-4AD8-40E2-B309-98CAF303426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C1A59-CFAE-4AD6-9B8B-D22A0604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0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1919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92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1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4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4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9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7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3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1609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9283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0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A04721-2EC9-4460-8741-384D645F87D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2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Sanjoy\Downloads\red-rose-psiffvu1a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97" y="673889"/>
            <a:ext cx="10431497" cy="557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938D59D-C130-4550-B62F-F3ED8876348C}"/>
              </a:ext>
            </a:extLst>
          </p:cNvPr>
          <p:cNvSpPr/>
          <p:nvPr/>
        </p:nvSpPr>
        <p:spPr>
          <a:xfrm>
            <a:off x="949270" y="673889"/>
            <a:ext cx="10560562" cy="1569660"/>
          </a:xfrm>
          <a:prstGeom prst="rect">
            <a:avLst/>
          </a:prstGeom>
        </p:spPr>
        <p:txBody>
          <a:bodyPr wrap="square">
            <a:spAutoFit/>
            <a:scene3d>
              <a:camera prst="perspectiveRelaxedModerately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9600" b="1" dirty="0" err="1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96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96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  </a:t>
            </a:r>
            <a:endParaRPr lang="en-US" sz="9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02"/>
            </a:avLst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A4A9879-B3AC-47C1-B4BE-954DCA382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1" y="1"/>
            <a:ext cx="6215331" cy="70552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6EE2DAF-7AEC-4CB1-99CC-EC929A6640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96" y="0"/>
            <a:ext cx="6215330" cy="706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4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1 0.00186 L -0.51523 0.0018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81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6 -0.00186 L 0.59492 0.003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FD485F1-E234-4795-AD91-EF4579451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082" y="0"/>
            <a:ext cx="1240301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: Rounded Corners 72">
            <a:extLst>
              <a:ext uri="{FF2B5EF4-FFF2-40B4-BE49-F238E27FC236}">
                <a16:creationId xmlns:a16="http://schemas.microsoft.com/office/drawing/2014/main" xmlns="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810063" y="478252"/>
            <a:ext cx="3987019" cy="886318"/>
          </a:xfrm>
          <a:prstGeom prst="roundRect">
            <a:avLst>
              <a:gd name="adj" fmla="val 48322"/>
            </a:avLst>
          </a:prstGeom>
          <a:solidFill>
            <a:schemeClr val="accent6"/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অন্তর্গঠন</a:t>
            </a:r>
            <a:r>
              <a:rPr lang="en-US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3" t="7795" r="38500" b="6462"/>
          <a:stretch/>
        </p:blipFill>
        <p:spPr bwMode="auto">
          <a:xfrm>
            <a:off x="7449371" y="1733850"/>
            <a:ext cx="4275748" cy="401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225079" y="1906155"/>
            <a:ext cx="7258930" cy="3917863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বৃক্কের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লম্বচ্ছেদে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৩টি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অঞ্চল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দেখা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বাইরে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গাঢ়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কর্টেক্স,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মাঝখানে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হালকা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মেডুলা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ভেতরে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সাদাটে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পেলভিস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।তন্তুময়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যোজকটিস্যু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অসংখ্য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রেনাল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করপাসল</a:t>
            </a:r>
            <a:r>
              <a:rPr lang="en-US" sz="28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ও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নেফ্রনের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অংশ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নিয়ে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কর্টেক্স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অঞ্চল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গঠিত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 </a:t>
            </a:r>
          </a:p>
          <a:p>
            <a:pPr algn="l"/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কর্টেক্সের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নিচের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অঞ্চলটি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মেডুলা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এতে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৮-১৮টি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পিরামিড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আকৃতির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গঠন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থাকে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।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এগুলিকে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D60093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রেনাল</a:t>
            </a:r>
            <a:r>
              <a:rPr lang="en-US" sz="2800" b="1" dirty="0" smtClean="0">
                <a:solidFill>
                  <a:srgbClr val="D60093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D60093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পিরামিড</a:t>
            </a:r>
            <a:r>
              <a:rPr lang="en-US" sz="2800" b="1" dirty="0" smtClean="0">
                <a:solidFill>
                  <a:srgbClr val="D60093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রেনাল</a:t>
            </a:r>
            <a:r>
              <a:rPr lang="en-US" sz="28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পিরামিডের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মধ্যে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থাকে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রক্তবাহিকা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নেফ্রনের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নালিকাময়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অংশ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রেনাল</a:t>
            </a:r>
            <a:r>
              <a:rPr lang="en-US" sz="28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পিরামিডের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গোড়া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থাকে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কর্টেক্সের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দিকে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আর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চুড়ায়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থাকে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প্যাপিলা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নামে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১০-২৫টি</a:t>
            </a:r>
          </a:p>
          <a:p>
            <a:pPr algn="l"/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ছিদ্র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যা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রেনাল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পেলভিসে</a:t>
            </a:r>
            <a:r>
              <a:rPr lang="en-US" sz="28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উন্মুক্ত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পেলভিসের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প্রধান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শাখাগুলিকে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মেজর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ক্যালিক্স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ও </a:t>
            </a:r>
            <a:r>
              <a:rPr lang="en-US" sz="28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মেজর</a:t>
            </a:r>
            <a:r>
              <a:rPr lang="en-US" sz="28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ক্যালিক্সের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শাখাগুলিকে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মাইনর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ক্যালিক্স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          </a:t>
            </a: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FD485F1-E234-4795-AD91-EF4579451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218" y="0"/>
            <a:ext cx="1240301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: Rounded Corners 72">
            <a:extLst>
              <a:ext uri="{FF2B5EF4-FFF2-40B4-BE49-F238E27FC236}">
                <a16:creationId xmlns:a16="http://schemas.microsoft.com/office/drawing/2014/main" xmlns="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3868655" y="267232"/>
            <a:ext cx="3615362" cy="1041063"/>
          </a:xfrm>
          <a:prstGeom prst="roundRect">
            <a:avLst>
              <a:gd name="adj" fmla="val 48322"/>
            </a:avLst>
          </a:prstGeom>
          <a:solidFill>
            <a:srgbClr val="FFFF00"/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1181682" y="1856948"/>
            <a:ext cx="7061943" cy="4346914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(১) </a:t>
            </a:r>
            <a:r>
              <a:rPr lang="bn-BD" sz="1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রক্ত </a:t>
            </a:r>
            <a:r>
              <a:rPr lang="bn-BD" sz="1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হতে প্রোটিন বিপাকে </a:t>
            </a:r>
            <a:r>
              <a:rPr lang="en-US" sz="1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1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নাইট্রোজেনজাত </a:t>
            </a:r>
            <a:r>
              <a:rPr lang="bn-BD" sz="1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বর্জ্য পদার্থ অপসারণ করা</a:t>
            </a:r>
            <a:r>
              <a:rPr lang="bn-BD" sz="1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(২)</a:t>
            </a:r>
            <a:r>
              <a:rPr lang="bn-BD" sz="1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দেহে </a:t>
            </a:r>
            <a:r>
              <a:rPr lang="en-US" sz="1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1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1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পানির </a:t>
            </a:r>
            <a:r>
              <a:rPr lang="bn-BD" sz="1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ভারসাম্য </a:t>
            </a:r>
            <a:r>
              <a:rPr lang="bn-BD" sz="1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1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1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1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(৩)</a:t>
            </a:r>
            <a:r>
              <a:rPr lang="bn-BD" sz="1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সোডিয়াম, পটাশিয়াম, </a:t>
            </a:r>
            <a:r>
              <a:rPr lang="bn-BD" sz="1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ক্যালসিয়াম,ফসফেট</a:t>
            </a:r>
            <a:r>
              <a:rPr lang="en-US" sz="1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bn-BD" sz="1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 ক্লোরাইডসহ</a:t>
            </a:r>
            <a:r>
              <a:rPr lang="en-US" sz="1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বিভিন্ন লবণের </a:t>
            </a:r>
            <a:endParaRPr lang="en-US" sz="1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1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পরিমাণ </a:t>
            </a:r>
            <a:r>
              <a:rPr lang="bn-BD" sz="1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নিয়ন্ত্রন করা</a:t>
            </a:r>
            <a:r>
              <a:rPr lang="bn-BD" sz="1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(৪) </a:t>
            </a:r>
            <a:r>
              <a:rPr lang="bn-BD" sz="1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রক্তে অম্ল ও ক্ষারের ভারসাম্য রক্ষা করা</a:t>
            </a:r>
            <a:r>
              <a:rPr lang="bn-BD" sz="1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1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1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(৫) </a:t>
            </a:r>
            <a:r>
              <a:rPr lang="bn-BD" sz="1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রক্তচাপ নিয়ন্ত্রন </a:t>
            </a:r>
            <a:r>
              <a:rPr lang="bn-BD" sz="1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1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দেহে </a:t>
            </a:r>
            <a:r>
              <a:rPr lang="bn-BD" sz="1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প্রবিষ্ট</a:t>
            </a:r>
            <a:r>
              <a:rPr lang="en-US" sz="1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প্রতিবিষ ও ভেষজ পদার্থকে দেহ</a:t>
            </a:r>
            <a:r>
              <a:rPr lang="en-US" sz="1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 অপসারণ </a:t>
            </a:r>
            <a:r>
              <a:rPr lang="bn-BD" sz="1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করা।</a:t>
            </a:r>
          </a:p>
          <a:p>
            <a:endParaRPr lang="bn-BD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9" t="34667" r="24884" b="21641"/>
          <a:stretch/>
        </p:blipFill>
        <p:spPr bwMode="auto">
          <a:xfrm>
            <a:off x="8687596" y="2229507"/>
            <a:ext cx="3191919" cy="2251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21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FD485F1-E234-4795-AD91-EF4579451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16" y="0"/>
            <a:ext cx="1240301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: Rounded Corners 72">
            <a:extLst>
              <a:ext uri="{FF2B5EF4-FFF2-40B4-BE49-F238E27FC236}">
                <a16:creationId xmlns:a16="http://schemas.microsoft.com/office/drawing/2014/main" xmlns="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3947227" y="745544"/>
            <a:ext cx="3987019" cy="886318"/>
          </a:xfrm>
          <a:prstGeom prst="roundRect">
            <a:avLst>
              <a:gd name="adj" fmla="val 48322"/>
            </a:avLst>
          </a:prstGeom>
          <a:solidFill>
            <a:schemeClr val="accent1">
              <a:lumMod val="60000"/>
              <a:lumOff val="40000"/>
            </a:schemeClr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72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1266084" y="2740652"/>
            <a:ext cx="9706707" cy="2701175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latin typeface="Nikosh" pitchFamily="2" charset="0"/>
              <a:cs typeface="Nikosh" pitchFamily="2" charset="0"/>
            </a:endParaRPr>
          </a:p>
          <a:p>
            <a:pPr algn="just"/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একটি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পোষ্টার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পেপারে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বৃক্কের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লম্বচ্ছেদের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চিহ্নিত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চিত্র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অঙ্কন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কর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1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FD485F1-E234-4795-AD91-EF4579451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16" y="0"/>
            <a:ext cx="1240301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: Rounded Corners 72">
            <a:extLst>
              <a:ext uri="{FF2B5EF4-FFF2-40B4-BE49-F238E27FC236}">
                <a16:creationId xmlns:a16="http://schemas.microsoft.com/office/drawing/2014/main" xmlns="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3953063" y="436048"/>
            <a:ext cx="3615362" cy="1125469"/>
          </a:xfrm>
          <a:prstGeom prst="roundRect">
            <a:avLst>
              <a:gd name="adj" fmla="val 48322"/>
            </a:avLst>
          </a:prstGeom>
          <a:solidFill>
            <a:srgbClr val="FFFF00"/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en-US" sz="80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ল্যা</a:t>
            </a:r>
            <a:r>
              <a:rPr lang="en-US" sz="8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8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9046" y="1884989"/>
            <a:ext cx="792556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(১)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ক্যাপসুল</a:t>
            </a:r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কী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? </a:t>
            </a:r>
            <a:endParaRPr lang="bn-BD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(২)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রেনাল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পিরামিড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বলিতে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কি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বুঝ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? </a:t>
            </a:r>
          </a:p>
          <a:p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(৩)</a:t>
            </a:r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বৃক্কের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গঠন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কর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।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1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FD485F1-E234-4795-AD91-EF4579451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0301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: Rounded Corners 72">
            <a:extLst>
              <a:ext uri="{FF2B5EF4-FFF2-40B4-BE49-F238E27FC236}">
                <a16:creationId xmlns:a16="http://schemas.microsoft.com/office/drawing/2014/main" xmlns="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4172315" y="590796"/>
            <a:ext cx="3987019" cy="886318"/>
          </a:xfrm>
          <a:prstGeom prst="roundRect">
            <a:avLst>
              <a:gd name="adj" fmla="val 48322"/>
            </a:avLst>
          </a:prstGeom>
          <a:solidFill>
            <a:srgbClr val="008000"/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7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3165190" y="2374884"/>
            <a:ext cx="7484053" cy="2701175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আগামী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ক্লাশে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বাড়ি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লিখে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আনবে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-      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বৃক্ক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নামক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এই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অতি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প্রয়োজনীয়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অঙ্গটি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অসুবিধার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মুখোমুখি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হতাম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ধারণা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।  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1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15E36BD-227C-4156-BC79-6BDE29AF61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9"/>
          <a:stretch/>
        </p:blipFill>
        <p:spPr>
          <a:xfrm>
            <a:off x="-9598" y="27266"/>
            <a:ext cx="12191999" cy="68580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29453" y="1274814"/>
            <a:ext cx="7433445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5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25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250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25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25000" dirty="0"/>
          </a:p>
        </p:txBody>
      </p:sp>
    </p:spTree>
    <p:extLst>
      <p:ext uri="{BB962C8B-B14F-4D97-AF65-F5344CB8AC3E}">
        <p14:creationId xmlns:p14="http://schemas.microsoft.com/office/powerpoint/2010/main" val="265821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BA2D7F9-6693-4C09-830B-49707A9FC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12191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B6260EF-EEF7-4DF4-8B5C-03880BBF8B51}"/>
              </a:ext>
            </a:extLst>
          </p:cNvPr>
          <p:cNvSpPr txBox="1"/>
          <p:nvPr/>
        </p:nvSpPr>
        <p:spPr>
          <a:xfrm>
            <a:off x="335109" y="2879637"/>
            <a:ext cx="5959012" cy="313932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সঞ্জয় ভৌমিক</a:t>
            </a:r>
            <a:r>
              <a:rPr lang="en-US" sz="54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6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প্রাণিবিদ্যা বিভাগ</a:t>
            </a:r>
            <a:endParaRPr lang="bn-IN" sz="3600" b="1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গৃদকালিন্দিয়া হাজেরা হাসমত </a:t>
            </a:r>
            <a:endParaRPr lang="en-US" sz="3600" b="1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6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কলেজ ।</a:t>
            </a:r>
          </a:p>
          <a:p>
            <a:r>
              <a:rPr lang="bn-BD" sz="36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ফরি</a:t>
            </a:r>
            <a:r>
              <a:rPr lang="en-US" sz="3600" b="1" dirty="0" err="1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দগঞ্জ</a:t>
            </a:r>
            <a:r>
              <a:rPr lang="en-US" sz="36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, চাঁদপুর।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DB2B1F1-FE13-4647-BB44-2F4DBF421EF7}"/>
              </a:ext>
            </a:extLst>
          </p:cNvPr>
          <p:cNvSpPr txBox="1"/>
          <p:nvPr/>
        </p:nvSpPr>
        <p:spPr>
          <a:xfrm>
            <a:off x="6891303" y="2345053"/>
            <a:ext cx="5066235" cy="384720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bn-IN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/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নিষ্কাশন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-৪৫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3600" b="1" dirty="0">
              <a:ln w="0"/>
              <a:solidFill>
                <a:srgbClr val="D6009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42BF2B-9A9A-4277-A769-4CC859E8B94A}"/>
              </a:ext>
            </a:extLst>
          </p:cNvPr>
          <p:cNvSpPr txBox="1"/>
          <p:nvPr/>
        </p:nvSpPr>
        <p:spPr>
          <a:xfrm>
            <a:off x="5924735" y="550166"/>
            <a:ext cx="1549668" cy="1064537"/>
          </a:xfrm>
          <a:prstGeom prst="rect">
            <a:avLst/>
          </a:prstGeom>
          <a:noFill/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dirty="0">
                <a:ln w="0">
                  <a:solidFill>
                    <a:srgbClr val="1D1DD3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600" dirty="0">
                <a:ln w="0">
                  <a:solidFill>
                    <a:srgbClr val="1D1DD3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endParaRPr lang="en-US" sz="3600" dirty="0">
              <a:ln w="0">
                <a:solidFill>
                  <a:srgbClr val="1D1DD3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Arrow: Up-Down 20">
            <a:extLst>
              <a:ext uri="{FF2B5EF4-FFF2-40B4-BE49-F238E27FC236}">
                <a16:creationId xmlns="" xmlns:a16="http://schemas.microsoft.com/office/drawing/2014/main" id="{3E778725-9255-4366-B8B9-3A1A7C2ECFC5}"/>
              </a:ext>
            </a:extLst>
          </p:cNvPr>
          <p:cNvSpPr/>
          <p:nvPr/>
        </p:nvSpPr>
        <p:spPr>
          <a:xfrm>
            <a:off x="6216228" y="3408017"/>
            <a:ext cx="178875" cy="2735886"/>
          </a:xfrm>
          <a:prstGeom prst="upDownArrow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Up-Down 21">
            <a:extLst>
              <a:ext uri="{FF2B5EF4-FFF2-40B4-BE49-F238E27FC236}">
                <a16:creationId xmlns="" xmlns:a16="http://schemas.microsoft.com/office/drawing/2014/main" id="{6F50C3D4-0BD6-4AB1-9B09-9715C3146CA5}"/>
              </a:ext>
            </a:extLst>
          </p:cNvPr>
          <p:cNvSpPr/>
          <p:nvPr/>
        </p:nvSpPr>
        <p:spPr>
          <a:xfrm>
            <a:off x="6016401" y="2862599"/>
            <a:ext cx="198669" cy="2459371"/>
          </a:xfrm>
          <a:prstGeom prst="upDownArrow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Up-Down 22">
            <a:extLst>
              <a:ext uri="{FF2B5EF4-FFF2-40B4-BE49-F238E27FC236}">
                <a16:creationId xmlns="" xmlns:a16="http://schemas.microsoft.com/office/drawing/2014/main" id="{E5352AD6-1544-4399-BCF3-8BC6AF10DFA0}"/>
              </a:ext>
            </a:extLst>
          </p:cNvPr>
          <p:cNvSpPr/>
          <p:nvPr/>
        </p:nvSpPr>
        <p:spPr>
          <a:xfrm>
            <a:off x="6434869" y="2011831"/>
            <a:ext cx="181332" cy="2557462"/>
          </a:xfrm>
          <a:prstGeom prst="upDownArrow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473BDE2-47CB-4488-8E89-0210465438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41" y="472888"/>
            <a:ext cx="1901945" cy="23636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30468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FD485F1-E234-4795-AD91-EF4579451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967" y="0"/>
            <a:ext cx="1240301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E:\execratory\slide_204899_615778_orig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1" t="10390" r="16137" b="9540"/>
          <a:stretch/>
        </p:blipFill>
        <p:spPr bwMode="auto">
          <a:xfrm>
            <a:off x="201572" y="630738"/>
            <a:ext cx="4351584" cy="42228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821397" y="1209816"/>
            <a:ext cx="3277772" cy="2377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237" y="673716"/>
            <a:ext cx="3799260" cy="3264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4055" y="5050283"/>
            <a:ext cx="1212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দুটির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প্রথমটি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সীম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বীজের,আর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দ্বিতীয়টি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পাও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06598" y="2675775"/>
            <a:ext cx="11206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52" y="5795882"/>
            <a:ext cx="9996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মিলটি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আকৃতিগত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3881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FD485F1-E234-4795-AD91-EF4579451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131"/>
            <a:ext cx="1216386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330" y="2183455"/>
            <a:ext cx="4599202" cy="4560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: Rounded Corners 72">
            <a:extLst>
              <a:ext uri="{FF2B5EF4-FFF2-40B4-BE49-F238E27FC236}">
                <a16:creationId xmlns:a16="http://schemas.microsoft.com/office/drawing/2014/main" xmlns="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2096086" y="182823"/>
            <a:ext cx="8665699" cy="1899183"/>
          </a:xfrm>
          <a:prstGeom prst="roundRect">
            <a:avLst>
              <a:gd name="adj" fmla="val 48322"/>
            </a:avLst>
          </a:prstGeom>
          <a:solidFill>
            <a:srgbClr val="FFFF00"/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9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9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FD485F1-E234-4795-AD91-EF4579451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16" y="-84807"/>
            <a:ext cx="1240301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loud Callout 2"/>
          <p:cNvSpPr/>
          <p:nvPr/>
        </p:nvSpPr>
        <p:spPr>
          <a:xfrm>
            <a:off x="4364532" y="62132"/>
            <a:ext cx="3886200" cy="2375916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CC00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8281" y="2836362"/>
            <a:ext cx="83760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6000" b="1" dirty="0">
                <a:solidFill>
                  <a:srgbClr val="008000"/>
                </a:solidFill>
                <a:latin typeface="NikoshBAN" charset="0"/>
                <a:cs typeface="NikoshBAN" charset="0"/>
              </a:rPr>
              <a:t>এই পাঠ শেষে শিক্ষার্থীরা </a:t>
            </a:r>
            <a:r>
              <a:rPr lang="en-US" sz="6000" b="1" dirty="0">
                <a:solidFill>
                  <a:srgbClr val="008000"/>
                </a:solidFill>
                <a:latin typeface="NikoshBAN" charset="0"/>
              </a:rPr>
              <a:t>............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1673982" y="3852025"/>
            <a:ext cx="9312876" cy="2295558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latin typeface="Nikosh" pitchFamily="2" charset="0"/>
                <a:cs typeface="Nikosh" pitchFamily="2" charset="0"/>
              </a:rPr>
              <a:t>(১)</a:t>
            </a:r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রেচন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? </a:t>
            </a:r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বলতে পারবে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। </a:t>
            </a:r>
            <a:endParaRPr lang="bn-BD" sz="4000" b="1" dirty="0">
              <a:latin typeface="Nikosh" pitchFamily="2" charset="0"/>
              <a:cs typeface="Nikosh" pitchFamily="2" charset="0"/>
            </a:endParaRPr>
          </a:p>
          <a:p>
            <a:pPr algn="l"/>
            <a:r>
              <a:rPr lang="en-US" sz="4000" b="1" dirty="0" smtClean="0">
                <a:latin typeface="Nikosh" pitchFamily="2" charset="0"/>
                <a:cs typeface="Nikosh" pitchFamily="2" charset="0"/>
              </a:rPr>
              <a:t>(২)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মানব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দেহে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বৃক্কের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অবস্থান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গঠন বর্ণনা করতে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l"/>
            <a:r>
              <a:rPr lang="en-US" sz="4000" b="1" dirty="0" smtClean="0">
                <a:latin typeface="Nikosh" pitchFamily="2" charset="0"/>
                <a:cs typeface="Nikosh" pitchFamily="2" charset="0"/>
              </a:rPr>
              <a:t>(৩)</a:t>
            </a:r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বৃক্কের </a:t>
            </a:r>
            <a:r>
              <a:rPr lang="bn-BD" sz="4000" b="1" dirty="0">
                <a:latin typeface="Nikosh" pitchFamily="2" charset="0"/>
                <a:cs typeface="Nikosh" pitchFamily="2" charset="0"/>
              </a:rPr>
              <a:t>কাজ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করতে পারবে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61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FD485F1-E234-4795-AD91-EF4579451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16" y="0"/>
            <a:ext cx="1240301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: Rounded Corners 72">
            <a:extLst>
              <a:ext uri="{FF2B5EF4-FFF2-40B4-BE49-F238E27FC236}">
                <a16:creationId xmlns:a16="http://schemas.microsoft.com/office/drawing/2014/main" xmlns="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683452" y="872156"/>
            <a:ext cx="2158219" cy="685800"/>
          </a:xfrm>
          <a:prstGeom prst="roundRect">
            <a:avLst>
              <a:gd name="adj" fmla="val 48322"/>
            </a:avLst>
          </a:prstGeom>
          <a:solidFill>
            <a:srgbClr val="FFFF00"/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1693958" y="2140622"/>
            <a:ext cx="8533237" cy="259542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bn-BD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যে প্রক্রিয়ায় </a:t>
            </a:r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অপচিতিমূলক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বিপাকের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ফলে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নাইট্রোজেনজাত </a:t>
            </a:r>
            <a:r>
              <a:rPr lang="bn-BD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বর্জ্য পদার্থসমূহ দেহ থেকে </a:t>
            </a:r>
            <a:r>
              <a:rPr lang="bn-BD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নিষ্কাশিত হয় তাকে রেচন বলে</a:t>
            </a:r>
            <a:r>
              <a:rPr lang="bn-BD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।</a:t>
            </a:r>
            <a:endParaRPr lang="en-US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  <a:p>
            <a:r>
              <a:rPr lang="bn-BD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মানবদেহের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প্রধান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রেচনঅঙ্গ </a:t>
            </a:r>
            <a:r>
              <a:rPr lang="bn-BD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হলো </a:t>
            </a:r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একজোড়া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বৃক্ক</a:t>
            </a:r>
            <a:r>
              <a:rPr lang="bn-BD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।</a:t>
            </a:r>
          </a:p>
          <a:p>
            <a:pPr algn="just"/>
            <a:endParaRPr lang="bn-BD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  <a:p>
            <a:pPr algn="just"/>
            <a:r>
              <a:rPr lang="en-US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177" y="4320544"/>
            <a:ext cx="9026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 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76577"/>
              </p:ext>
            </p:extLst>
          </p:nvPr>
        </p:nvGraphicFramePr>
        <p:xfrm>
          <a:off x="9548553" y="4230879"/>
          <a:ext cx="1619915" cy="1366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48553" y="4230879"/>
                        <a:ext cx="1619915" cy="1366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35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FD485F1-E234-4795-AD91-EF4579451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16" y="0"/>
            <a:ext cx="1240301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154" b="27589"/>
          <a:stretch/>
        </p:blipFill>
        <p:spPr bwMode="auto">
          <a:xfrm>
            <a:off x="7807778" y="199647"/>
            <a:ext cx="4163650" cy="31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5" r="11625"/>
          <a:stretch/>
        </p:blipFill>
        <p:spPr>
          <a:xfrm>
            <a:off x="8440615" y="3408581"/>
            <a:ext cx="3625867" cy="3226829"/>
          </a:xfrm>
          <a:prstGeom prst="rect">
            <a:avLst/>
          </a:prstGeom>
        </p:spPr>
      </p:pic>
      <p:sp>
        <p:nvSpPr>
          <p:cNvPr id="12" name="Rectangle: Rounded Corners 72">
            <a:extLst>
              <a:ext uri="{FF2B5EF4-FFF2-40B4-BE49-F238E27FC236}">
                <a16:creationId xmlns:a16="http://schemas.microsoft.com/office/drawing/2014/main" xmlns="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922607" y="703340"/>
            <a:ext cx="3987019" cy="886318"/>
          </a:xfrm>
          <a:prstGeom prst="roundRect">
            <a:avLst>
              <a:gd name="adj" fmla="val 48322"/>
            </a:avLst>
          </a:prstGeom>
          <a:solidFill>
            <a:srgbClr val="FFFF00"/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548640" y="2637692"/>
            <a:ext cx="7259137" cy="2806508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উদর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গহ্বরের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বক্ষ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পিঞ্জরের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মেরুদণ্ডের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বক্ষীয়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কশেরুকা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লাম্বার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কশেরুকা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বৃক্কটি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ডানেরটি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১২০-১৭০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 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5200" b="1" dirty="0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21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FD485F1-E234-4795-AD91-EF4579451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16" y="0"/>
            <a:ext cx="1240301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72">
            <a:extLst>
              <a:ext uri="{FF2B5EF4-FFF2-40B4-BE49-F238E27FC236}">
                <a16:creationId xmlns:a16="http://schemas.microsoft.com/office/drawing/2014/main" xmlns="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3947227" y="590796"/>
            <a:ext cx="3987019" cy="886318"/>
          </a:xfrm>
          <a:prstGeom prst="roundRect">
            <a:avLst>
              <a:gd name="adj" fmla="val 48322"/>
            </a:avLst>
          </a:prstGeom>
          <a:solidFill>
            <a:schemeClr val="accent1">
              <a:lumMod val="60000"/>
              <a:lumOff val="40000"/>
            </a:schemeClr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72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5422" y="2532180"/>
            <a:ext cx="7906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23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FD485F1-E234-4795-AD91-EF4579451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404" y="0"/>
            <a:ext cx="1240301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: Rounded Corners 72">
            <a:extLst>
              <a:ext uri="{FF2B5EF4-FFF2-40B4-BE49-F238E27FC236}">
                <a16:creationId xmlns:a16="http://schemas.microsoft.com/office/drawing/2014/main" xmlns="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4327063" y="281300"/>
            <a:ext cx="3987019" cy="886318"/>
          </a:xfrm>
          <a:prstGeom prst="roundRect">
            <a:avLst>
              <a:gd name="adj" fmla="val 48322"/>
            </a:avLst>
          </a:prstGeom>
          <a:solidFill>
            <a:schemeClr val="tx1"/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267292" y="2201583"/>
            <a:ext cx="7737227" cy="4212502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নিরেট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চাপা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অনেকটা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শিম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কালচে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পূর্ণবয়ষ্ক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১০-১২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৫-৬</a:t>
            </a:r>
          </a:p>
          <a:p>
            <a:pPr algn="l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স্থুলত্ব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সেমি।বৃক্কের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উত্তল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অবতল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অবতল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ভাঁজকে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হাইলাস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হাইলাম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হাইলামের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ইউরেটার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রেনাল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বহির্গত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রেনাল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ধমনি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স্নায়ু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বৃক্কে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মাথায়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সুপ্রারেনাল</a:t>
            </a:r>
            <a:r>
              <a:rPr lang="en-US" sz="32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গ্রন্থি</a:t>
            </a:r>
            <a:r>
              <a:rPr lang="en-US" sz="32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ক্যাপসুল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আবরণে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১২০-১৭০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 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5200" b="1" dirty="0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7" name="Rectangle: Rounded Corners 72">
            <a:extLst>
              <a:ext uri="{FF2B5EF4-FFF2-40B4-BE49-F238E27FC236}">
                <a16:creationId xmlns:a16="http://schemas.microsoft.com/office/drawing/2014/main" xmlns="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1075008" y="1052692"/>
            <a:ext cx="2920218" cy="886318"/>
          </a:xfrm>
          <a:prstGeom prst="roundRect">
            <a:avLst>
              <a:gd name="adj" fmla="val 48322"/>
            </a:avLst>
          </a:prstGeom>
          <a:solidFill>
            <a:srgbClr val="00B0F0"/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বাহ্যিক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214" y="2698257"/>
            <a:ext cx="2596130" cy="2574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9969133" y="3044468"/>
            <a:ext cx="5675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449120" y="2841667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সুপ্রারেনাল</a:t>
            </a:r>
            <a:r>
              <a:rPr lang="en-US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গ্রন্থি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87402" y="3647775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হাইলাস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0065261" y="3829928"/>
            <a:ext cx="7668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119367" y="4079624"/>
            <a:ext cx="837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ক্যাপস্যুল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687402" y="4235552"/>
            <a:ext cx="4940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621103" y="4853350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ইউরেটার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9936301" y="5023360"/>
            <a:ext cx="7668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717231" y="4429046"/>
            <a:ext cx="115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রেনাল</a:t>
            </a:r>
            <a:r>
              <a:rPr lang="en-US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শিরা</a:t>
            </a:r>
            <a:r>
              <a:rPr lang="en-US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16961" y="2625994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রেনাল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ধমনী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9725281" y="2814684"/>
            <a:ext cx="7668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404279" y="4598972"/>
            <a:ext cx="1451284" cy="1652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342140" y="5767754"/>
            <a:ext cx="2728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রেচনতন্ত্র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56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/>
      <p:bldP spid="14" grpId="0"/>
      <p:bldP spid="18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1600</TotalTime>
  <Words>529</Words>
  <Application>Microsoft Office PowerPoint</Application>
  <PresentationFormat>Custom</PresentationFormat>
  <Paragraphs>70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Frame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ismail - [2010]</cp:lastModifiedBy>
  <cp:revision>245</cp:revision>
  <dcterms:created xsi:type="dcterms:W3CDTF">2019-11-20T10:56:52Z</dcterms:created>
  <dcterms:modified xsi:type="dcterms:W3CDTF">2020-05-08T01:48:37Z</dcterms:modified>
</cp:coreProperties>
</file>