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7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3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20CAA-8C5F-45B9-A4FA-C43634279A8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9AFE5-0364-42A7-9B56-6E4ED5550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64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9AFE5-0364-42A7-9B56-6E4ED55500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71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B2A2-1CBE-4DD9-B285-5C18DCDD5A1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C53C-ED3C-43DE-BC9B-2B460CFD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6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B2A2-1CBE-4DD9-B285-5C18DCDD5A1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C53C-ED3C-43DE-BC9B-2B460CFD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9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B2A2-1CBE-4DD9-B285-5C18DCDD5A1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C53C-ED3C-43DE-BC9B-2B460CFD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0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B2A2-1CBE-4DD9-B285-5C18DCDD5A1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C53C-ED3C-43DE-BC9B-2B460CFD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7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B2A2-1CBE-4DD9-B285-5C18DCDD5A1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C53C-ED3C-43DE-BC9B-2B460CFD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B2A2-1CBE-4DD9-B285-5C18DCDD5A1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C53C-ED3C-43DE-BC9B-2B460CFD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7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B2A2-1CBE-4DD9-B285-5C18DCDD5A1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C53C-ED3C-43DE-BC9B-2B460CFD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8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B2A2-1CBE-4DD9-B285-5C18DCDD5A1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C53C-ED3C-43DE-BC9B-2B460CFD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7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B2A2-1CBE-4DD9-B285-5C18DCDD5A1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C53C-ED3C-43DE-BC9B-2B460CFD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3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B2A2-1CBE-4DD9-B285-5C18DCDD5A1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C53C-ED3C-43DE-BC9B-2B460CFD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2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B2A2-1CBE-4DD9-B285-5C18DCDD5A1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C53C-ED3C-43DE-BC9B-2B460CFD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0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BB2A2-1CBE-4DD9-B285-5C18DCDD5A1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7C53C-ED3C-43DE-BC9B-2B460CFD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9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72070" y="145775"/>
            <a:ext cx="6135757" cy="6559826"/>
            <a:chOff x="3352800" y="145774"/>
            <a:chExt cx="6612835" cy="69878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2800" y="1838037"/>
              <a:ext cx="6612835" cy="52955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3352800" y="145774"/>
              <a:ext cx="6612835" cy="149749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scene3d>
              <a:camera prst="perspectiveFron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8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9166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80" y="214483"/>
            <a:ext cx="2054087" cy="2531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3+</a:t>
            </a:r>
            <a:r>
              <a:rPr lang="en-US" sz="4000" b="1" dirty="0" smtClean="0"/>
              <a:t>(-3)</a:t>
            </a:r>
            <a:r>
              <a:rPr lang="en-US" sz="4000" dirty="0" smtClean="0"/>
              <a:t>=0</a:t>
            </a:r>
          </a:p>
          <a:p>
            <a:r>
              <a:rPr lang="en-US" sz="4000" dirty="0" smtClean="0"/>
              <a:t>7+</a:t>
            </a:r>
            <a:r>
              <a:rPr lang="en-US" sz="4000" b="1" dirty="0" smtClean="0"/>
              <a:t>(-7)</a:t>
            </a:r>
            <a:r>
              <a:rPr lang="en-US" sz="4000" dirty="0" smtClean="0"/>
              <a:t>=0</a:t>
            </a:r>
          </a:p>
          <a:p>
            <a:r>
              <a:rPr lang="en-US" sz="4000" dirty="0" smtClean="0"/>
              <a:t>…………..</a:t>
            </a:r>
          </a:p>
          <a:p>
            <a:r>
              <a:rPr lang="en-US" sz="4000" dirty="0" smtClean="0"/>
              <a:t>…………...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364" y="674304"/>
            <a:ext cx="4377784" cy="18122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784" y="674304"/>
            <a:ext cx="4298550" cy="19491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6580" y="3334044"/>
            <a:ext cx="120354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অর্থাৎ</a:t>
            </a:r>
            <a:r>
              <a:rPr lang="bn-IN" sz="3600" dirty="0" smtClean="0">
                <a:cs typeface="NikoshBAN" panose="02000000000000000000" pitchFamily="2" charset="0"/>
              </a:rPr>
              <a:t>,</a:t>
            </a:r>
            <a:r>
              <a:rPr lang="en-US" sz="3600" dirty="0" smtClean="0">
                <a:cs typeface="NikoshBAN" panose="02000000000000000000" pitchFamily="2" charset="0"/>
              </a:rPr>
              <a:t>a</a:t>
            </a:r>
            <a:r>
              <a:rPr lang="bn-IN" sz="3600" dirty="0" smtClean="0"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 সংখ্যা হলে,এমন একটি বাস্তব সংখ্যা</a:t>
            </a:r>
            <a:r>
              <a:rPr lang="en-US" sz="3600" dirty="0" smtClean="0">
                <a:cs typeface="NikoshBAN" panose="02000000000000000000" pitchFamily="2" charset="0"/>
              </a:rPr>
              <a:t>(-a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আছে,যেন</a:t>
            </a:r>
          </a:p>
          <a:p>
            <a:r>
              <a:rPr lang="en-US" sz="3600" dirty="0" smtClean="0">
                <a:cs typeface="NikoshBAN" panose="02000000000000000000" pitchFamily="2" charset="0"/>
              </a:rPr>
              <a:t>            </a:t>
            </a:r>
            <a:r>
              <a:rPr lang="en-US" sz="3600" b="1" dirty="0" smtClean="0">
                <a:cs typeface="NikoshBAN" panose="02000000000000000000" pitchFamily="2" charset="0"/>
              </a:rPr>
              <a:t>a+(-a)=0</a:t>
            </a:r>
            <a:endParaRPr lang="bn-IN" sz="3600" b="1" dirty="0">
              <a:cs typeface="NikoshBAN" panose="02000000000000000000" pitchFamily="2" charset="0"/>
            </a:endParaRPr>
          </a:p>
          <a:p>
            <a:r>
              <a:rPr lang="bn-IN" sz="3600" spc="-15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স্বীকার্যটি বাস্তব সংখ্যার </a:t>
            </a:r>
            <a:r>
              <a:rPr lang="bn-IN" sz="3600" b="1" u="sng" spc="-15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যোগের বিপরীতের অস্তিত্ব বিধি </a:t>
            </a:r>
            <a:r>
              <a:rPr lang="en-US" sz="3600" b="1" u="sng" spc="-15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b="1" u="sng" spc="-150" dirty="0" smtClean="0">
                <a:cs typeface="NikoshBAN" panose="02000000000000000000" pitchFamily="2" charset="0"/>
              </a:rPr>
              <a:t>Existence of Inverse Law)</a:t>
            </a:r>
            <a:r>
              <a:rPr lang="en-US" sz="3600" b="1" u="sng" dirty="0" smtClean="0"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নামে পরিচিত।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08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710775" y="338966"/>
            <a:ext cx="6888642" cy="1489834"/>
            <a:chOff x="1710775" y="338966"/>
            <a:chExt cx="6888642" cy="148983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1616" y="338966"/>
              <a:ext cx="1787801" cy="148983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3498576" y="524496"/>
              <a:ext cx="3313040" cy="1052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6000" b="1" u="sng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দলীয় কাজ </a:t>
              </a:r>
              <a:endParaRPr lang="en-US" sz="6000" b="1" u="sng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0775" y="338966"/>
              <a:ext cx="1787801" cy="1489834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07166" y="2014330"/>
                <a:ext cx="10005391" cy="3764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১।বাস্তব সংখ্যার যোগ প্রক্রিয়ার অভেদ কী?    উদাহরণের সাহায্যে ব্যাখ্যা কর।</a:t>
                </a:r>
              </a:p>
              <a:p>
                <a:r>
                  <a:rPr lang="bn-IN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২। </a:t>
                </a:r>
                <a:r>
                  <a:rPr lang="bn-IN" sz="5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যোগ </a:t>
                </a:r>
                <a:r>
                  <a:rPr lang="bn-IN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প্রক্রিয়ার সাপেক্ষে</a:t>
                </a:r>
                <a:r>
                  <a:rPr lang="en-US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বিপরীতের     অস্তিত্ব আছে কি; উত্তরের স্বপক্ষে যুক্তি দাও।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166" y="2014330"/>
                <a:ext cx="10005391" cy="3764685"/>
              </a:xfrm>
              <a:prstGeom prst="rect">
                <a:avLst/>
              </a:prstGeom>
              <a:blipFill rotWithShape="0">
                <a:blip r:embed="rId3"/>
                <a:stretch>
                  <a:fillRect l="-3228" t="-4531" r="-7065" b="-8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908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80091" y="2091857"/>
            <a:ext cx="8918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বাস্তব সংখ্যার যোগ স্বীকার্যের সাহায্যে প্রমাণ কর যে</a:t>
            </a:r>
            <a:r>
              <a:rPr lang="bn-IN" sz="4000" b="1" dirty="0" smtClean="0"/>
              <a:t>,</a:t>
            </a:r>
            <a:r>
              <a:rPr lang="en-US" sz="4000" b="1" dirty="0" smtClean="0"/>
              <a:t> 1+0=1</a:t>
            </a:r>
            <a:endParaRPr lang="en-US" sz="40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3796892" y="212036"/>
            <a:ext cx="4160894" cy="1200329"/>
            <a:chOff x="3796892" y="212036"/>
            <a:chExt cx="4160894" cy="1200329"/>
          </a:xfrm>
        </p:grpSpPr>
        <p:sp>
          <p:nvSpPr>
            <p:cNvPr id="2" name="TextBox 1"/>
            <p:cNvSpPr txBox="1"/>
            <p:nvPr/>
          </p:nvSpPr>
          <p:spPr>
            <a:xfrm>
              <a:off x="4373217" y="212036"/>
              <a:ext cx="30082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7200" b="1" u="sng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r>
                <a:rPr lang="bn-IN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7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90788">
              <a:off x="3796892" y="333155"/>
              <a:ext cx="788991" cy="90192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90788">
              <a:off x="7168795" y="322395"/>
              <a:ext cx="788991" cy="9019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2347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438400" y="457200"/>
            <a:ext cx="6263640" cy="1015663"/>
            <a:chOff x="3078480" y="822960"/>
            <a:chExt cx="6263640" cy="1015663"/>
          </a:xfrm>
        </p:grpSpPr>
        <p:sp>
          <p:nvSpPr>
            <p:cNvPr id="2" name="TextBox 1"/>
            <p:cNvSpPr txBox="1"/>
            <p:nvPr/>
          </p:nvSpPr>
          <p:spPr>
            <a:xfrm>
              <a:off x="3078480" y="822960"/>
              <a:ext cx="62636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6000" b="1" u="sng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</a:t>
              </a:r>
              <a:endParaRPr lang="en-US" sz="6000" b="1" u="sng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9041" y="883838"/>
              <a:ext cx="960120" cy="89390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11441" y="883838"/>
              <a:ext cx="960120" cy="893905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1676400" y="2438400"/>
            <a:ext cx="102565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স্বীকার্য কাকে বলে?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 সংখ্যার যোগের বিনিমিয় বিধির সাহায্যে দেখাও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যে,</a:t>
            </a:r>
            <a:r>
              <a:rPr lang="en-US" sz="6000" dirty="0" smtClean="0">
                <a:cs typeface="NikoshBAN" panose="02000000000000000000" pitchFamily="2" charset="0"/>
              </a:rPr>
              <a:t> 2+3=3+2 .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43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567099" y="274320"/>
            <a:ext cx="6106511" cy="6413381"/>
            <a:chOff x="2567099" y="274320"/>
            <a:chExt cx="6106511" cy="641338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7100" y="274320"/>
              <a:ext cx="6106510" cy="320040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7099" y="3765926"/>
              <a:ext cx="6106511" cy="29217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415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325879" y="551020"/>
            <a:ext cx="10640834" cy="4401205"/>
            <a:chOff x="1325879" y="551020"/>
            <a:chExt cx="10640834" cy="4401205"/>
          </a:xfrm>
        </p:grpSpPr>
        <p:sp>
          <p:nvSpPr>
            <p:cNvPr id="3" name="TextBox 2"/>
            <p:cNvSpPr txBox="1"/>
            <p:nvPr/>
          </p:nvSpPr>
          <p:spPr>
            <a:xfrm>
              <a:off x="1325879" y="551020"/>
              <a:ext cx="4253285" cy="4401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b="1" u="sng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 পরিচিতি</a:t>
              </a:r>
            </a:p>
            <a:p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নবম শ্রণি</a:t>
              </a:r>
            </a:p>
            <a:p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গণিত </a:t>
              </a:r>
            </a:p>
            <a:p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প্রথম অধ্যায়</a:t>
              </a:r>
            </a:p>
            <a:p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৪ পৃষ্ঠা </a:t>
              </a:r>
            </a:p>
            <a:p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৫০ মিনিট</a:t>
              </a:r>
            </a:p>
            <a:p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০৬/০৫/২০২০ ইং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652590" y="670290"/>
              <a:ext cx="5314123" cy="4031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b="1" u="sng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পরিচিতি</a:t>
              </a:r>
            </a:p>
            <a:p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 ইকরাম </a:t>
              </a:r>
            </a:p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সহকারি শিক্ষক(গণিত</a:t>
              </a:r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endParaRPr lang="en-US" sz="4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E-mail: ikramjjgcc@gmail.com</a:t>
              </a:r>
              <a:endParaRPr lang="bn-IN" sz="44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বখ্‌তিয়ার পাড়া চারপীর আউলিয়া আলিম মাদ্‌রাসা  </a:t>
              </a:r>
            </a:p>
            <a:p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আনোয়ারা, চট্টগ্রাম।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5857461" y="551020"/>
              <a:ext cx="26504" cy="44012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186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71059" y="0"/>
                <a:ext cx="11582401" cy="6986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লক্ষ্য করঃ</a:t>
                </a:r>
                <a:r>
                  <a:rPr lang="en-US" sz="32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1.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cs typeface="NikoshBAN" panose="02000000000000000000" pitchFamily="2" charset="0"/>
                  </a:rPr>
                  <a:t>I </a:t>
                </a:r>
                <a:r>
                  <a:rPr lang="en-US" sz="3200" b="1" u="sng" dirty="0" smtClean="0">
                    <a:cs typeface="NikoshBAN" panose="02000000000000000000" pitchFamily="2" charset="0"/>
                  </a:rPr>
                  <a:t>eat</a:t>
                </a:r>
                <a:r>
                  <a:rPr lang="en-US" sz="3200" dirty="0" smtClean="0">
                    <a:cs typeface="NikoshBAN" panose="02000000000000000000" pitchFamily="2" charset="0"/>
                  </a:rPr>
                  <a:t> rice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</a:p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2. </a:t>
                </a:r>
                <a:r>
                  <a:rPr lang="en-US" sz="3200" dirty="0" smtClean="0">
                    <a:cs typeface="NikoshBAN" panose="02000000000000000000" pitchFamily="2" charset="0"/>
                  </a:rPr>
                  <a:t>He </a:t>
                </a:r>
                <a:r>
                  <a:rPr lang="en-US" sz="3200" b="1" u="sng" dirty="0" smtClean="0">
                    <a:cs typeface="NikoshBAN" panose="02000000000000000000" pitchFamily="2" charset="0"/>
                  </a:rPr>
                  <a:t>eats</a:t>
                </a:r>
                <a:r>
                  <a:rPr lang="en-US" sz="3200" dirty="0" smtClean="0">
                    <a:cs typeface="NikoshBAN" panose="02000000000000000000" pitchFamily="2" charset="0"/>
                  </a:rPr>
                  <a:t> rice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১ম বাক্যে </a:t>
                </a:r>
                <a:r>
                  <a:rPr lang="en-US" sz="3200" dirty="0" smtClean="0">
                    <a:cs typeface="NikoshBAN" panose="02000000000000000000" pitchFamily="2" charset="0"/>
                  </a:rPr>
                  <a:t>eat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শেষে </a:t>
                </a:r>
                <a:r>
                  <a:rPr lang="en-US" sz="3200" dirty="0" smtClean="0">
                    <a:cs typeface="NikoshBAN" panose="02000000000000000000" pitchFamily="2" charset="0"/>
                  </a:rPr>
                  <a:t>s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যুক্ত হয়নি কিন্তু ২য় বাক্যে</a:t>
                </a:r>
                <a:r>
                  <a:rPr lang="bn-IN" sz="3200" dirty="0" smtClean="0"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cs typeface="NikoshBAN" panose="02000000000000000000" pitchFamily="2" charset="0"/>
                  </a:rPr>
                  <a:t>eat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শেষে</a:t>
                </a:r>
                <a:r>
                  <a:rPr lang="bn-IN" sz="3200" dirty="0" smtClean="0"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cs typeface="NikoshBAN" panose="02000000000000000000" pitchFamily="2" charset="0"/>
                  </a:rPr>
                  <a:t>s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যুক্ত হয়েছে। এটি </a:t>
                </a:r>
                <a:r>
                  <a:rPr lang="en-US" sz="3200" dirty="0" smtClean="0">
                    <a:cs typeface="NikoshBAN" panose="02000000000000000000" pitchFamily="2" charset="0"/>
                  </a:rPr>
                  <a:t>English Grammar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একটি মৌলিক বৈশিষ্ট্য।</a:t>
                </a:r>
              </a:p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এবার লক্ষ্য করঃ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en-US" sz="3200" b="1" i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5</m:t>
                      </m:r>
                      <m:r>
                        <a:rPr lang="en-US" sz="3200" i="1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𝟎</m:t>
                      </m:r>
                      <m:r>
                        <a:rPr lang="en-US" sz="3200" i="1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5</m:t>
                      </m:r>
                    </m:oMath>
                  </m:oMathPara>
                </a14:m>
                <a:endParaRPr lang="en-US" sz="3200" i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3200" i="1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5</m:t>
                      </m:r>
                      <m:r>
                        <a:rPr lang="en-US" sz="3200" i="1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+</m:t>
                      </m:r>
                      <m:r>
                        <a:rPr lang="en-US" sz="320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7</m:t>
                      </m:r>
                      <m:r>
                        <a:rPr lang="en-US" sz="3200" i="1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  <m:r>
                        <a:rPr lang="en-US" sz="3200" i="1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12</m:t>
                      </m:r>
                    </m:oMath>
                  </m:oMathPara>
                </a14:m>
                <a:endParaRPr lang="en-US" sz="3200" i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12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𝟎</m:t>
                      </m:r>
                      <m:r>
                        <a:rPr lang="en-US" sz="3200" i="1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12</m:t>
                      </m:r>
                    </m:oMath>
                  </m:oMathPara>
                </a14:m>
                <a:endParaRPr lang="en-US" sz="3200" b="0" i="1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12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3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15</m:t>
                      </m:r>
                    </m:oMath>
                  </m:oMathPara>
                </a14:m>
                <a:endParaRPr lang="bn-IN" sz="3200" b="0" i="1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কোন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বাস্তব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সংখ্যার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সাথে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শূন্য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যোগ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করলে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যোগফল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পরিবর্তন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হয়না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,</m:t>
                      </m:r>
                    </m:oMath>
                  </m:oMathPara>
                </a14:m>
                <a:endParaRPr lang="bn-IN" sz="3200" b="0" i="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কিন্তু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শূন্য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ছাড়া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অন্য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1" i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কোন</m:t>
                      </m:r>
                      <m:r>
                        <a:rPr lang="bn-IN" sz="3200" b="1" i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1" i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সংখ্যা</m:t>
                      </m:r>
                      <m:r>
                        <a:rPr lang="bn-IN" sz="3200" b="1" i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যোগ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করলে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যোগফল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ভিন্ন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হয়।</m:t>
                      </m:r>
                    </m:oMath>
                  </m:oMathPara>
                </a14:m>
                <a:endParaRPr lang="bn-IN" sz="3200" b="0" i="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এটি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বাস্তব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সংখ্যার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যোগের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একটি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মৌলিক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3200" b="0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বৈশিষ্ট্য।</m:t>
                      </m:r>
                    </m:oMath>
                  </m:oMathPara>
                </a14:m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59" y="0"/>
                <a:ext cx="11582401" cy="6986528"/>
              </a:xfrm>
              <a:prstGeom prst="rect">
                <a:avLst/>
              </a:prstGeom>
              <a:blipFill rotWithShape="0">
                <a:blip r:embed="rId2"/>
                <a:stretch>
                  <a:fillRect l="-1368" t="-1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290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65760"/>
            <a:ext cx="110032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</a:p>
          <a:p>
            <a:pPr algn="ctr"/>
            <a:r>
              <a:rPr lang="bn-IN" sz="8000" b="1" u="sng" spc="-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 সংখ্যার যোগের মৌলিক বৈশিষ্ট্য</a:t>
            </a:r>
            <a:r>
              <a:rPr lang="bn-IN" sz="8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8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 যোগ স্বীকার্য</a:t>
            </a:r>
            <a:endParaRPr lang="en-US" sz="8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3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5240"/>
            <a:ext cx="12359640" cy="5554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IN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 সংখ্যার যোগের ক্ষেত্রে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আবদ্ধতা বিধি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(Closure law)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 পারবে।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বিনিময় বিধি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(Commutative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law)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 পারবে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সংযোজন বিধি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(Associative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law)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 পারবে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অভেদের অস্তিত্ব বিধি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(Existence of Identity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law)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 পারবে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বিপরিতের অস্তিত্ব বিধি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(Existence of Inverse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law)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 পারবে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72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6321288" y="62602"/>
            <a:ext cx="4333461" cy="3053298"/>
            <a:chOff x="6321288" y="62602"/>
            <a:chExt cx="4333461" cy="30532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327914" y="62602"/>
                  <a:ext cx="3419061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𝟐𝟓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𝟑𝟎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=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𝟓𝟓</m:t>
                        </m:r>
                      </m:oMath>
                    </m:oMathPara>
                  </a14:m>
                  <a:endPara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7914" y="62602"/>
                  <a:ext cx="3419061" cy="70788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6321288" y="1361574"/>
              <a:ext cx="433346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cs typeface="NikoshBAN" panose="02000000000000000000" pitchFamily="2" charset="0"/>
                </a:rPr>
                <a:t>25</a:t>
              </a:r>
              <a:r>
                <a:rPr lang="bn-IN" sz="3600" dirty="0" smtClean="0">
                  <a:cs typeface="NikoshBAN" panose="02000000000000000000" pitchFamily="2" charset="0"/>
                </a:rPr>
                <a:t>একটি </a:t>
              </a:r>
              <a:r>
                <a:rPr lang="bn-IN" sz="3600" b="1" dirty="0" smtClean="0">
                  <a:cs typeface="NikoshBAN" panose="02000000000000000000" pitchFamily="2" charset="0"/>
                </a:rPr>
                <a:t>বাস্তব সংখ্যা</a:t>
              </a:r>
              <a:r>
                <a:rPr lang="en-US" sz="3600" b="1" dirty="0" smtClean="0">
                  <a:cs typeface="NikoshBAN" panose="02000000000000000000" pitchFamily="2" charset="0"/>
                </a:rPr>
                <a:t> </a:t>
              </a:r>
              <a:r>
                <a:rPr lang="bn-IN" sz="3600" b="1" dirty="0" smtClean="0">
                  <a:cs typeface="NikoshBAN" panose="02000000000000000000" pitchFamily="2" charset="0"/>
                </a:rPr>
                <a:t> </a:t>
              </a:r>
            </a:p>
            <a:p>
              <a:r>
                <a:rPr lang="en-US" sz="3600" b="1" dirty="0" smtClean="0">
                  <a:cs typeface="NikoshBAN" panose="02000000000000000000" pitchFamily="2" charset="0"/>
                </a:rPr>
                <a:t>30</a:t>
              </a:r>
              <a:r>
                <a:rPr lang="bn-IN" sz="3600" dirty="0" smtClean="0">
                  <a:cs typeface="NikoshBAN" panose="02000000000000000000" pitchFamily="2" charset="0"/>
                </a:rPr>
                <a:t>একটি </a:t>
              </a:r>
              <a:r>
                <a:rPr lang="bn-IN" sz="3600" b="1" dirty="0">
                  <a:cs typeface="NikoshBAN" panose="02000000000000000000" pitchFamily="2" charset="0"/>
                </a:rPr>
                <a:t>বাস্তব সংখ্যা</a:t>
              </a:r>
              <a:endParaRPr lang="en-US" sz="3600" b="1" dirty="0">
                <a:cs typeface="NikoshBAN" panose="02000000000000000000" pitchFamily="2" charset="0"/>
              </a:endParaRPr>
            </a:p>
            <a:p>
              <a:r>
                <a:rPr lang="en-US" sz="3600" b="1" dirty="0">
                  <a:cs typeface="NikoshBAN" panose="02000000000000000000" pitchFamily="2" charset="0"/>
                </a:rPr>
                <a:t>5</a:t>
              </a:r>
              <a:r>
                <a:rPr lang="en-US" sz="3600" b="1" dirty="0" smtClean="0">
                  <a:cs typeface="NikoshBAN" panose="02000000000000000000" pitchFamily="2" charset="0"/>
                </a:rPr>
                <a:t>5</a:t>
              </a:r>
              <a:r>
                <a:rPr lang="en-US" sz="3600" dirty="0" smtClean="0">
                  <a:cs typeface="NikoshBAN" panose="02000000000000000000" pitchFamily="2" charset="0"/>
                </a:rPr>
                <a:t> </a:t>
              </a:r>
              <a:r>
                <a:rPr lang="bn-IN" sz="3600" dirty="0" smtClean="0">
                  <a:cs typeface="NikoshBAN" panose="02000000000000000000" pitchFamily="2" charset="0"/>
                </a:rPr>
                <a:t> </a:t>
              </a:r>
              <a:r>
                <a:rPr lang="bn-IN" sz="3600" dirty="0">
                  <a:cs typeface="NikoshBAN" panose="02000000000000000000" pitchFamily="2" charset="0"/>
                </a:rPr>
                <a:t>একটি </a:t>
              </a:r>
              <a:r>
                <a:rPr lang="bn-IN" sz="3600" b="1" dirty="0">
                  <a:cs typeface="NikoshBAN" panose="02000000000000000000" pitchFamily="2" charset="0"/>
                </a:rPr>
                <a:t>বাস্তব </a:t>
              </a:r>
              <a:r>
                <a:rPr lang="bn-IN" sz="3600" b="1" dirty="0" smtClean="0">
                  <a:cs typeface="NikoshBAN" panose="02000000000000000000" pitchFamily="2" charset="0"/>
                </a:rPr>
                <a:t>সংখ্যা</a:t>
              </a:r>
              <a:endParaRPr lang="en-US" sz="3600" b="1" dirty="0">
                <a:cs typeface="NikoshBAN" panose="02000000000000000000" pitchFamily="2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887895" y="4057153"/>
            <a:ext cx="111848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অর্থাৎ, দুই বা ততোধিক বাস্তব সংখ্যার যোগফল হয় আরেকটি বাস্তব সংখ্যা।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তাহলে, আমরা লিখতে পারি,</a:t>
            </a:r>
          </a:p>
          <a:p>
            <a:r>
              <a:rPr lang="en-US" sz="3600" dirty="0" smtClean="0">
                <a:cs typeface="NikoshBAN" panose="02000000000000000000" pitchFamily="2" charset="0"/>
              </a:rPr>
              <a:t>a</a:t>
            </a:r>
            <a:r>
              <a:rPr lang="bn-IN" sz="3600" dirty="0" smtClean="0">
                <a:cs typeface="NikoshBAN" panose="02000000000000000000" pitchFamily="2" charset="0"/>
              </a:rPr>
              <a:t> এবং </a:t>
            </a:r>
            <a:r>
              <a:rPr lang="en-US" sz="3600" dirty="0" smtClean="0">
                <a:cs typeface="NikoshBAN" panose="02000000000000000000" pitchFamily="2" charset="0"/>
              </a:rPr>
              <a:t>b</a:t>
            </a:r>
            <a:r>
              <a:rPr lang="bn-IN" sz="3600" dirty="0" smtClean="0">
                <a:cs typeface="NikoshBAN" panose="02000000000000000000" pitchFamily="2" charset="0"/>
              </a:rPr>
              <a:t> বাস্তব সংখ্যা হলে, </a:t>
            </a:r>
            <a:r>
              <a:rPr lang="en-US" sz="3600" dirty="0" err="1" smtClean="0">
                <a:cs typeface="NikoshBAN" panose="02000000000000000000" pitchFamily="2" charset="0"/>
              </a:rPr>
              <a:t>a+b</a:t>
            </a:r>
            <a:r>
              <a:rPr lang="bn-IN" sz="3600" dirty="0" smtClean="0">
                <a:cs typeface="NikoshBAN" panose="02000000000000000000" pitchFamily="2" charset="0"/>
              </a:rPr>
              <a:t> ও একটি বাস্তব সংখ্যা হবে।</a:t>
            </a:r>
          </a:p>
          <a:p>
            <a:r>
              <a:rPr lang="bn-IN" sz="3600" dirty="0" smtClean="0">
                <a:cs typeface="NikoshBAN" panose="02000000000000000000" pitchFamily="2" charset="0"/>
              </a:rPr>
              <a:t>ইহাই বাস্তব সংখ্যার</a:t>
            </a:r>
            <a:r>
              <a:rPr lang="bn-IN" sz="3600" b="1" dirty="0" smtClean="0">
                <a:cs typeface="NikoshBAN" panose="02000000000000000000" pitchFamily="2" charset="0"/>
              </a:rPr>
              <a:t> </a:t>
            </a:r>
            <a:r>
              <a:rPr lang="bn-IN" sz="3600" b="1" u="sng" dirty="0" smtClean="0">
                <a:cs typeface="NikoshBAN" panose="02000000000000000000" pitchFamily="2" charset="0"/>
              </a:rPr>
              <a:t>যোগের আবদ্ধতা বিধি </a:t>
            </a:r>
            <a:r>
              <a:rPr lang="en-US" sz="3600" b="1" u="sng" dirty="0" smtClean="0">
                <a:cs typeface="NikoshBAN" panose="02000000000000000000" pitchFamily="2" charset="0"/>
              </a:rPr>
              <a:t>(Closure Law)</a:t>
            </a:r>
            <a:r>
              <a:rPr lang="bn-IN" sz="3600" b="1" dirty="0" smtClean="0">
                <a:cs typeface="NikoshBAN" panose="02000000000000000000" pitchFamily="2" charset="0"/>
              </a:rPr>
              <a:t> </a:t>
            </a:r>
            <a:r>
              <a:rPr lang="bn-IN" sz="3600" dirty="0" smtClean="0">
                <a:cs typeface="NikoshBAN" panose="02000000000000000000" pitchFamily="2" charset="0"/>
              </a:rPr>
              <a:t>।</a:t>
            </a:r>
            <a:r>
              <a:rPr lang="bn-IN" sz="3600" b="1" dirty="0" smtClean="0"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87895" y="62602"/>
            <a:ext cx="4267201" cy="2920776"/>
            <a:chOff x="887895" y="62602"/>
            <a:chExt cx="4267201" cy="292077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073425" y="62602"/>
                  <a:ext cx="3207026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bn-IN" sz="4000" b="1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𝟏𝟎</m:t>
                        </m:r>
                        <m:r>
                          <a:rPr lang="en-US" sz="4000" b="1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4000" b="1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𝟓</m:t>
                        </m:r>
                        <m:r>
                          <a:rPr lang="en-US" sz="4000" b="1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=</m:t>
                        </m:r>
                        <m:r>
                          <a:rPr lang="en-US" sz="4000" b="1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𝟏𝟓</m:t>
                        </m:r>
                      </m:oMath>
                    </m:oMathPara>
                  </a14:m>
                  <a:endParaRPr lang="en-US" sz="4000" b="1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3425" y="62602"/>
                  <a:ext cx="3207026" cy="70788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/>
            <p:cNvSpPr txBox="1"/>
            <p:nvPr/>
          </p:nvSpPr>
          <p:spPr>
            <a:xfrm>
              <a:off x="887895" y="1229052"/>
              <a:ext cx="426720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cs typeface="NikoshBAN" panose="02000000000000000000" pitchFamily="2" charset="0"/>
                </a:rPr>
                <a:t>10</a:t>
              </a:r>
              <a:r>
                <a:rPr lang="bn-IN" sz="3600" dirty="0" smtClean="0">
                  <a:cs typeface="NikoshBAN" panose="02000000000000000000" pitchFamily="2" charset="0"/>
                </a:rPr>
                <a:t>একটি </a:t>
              </a:r>
              <a:r>
                <a:rPr lang="bn-IN" sz="3600" b="1" dirty="0" smtClean="0">
                  <a:cs typeface="NikoshBAN" panose="02000000000000000000" pitchFamily="2" charset="0"/>
                </a:rPr>
                <a:t>বাস্তব সংখ্যা</a:t>
              </a:r>
              <a:r>
                <a:rPr lang="en-US" sz="3600" b="1" dirty="0" smtClean="0">
                  <a:cs typeface="NikoshBAN" panose="02000000000000000000" pitchFamily="2" charset="0"/>
                </a:rPr>
                <a:t> </a:t>
              </a:r>
              <a:r>
                <a:rPr lang="bn-IN" sz="3600" b="1" dirty="0" smtClean="0">
                  <a:cs typeface="NikoshBAN" panose="02000000000000000000" pitchFamily="2" charset="0"/>
                </a:rPr>
                <a:t> </a:t>
              </a:r>
            </a:p>
            <a:p>
              <a:r>
                <a:rPr lang="en-US" sz="3600" b="1" dirty="0">
                  <a:cs typeface="NikoshBAN" panose="02000000000000000000" pitchFamily="2" charset="0"/>
                </a:rPr>
                <a:t>5</a:t>
              </a:r>
              <a:r>
                <a:rPr lang="bn-IN" sz="3600" dirty="0" smtClean="0">
                  <a:cs typeface="NikoshBAN" panose="02000000000000000000" pitchFamily="2" charset="0"/>
                </a:rPr>
                <a:t>একটি </a:t>
              </a:r>
              <a:r>
                <a:rPr lang="bn-IN" sz="3600" b="1" dirty="0">
                  <a:cs typeface="NikoshBAN" panose="02000000000000000000" pitchFamily="2" charset="0"/>
                </a:rPr>
                <a:t>বাস্তব সংখ্যা</a:t>
              </a:r>
              <a:endParaRPr lang="en-US" sz="3600" b="1" dirty="0">
                <a:cs typeface="NikoshBAN" panose="02000000000000000000" pitchFamily="2" charset="0"/>
              </a:endParaRPr>
            </a:p>
            <a:p>
              <a:r>
                <a:rPr lang="en-US" sz="3600" b="1" dirty="0" smtClean="0">
                  <a:cs typeface="NikoshBAN" panose="02000000000000000000" pitchFamily="2" charset="0"/>
                </a:rPr>
                <a:t>15 </a:t>
              </a:r>
              <a:r>
                <a:rPr lang="bn-IN" sz="3600" dirty="0" smtClean="0">
                  <a:cs typeface="NikoshBAN" panose="02000000000000000000" pitchFamily="2" charset="0"/>
                </a:rPr>
                <a:t> </a:t>
              </a:r>
              <a:r>
                <a:rPr lang="bn-IN" sz="3600" dirty="0">
                  <a:cs typeface="NikoshBAN" panose="02000000000000000000" pitchFamily="2" charset="0"/>
                </a:rPr>
                <a:t>একটি </a:t>
              </a:r>
              <a:r>
                <a:rPr lang="bn-IN" sz="3600" b="1" dirty="0">
                  <a:cs typeface="NikoshBAN" panose="02000000000000000000" pitchFamily="2" charset="0"/>
                </a:rPr>
                <a:t>বাস্তব </a:t>
              </a:r>
              <a:r>
                <a:rPr lang="bn-IN" sz="3600" b="1" dirty="0" smtClean="0">
                  <a:cs typeface="NikoshBAN" panose="02000000000000000000" pitchFamily="2" charset="0"/>
                </a:rPr>
                <a:t>সংখ্যা</a:t>
              </a:r>
              <a:endParaRPr lang="en-US" sz="3600" b="1" dirty="0">
                <a:cs typeface="NikoshBAN" panose="02000000000000000000" pitchFamily="2" charset="0"/>
              </a:endParaRPr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5406886" y="62602"/>
            <a:ext cx="0" cy="29191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44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3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3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3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429" y="230978"/>
            <a:ext cx="43288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10</a:t>
            </a:r>
            <a:r>
              <a:rPr lang="en-US" sz="4000" dirty="0" smtClean="0"/>
              <a:t>+</a:t>
            </a:r>
            <a:r>
              <a:rPr lang="en-US" sz="4000" dirty="0" smtClean="0">
                <a:solidFill>
                  <a:srgbClr val="FF0000"/>
                </a:solidFill>
              </a:rPr>
              <a:t>5</a:t>
            </a:r>
            <a:r>
              <a:rPr lang="en-US" sz="4000" dirty="0" smtClean="0"/>
              <a:t>=15</a:t>
            </a:r>
            <a:endParaRPr lang="bn-IN" sz="4000" dirty="0" smtClean="0"/>
          </a:p>
          <a:p>
            <a:r>
              <a:rPr lang="en-US" sz="4000" dirty="0" smtClean="0">
                <a:solidFill>
                  <a:srgbClr val="FF0000"/>
                </a:solidFill>
              </a:rPr>
              <a:t>5</a:t>
            </a:r>
            <a:r>
              <a:rPr lang="en-US" sz="4000" dirty="0" smtClean="0"/>
              <a:t>+</a:t>
            </a:r>
            <a:r>
              <a:rPr lang="en-US" sz="4000" b="1" dirty="0" smtClean="0"/>
              <a:t>10</a:t>
            </a:r>
            <a:r>
              <a:rPr lang="en-US" sz="4000" dirty="0" smtClean="0"/>
              <a:t>=15</a:t>
            </a:r>
            <a:endParaRPr lang="bn-IN" sz="4000" dirty="0" smtClean="0"/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সুতরাং,</a:t>
            </a:r>
            <a:r>
              <a:rPr lang="en-US" sz="4000" dirty="0" smtClean="0"/>
              <a:t> </a:t>
            </a:r>
            <a:r>
              <a:rPr lang="en-US" sz="4000" b="1" dirty="0" smtClean="0"/>
              <a:t>10</a:t>
            </a:r>
            <a:r>
              <a:rPr lang="en-US" sz="4000" dirty="0" smtClean="0"/>
              <a:t>+</a:t>
            </a:r>
            <a:r>
              <a:rPr lang="en-US" sz="4000" dirty="0" smtClean="0">
                <a:solidFill>
                  <a:srgbClr val="FF0000"/>
                </a:solidFill>
              </a:rPr>
              <a:t>5</a:t>
            </a:r>
            <a:r>
              <a:rPr lang="en-US" sz="4000" dirty="0" smtClean="0"/>
              <a:t>=</a:t>
            </a:r>
            <a:r>
              <a:rPr lang="en-US" sz="4000" dirty="0" smtClean="0">
                <a:solidFill>
                  <a:srgbClr val="FF0000"/>
                </a:solidFill>
              </a:rPr>
              <a:t>5</a:t>
            </a:r>
            <a:r>
              <a:rPr lang="en-US" sz="4000" dirty="0" smtClean="0"/>
              <a:t>+</a:t>
            </a:r>
            <a:r>
              <a:rPr lang="en-US" sz="4000" b="1" dirty="0" smtClean="0"/>
              <a:t>10</a:t>
            </a:r>
            <a:endParaRPr lang="bn-IN" sz="4000" b="1" dirty="0" smtClean="0"/>
          </a:p>
          <a:p>
            <a:r>
              <a:rPr lang="en-US" sz="4000" b="1" dirty="0" smtClean="0">
                <a:solidFill>
                  <a:srgbClr val="002060"/>
                </a:solidFill>
              </a:rPr>
              <a:t>16</a:t>
            </a:r>
            <a:r>
              <a:rPr lang="en-US" sz="4000" dirty="0" smtClean="0"/>
              <a:t>+</a:t>
            </a:r>
            <a:r>
              <a:rPr lang="en-US" sz="4000" dirty="0" smtClean="0">
                <a:solidFill>
                  <a:srgbClr val="C00000"/>
                </a:solidFill>
              </a:rPr>
              <a:t>20</a:t>
            </a:r>
            <a:r>
              <a:rPr lang="en-US" sz="4000" dirty="0" smtClean="0"/>
              <a:t>=36</a:t>
            </a:r>
            <a:endParaRPr lang="bn-IN" sz="4000" dirty="0" smtClean="0"/>
          </a:p>
          <a:p>
            <a:r>
              <a:rPr lang="en-US" sz="4000" dirty="0" smtClean="0">
                <a:solidFill>
                  <a:srgbClr val="C00000"/>
                </a:solidFill>
              </a:rPr>
              <a:t>20</a:t>
            </a:r>
            <a:r>
              <a:rPr lang="en-US" sz="4000" dirty="0" smtClean="0"/>
              <a:t>+</a:t>
            </a:r>
            <a:r>
              <a:rPr lang="en-US" sz="4000" b="1" dirty="0" smtClean="0">
                <a:solidFill>
                  <a:srgbClr val="002060"/>
                </a:solidFill>
              </a:rPr>
              <a:t>16</a:t>
            </a:r>
            <a:r>
              <a:rPr lang="en-US" sz="4000" dirty="0" smtClean="0"/>
              <a:t>=36</a:t>
            </a:r>
            <a:endParaRPr lang="bn-IN" sz="4000" dirty="0" smtClean="0"/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সুতরাং,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16</a:t>
            </a:r>
            <a:r>
              <a:rPr lang="en-US" sz="4000" dirty="0" smtClean="0"/>
              <a:t>+</a:t>
            </a:r>
            <a:r>
              <a:rPr lang="en-US" sz="4000" dirty="0" smtClean="0">
                <a:solidFill>
                  <a:srgbClr val="C00000"/>
                </a:solidFill>
              </a:rPr>
              <a:t>20</a:t>
            </a:r>
            <a:r>
              <a:rPr lang="en-US" sz="4000" dirty="0" smtClean="0"/>
              <a:t>=</a:t>
            </a:r>
            <a:r>
              <a:rPr lang="en-US" sz="4000" dirty="0" smtClean="0">
                <a:solidFill>
                  <a:srgbClr val="C00000"/>
                </a:solidFill>
              </a:rPr>
              <a:t>20</a:t>
            </a:r>
            <a:r>
              <a:rPr lang="en-US" sz="4000" dirty="0" smtClean="0"/>
              <a:t>+</a:t>
            </a:r>
            <a:r>
              <a:rPr lang="en-US" sz="4000" b="1" dirty="0" smtClean="0">
                <a:solidFill>
                  <a:srgbClr val="002060"/>
                </a:solidFill>
              </a:rPr>
              <a:t>16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556" y="132522"/>
            <a:ext cx="3445566" cy="17065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046" y="3246973"/>
            <a:ext cx="6307832" cy="81100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67334" y="2130596"/>
            <a:ext cx="5976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রহিম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করিম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করিম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রহিম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6563" y="4302010"/>
            <a:ext cx="106222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তাহলে, আমরা লিখতে পারি,</a:t>
            </a:r>
          </a:p>
          <a:p>
            <a:r>
              <a:rPr lang="en-US" sz="4000" b="1" dirty="0" smtClean="0">
                <a:cs typeface="NikoshBAN" panose="02000000000000000000" pitchFamily="2" charset="0"/>
              </a:rPr>
              <a:t>a</a:t>
            </a:r>
            <a:r>
              <a:rPr lang="bn-IN" sz="4000" dirty="0" smtClean="0">
                <a:cs typeface="NikoshBAN" panose="02000000000000000000" pitchFamily="2" charset="0"/>
              </a:rPr>
              <a:t> এবং</a:t>
            </a:r>
            <a:r>
              <a:rPr lang="en-US" sz="4000" dirty="0" smtClean="0">
                <a:solidFill>
                  <a:srgbClr val="FF0000"/>
                </a:solidFill>
                <a:cs typeface="NikoshBAN" panose="02000000000000000000" pitchFamily="2" charset="0"/>
              </a:rPr>
              <a:t>b</a:t>
            </a:r>
            <a:r>
              <a:rPr lang="bn-IN" sz="4000" dirty="0" smtClean="0">
                <a:cs typeface="NikoshBAN" panose="02000000000000000000" pitchFamily="2" charset="0"/>
              </a:rPr>
              <a:t> বাস্তব সংখ্যা হলে,</a:t>
            </a:r>
            <a:endParaRPr lang="en-US" sz="4000" dirty="0">
              <a:cs typeface="NikoshBAN" panose="02000000000000000000" pitchFamily="2" charset="0"/>
            </a:endParaRPr>
          </a:p>
          <a:p>
            <a:r>
              <a:rPr lang="en-US" sz="4000" b="1" dirty="0" err="1" smtClean="0">
                <a:cs typeface="NikoshBAN" panose="02000000000000000000" pitchFamily="2" charset="0"/>
              </a:rPr>
              <a:t>a</a:t>
            </a:r>
            <a:r>
              <a:rPr lang="en-US" sz="4000" dirty="0" err="1" smtClean="0">
                <a:cs typeface="NikoshBAN" panose="02000000000000000000" pitchFamily="2" charset="0"/>
              </a:rPr>
              <a:t>+</a:t>
            </a:r>
            <a:r>
              <a:rPr lang="en-US" sz="4000" dirty="0" err="1" smtClean="0">
                <a:solidFill>
                  <a:srgbClr val="FF0000"/>
                </a:solidFill>
                <a:cs typeface="NikoshBAN" panose="02000000000000000000" pitchFamily="2" charset="0"/>
              </a:rPr>
              <a:t>b</a:t>
            </a:r>
            <a:r>
              <a:rPr lang="en-US" sz="4000" dirty="0" smtClean="0">
                <a:cs typeface="NikoshBAN" panose="02000000000000000000" pitchFamily="2" charset="0"/>
              </a:rPr>
              <a:t>=</a:t>
            </a:r>
            <a:r>
              <a:rPr lang="en-US" sz="4000" dirty="0" err="1" smtClean="0">
                <a:solidFill>
                  <a:srgbClr val="FF0000"/>
                </a:solidFill>
                <a:cs typeface="NikoshBAN" panose="02000000000000000000" pitchFamily="2" charset="0"/>
              </a:rPr>
              <a:t>b</a:t>
            </a:r>
            <a:r>
              <a:rPr lang="en-US" sz="4000" dirty="0" err="1" smtClean="0">
                <a:cs typeface="NikoshBAN" panose="02000000000000000000" pitchFamily="2" charset="0"/>
              </a:rPr>
              <a:t>+</a:t>
            </a:r>
            <a:r>
              <a:rPr lang="en-US" sz="4000" b="1" dirty="0" err="1" smtClean="0">
                <a:cs typeface="NikoshBAN" panose="02000000000000000000" pitchFamily="2" charset="0"/>
              </a:rPr>
              <a:t>a</a:t>
            </a:r>
            <a:endParaRPr lang="bn-IN" sz="4000" b="1" dirty="0" smtClean="0">
              <a:cs typeface="NikoshBAN" panose="02000000000000000000" pitchFamily="2" charset="0"/>
            </a:endParaRPr>
          </a:p>
          <a:p>
            <a:r>
              <a:rPr lang="bn-IN" sz="4000" spc="-150" dirty="0" smtClean="0">
                <a:cs typeface="NikoshBAN" panose="02000000000000000000" pitchFamily="2" charset="0"/>
              </a:rPr>
              <a:t>ইহাই বাস্তব সংখ্যার </a:t>
            </a:r>
            <a:r>
              <a:rPr lang="bn-IN" sz="4000" b="1" u="sng" spc="-150" dirty="0" smtClean="0">
                <a:cs typeface="NikoshBAN" panose="02000000000000000000" pitchFamily="2" charset="0"/>
              </a:rPr>
              <a:t>যোগের বিনিময় বিধি </a:t>
            </a:r>
            <a:r>
              <a:rPr lang="en-US" sz="4000" b="1" u="sng" spc="-150" dirty="0" smtClean="0">
                <a:cs typeface="NikoshBAN" panose="02000000000000000000" pitchFamily="2" charset="0"/>
              </a:rPr>
              <a:t>(Commutative Law)</a:t>
            </a:r>
            <a:r>
              <a:rPr lang="bn-IN" sz="4000" b="1" u="sng" spc="-150" dirty="0" smtClean="0">
                <a:cs typeface="NikoshBAN" panose="02000000000000000000" pitchFamily="2" charset="0"/>
              </a:rPr>
              <a:t> </a:t>
            </a:r>
            <a:r>
              <a:rPr lang="bn-IN" sz="4000" spc="-150" dirty="0" smtClean="0">
                <a:cs typeface="NikoshBAN" panose="02000000000000000000" pitchFamily="2" charset="0"/>
              </a:rPr>
              <a:t>।</a:t>
            </a:r>
            <a:endParaRPr lang="en-US" sz="4000" spc="-1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585252" y="23097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770783" y="132522"/>
            <a:ext cx="26504" cy="38841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49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3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3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3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3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5507" y="96982"/>
            <a:ext cx="47292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(1+2)</a:t>
            </a:r>
            <a:r>
              <a:rPr lang="en-US" sz="3600" dirty="0" smtClean="0"/>
              <a:t>+3</a:t>
            </a:r>
          </a:p>
          <a:p>
            <a:r>
              <a:rPr lang="en-US" sz="3600" dirty="0" smtClean="0"/>
              <a:t>=</a:t>
            </a:r>
            <a:r>
              <a:rPr lang="en-US" sz="3600" b="1" dirty="0" smtClean="0">
                <a:solidFill>
                  <a:srgbClr val="FF0000"/>
                </a:solidFill>
              </a:rPr>
              <a:t>3</a:t>
            </a:r>
            <a:r>
              <a:rPr lang="en-US" sz="3600" dirty="0" smtClean="0"/>
              <a:t>+3</a:t>
            </a:r>
          </a:p>
          <a:p>
            <a:r>
              <a:rPr lang="en-US" sz="3600" dirty="0" smtClean="0"/>
              <a:t>=6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আবার,</a:t>
            </a:r>
            <a:r>
              <a:rPr lang="en-US" sz="3600" dirty="0" smtClean="0"/>
              <a:t>1+</a:t>
            </a:r>
            <a:r>
              <a:rPr lang="en-US" sz="3600" b="1" dirty="0" smtClean="0">
                <a:solidFill>
                  <a:srgbClr val="FF0000"/>
                </a:solidFill>
              </a:rPr>
              <a:t>(2+3)</a:t>
            </a:r>
          </a:p>
          <a:p>
            <a:r>
              <a:rPr lang="en-US" sz="3600" dirty="0" smtClean="0"/>
              <a:t>=1+</a:t>
            </a:r>
            <a:r>
              <a:rPr lang="en-US" sz="3600" b="1" dirty="0" smtClean="0">
                <a:solidFill>
                  <a:srgbClr val="FF0000"/>
                </a:solidFill>
              </a:rPr>
              <a:t>5</a:t>
            </a:r>
            <a:endParaRPr lang="bn-IN" sz="36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=6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সুতরাং,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(1+2)</a:t>
            </a:r>
            <a:r>
              <a:rPr lang="en-US" sz="3600" dirty="0" smtClean="0"/>
              <a:t>+3=1+</a:t>
            </a:r>
            <a:r>
              <a:rPr lang="en-US" sz="3600" dirty="0" smtClean="0">
                <a:solidFill>
                  <a:srgbClr val="FF0000"/>
                </a:solidFill>
              </a:rPr>
              <a:t>(2+3)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6840" y="4303455"/>
            <a:ext cx="104589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তাহলে, আমরা লিখতে পারি,</a:t>
            </a:r>
          </a:p>
          <a:p>
            <a:r>
              <a:rPr lang="en-US" sz="4000" dirty="0" err="1" smtClean="0">
                <a:cs typeface="NikoshBAN" panose="02000000000000000000" pitchFamily="2" charset="0"/>
              </a:rPr>
              <a:t>a,b,c</a:t>
            </a:r>
            <a:r>
              <a:rPr lang="bn-IN" sz="4000" dirty="0" smtClean="0">
                <a:cs typeface="NikoshBAN" panose="02000000000000000000" pitchFamily="2" charset="0"/>
              </a:rPr>
              <a:t> বাস্তব সংখ্যা হলে,</a:t>
            </a:r>
          </a:p>
          <a:p>
            <a:r>
              <a:rPr lang="en-US" sz="4000" b="1" dirty="0" smtClean="0">
                <a:solidFill>
                  <a:srgbClr val="FF0000"/>
                </a:solidFill>
                <a:cs typeface="NikoshBAN" panose="02000000000000000000" pitchFamily="2" charset="0"/>
              </a:rPr>
              <a:t>(</a:t>
            </a:r>
            <a:r>
              <a:rPr lang="en-US" sz="4000" dirty="0" err="1" smtClean="0">
                <a:cs typeface="NikoshBAN" panose="02000000000000000000" pitchFamily="2" charset="0"/>
              </a:rPr>
              <a:t>a+b</a:t>
            </a:r>
            <a:r>
              <a:rPr lang="en-US" sz="4000" b="1" dirty="0" smtClean="0">
                <a:solidFill>
                  <a:srgbClr val="FF0000"/>
                </a:solidFill>
                <a:cs typeface="NikoshBAN" panose="02000000000000000000" pitchFamily="2" charset="0"/>
              </a:rPr>
              <a:t>)</a:t>
            </a:r>
            <a:r>
              <a:rPr lang="en-US" sz="4000" dirty="0" smtClean="0">
                <a:cs typeface="NikoshBAN" panose="02000000000000000000" pitchFamily="2" charset="0"/>
              </a:rPr>
              <a:t>+c=a+</a:t>
            </a:r>
            <a:r>
              <a:rPr lang="en-US" sz="4000" b="1" dirty="0" smtClean="0">
                <a:solidFill>
                  <a:srgbClr val="FF0000"/>
                </a:solidFill>
                <a:cs typeface="NikoshBAN" panose="02000000000000000000" pitchFamily="2" charset="0"/>
              </a:rPr>
              <a:t>(</a:t>
            </a:r>
            <a:r>
              <a:rPr lang="en-US" sz="4000" dirty="0" err="1" smtClean="0">
                <a:cs typeface="NikoshBAN" panose="02000000000000000000" pitchFamily="2" charset="0"/>
              </a:rPr>
              <a:t>b+c</a:t>
            </a:r>
            <a:r>
              <a:rPr lang="en-US" sz="4000" b="1" dirty="0" smtClean="0">
                <a:solidFill>
                  <a:srgbClr val="FF0000"/>
                </a:solidFill>
                <a:cs typeface="NikoshBAN" panose="02000000000000000000" pitchFamily="2" charset="0"/>
              </a:rPr>
              <a:t>)</a:t>
            </a:r>
            <a:endParaRPr lang="bn-IN" sz="4000" b="1" dirty="0" smtClean="0">
              <a:solidFill>
                <a:srgbClr val="FF0000"/>
              </a:solidFill>
              <a:cs typeface="NikoshBAN" panose="02000000000000000000" pitchFamily="2" charset="0"/>
            </a:endParaRPr>
          </a:p>
          <a:p>
            <a:r>
              <a:rPr lang="bn-IN" sz="4000" spc="-150" dirty="0" smtClean="0">
                <a:cs typeface="NikoshBAN" panose="02000000000000000000" pitchFamily="2" charset="0"/>
              </a:rPr>
              <a:t>ইহাকে বাস্তব সংখ্যার</a:t>
            </a:r>
            <a:r>
              <a:rPr lang="bn-IN" sz="4000" b="1" u="sng" spc="-150" dirty="0" smtClean="0">
                <a:cs typeface="NikoshBAN" panose="02000000000000000000" pitchFamily="2" charset="0"/>
              </a:rPr>
              <a:t> যোগের সংযোজন বিধি</a:t>
            </a:r>
            <a:r>
              <a:rPr lang="en-US" sz="4000" b="1" u="sng" spc="-150" dirty="0" smtClean="0">
                <a:cs typeface="NikoshBAN" panose="02000000000000000000" pitchFamily="2" charset="0"/>
              </a:rPr>
              <a:t>(Associative Law)</a:t>
            </a:r>
            <a:r>
              <a:rPr lang="bn-IN" sz="4000" spc="-150" dirty="0">
                <a:cs typeface="NikoshBAN" panose="02000000000000000000" pitchFamily="2" charset="0"/>
              </a:rPr>
              <a:t>।</a:t>
            </a:r>
            <a:endParaRPr lang="en-US" sz="4000" spc="-1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611090" y="255141"/>
            <a:ext cx="6415938" cy="3679550"/>
            <a:chOff x="5611090" y="255141"/>
            <a:chExt cx="6415938" cy="367955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3819" y="255141"/>
              <a:ext cx="5723209" cy="2620158"/>
            </a:xfrm>
            <a:prstGeom prst="rect">
              <a:avLst/>
            </a:prstGeom>
          </p:spPr>
        </p:pic>
        <p:cxnSp>
          <p:nvCxnSpPr>
            <p:cNvPr id="8" name="Straight Connector 7"/>
            <p:cNvCxnSpPr/>
            <p:nvPr/>
          </p:nvCxnSpPr>
          <p:spPr>
            <a:xfrm>
              <a:off x="5611090" y="255141"/>
              <a:ext cx="0" cy="36795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48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3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3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719" y="1790462"/>
            <a:ext cx="2900973" cy="20001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566" y="172335"/>
            <a:ext cx="3373126" cy="12721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592" y="4130926"/>
            <a:ext cx="3472068" cy="2346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663" y="280267"/>
            <a:ext cx="17747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cs typeface="NikoshBAN" panose="02000000000000000000" pitchFamily="2" charset="0"/>
              </a:rPr>
              <a:t>1+</a:t>
            </a:r>
            <a:r>
              <a:rPr lang="en-US" sz="3600" b="1" dirty="0" smtClean="0">
                <a:solidFill>
                  <a:srgbClr val="FF0000"/>
                </a:solidFill>
                <a:cs typeface="NikoshBAN" panose="02000000000000000000" pitchFamily="2" charset="0"/>
              </a:rPr>
              <a:t>0</a:t>
            </a:r>
            <a:r>
              <a:rPr lang="en-US" sz="3600" dirty="0" smtClean="0">
                <a:cs typeface="NikoshBAN" panose="02000000000000000000" pitchFamily="2" charset="0"/>
              </a:rPr>
              <a:t>=1</a:t>
            </a:r>
          </a:p>
          <a:p>
            <a:r>
              <a:rPr lang="en-US" sz="3600" dirty="0" smtClean="0">
                <a:cs typeface="NikoshBAN" panose="02000000000000000000" pitchFamily="2" charset="0"/>
              </a:rPr>
              <a:t>2+</a:t>
            </a:r>
            <a:r>
              <a:rPr lang="en-US" sz="3600" b="1" dirty="0" smtClean="0">
                <a:solidFill>
                  <a:srgbClr val="FF0000"/>
                </a:solidFill>
                <a:cs typeface="NikoshBAN" panose="02000000000000000000" pitchFamily="2" charset="0"/>
              </a:rPr>
              <a:t>0</a:t>
            </a:r>
            <a:r>
              <a:rPr lang="en-US" sz="3600" dirty="0" smtClean="0">
                <a:cs typeface="NikoshBAN" panose="02000000000000000000" pitchFamily="2" charset="0"/>
              </a:rPr>
              <a:t>=2</a:t>
            </a:r>
          </a:p>
          <a:p>
            <a:r>
              <a:rPr lang="en-US" sz="3600" dirty="0" smtClean="0">
                <a:cs typeface="NikoshBAN" panose="02000000000000000000" pitchFamily="2" charset="0"/>
              </a:rPr>
              <a:t>3+</a:t>
            </a:r>
            <a:r>
              <a:rPr lang="en-US" sz="3600" b="1" dirty="0" smtClean="0">
                <a:solidFill>
                  <a:srgbClr val="FF0000"/>
                </a:solidFill>
                <a:cs typeface="NikoshBAN" panose="02000000000000000000" pitchFamily="2" charset="0"/>
              </a:rPr>
              <a:t>0</a:t>
            </a:r>
            <a:r>
              <a:rPr lang="en-US" sz="3600" dirty="0" smtClean="0">
                <a:cs typeface="NikoshBAN" panose="02000000000000000000" pitchFamily="2" charset="0"/>
              </a:rPr>
              <a:t>=3</a:t>
            </a:r>
          </a:p>
          <a:p>
            <a:r>
              <a:rPr lang="en-US" sz="3600" dirty="0" smtClean="0">
                <a:cs typeface="NikoshBAN" panose="02000000000000000000" pitchFamily="2" charset="0"/>
              </a:rPr>
              <a:t>4+</a:t>
            </a:r>
            <a:r>
              <a:rPr lang="en-US" sz="3600" b="1" dirty="0" smtClean="0">
                <a:solidFill>
                  <a:srgbClr val="FF0000"/>
                </a:solidFill>
                <a:cs typeface="NikoshBAN" panose="02000000000000000000" pitchFamily="2" charset="0"/>
              </a:rPr>
              <a:t>0</a:t>
            </a:r>
            <a:r>
              <a:rPr lang="en-US" sz="3600" dirty="0" smtClean="0">
                <a:cs typeface="NikoshBAN" panose="02000000000000000000" pitchFamily="2" charset="0"/>
              </a:rPr>
              <a:t>=4</a:t>
            </a:r>
          </a:p>
          <a:p>
            <a:r>
              <a:rPr lang="en-US" sz="3600" dirty="0" smtClean="0">
                <a:cs typeface="NikoshBAN" panose="02000000000000000000" pitchFamily="2" charset="0"/>
              </a:rPr>
              <a:t>…………</a:t>
            </a:r>
          </a:p>
          <a:p>
            <a:r>
              <a:rPr lang="en-US" sz="3600" dirty="0" smtClean="0">
                <a:cs typeface="NikoshBAN" panose="02000000000000000000" pitchFamily="2" charset="0"/>
              </a:rPr>
              <a:t>…………</a:t>
            </a:r>
            <a:endParaRPr lang="en-US" sz="3600" dirty="0"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5335" y="277571"/>
            <a:ext cx="19716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cs typeface="NikoshBAN" panose="02000000000000000000" pitchFamily="2" charset="0"/>
              </a:rPr>
              <a:t>1+</a:t>
            </a:r>
            <a:r>
              <a:rPr lang="en-US" sz="3600" b="1" dirty="0" smtClean="0">
                <a:solidFill>
                  <a:srgbClr val="002060"/>
                </a:solidFill>
                <a:cs typeface="NikoshBAN" panose="02000000000000000000" pitchFamily="2" charset="0"/>
              </a:rPr>
              <a:t>5</a:t>
            </a:r>
            <a:r>
              <a:rPr lang="en-US" sz="3600" dirty="0" smtClean="0">
                <a:cs typeface="NikoshBAN" panose="02000000000000000000" pitchFamily="2" charset="0"/>
              </a:rPr>
              <a:t>=6</a:t>
            </a:r>
          </a:p>
          <a:p>
            <a:r>
              <a:rPr lang="en-US" sz="3600" dirty="0" smtClean="0">
                <a:cs typeface="NikoshBAN" panose="02000000000000000000" pitchFamily="2" charset="0"/>
              </a:rPr>
              <a:t>2+</a:t>
            </a:r>
            <a:r>
              <a:rPr lang="en-US" sz="3600" b="1" dirty="0" smtClean="0">
                <a:solidFill>
                  <a:srgbClr val="002060"/>
                </a:solidFill>
                <a:cs typeface="NikoshBAN" panose="02000000000000000000" pitchFamily="2" charset="0"/>
              </a:rPr>
              <a:t>6</a:t>
            </a:r>
            <a:r>
              <a:rPr lang="en-US" sz="3600" dirty="0" smtClean="0">
                <a:cs typeface="NikoshBAN" panose="02000000000000000000" pitchFamily="2" charset="0"/>
              </a:rPr>
              <a:t>=8</a:t>
            </a:r>
          </a:p>
          <a:p>
            <a:r>
              <a:rPr lang="en-US" sz="3600" dirty="0" smtClean="0">
                <a:cs typeface="NikoshBAN" panose="02000000000000000000" pitchFamily="2" charset="0"/>
              </a:rPr>
              <a:t>3+</a:t>
            </a:r>
            <a:r>
              <a:rPr lang="en-US" sz="3600" b="1" dirty="0" smtClean="0">
                <a:solidFill>
                  <a:srgbClr val="002060"/>
                </a:solidFill>
                <a:cs typeface="NikoshBAN" panose="02000000000000000000" pitchFamily="2" charset="0"/>
              </a:rPr>
              <a:t>7</a:t>
            </a:r>
            <a:r>
              <a:rPr lang="en-US" sz="3600" dirty="0" smtClean="0">
                <a:cs typeface="NikoshBAN" panose="02000000000000000000" pitchFamily="2" charset="0"/>
              </a:rPr>
              <a:t>=10</a:t>
            </a:r>
          </a:p>
          <a:p>
            <a:r>
              <a:rPr lang="en-US" sz="3600" dirty="0" smtClean="0">
                <a:cs typeface="NikoshBAN" panose="02000000000000000000" pitchFamily="2" charset="0"/>
              </a:rPr>
              <a:t>4+</a:t>
            </a:r>
            <a:r>
              <a:rPr lang="en-US" sz="3600" b="1" dirty="0" smtClean="0">
                <a:solidFill>
                  <a:srgbClr val="002060"/>
                </a:solidFill>
                <a:cs typeface="NikoshBAN" panose="02000000000000000000" pitchFamily="2" charset="0"/>
              </a:rPr>
              <a:t>8</a:t>
            </a:r>
            <a:r>
              <a:rPr lang="en-US" sz="3600" dirty="0" smtClean="0">
                <a:cs typeface="NikoshBAN" panose="02000000000000000000" pitchFamily="2" charset="0"/>
              </a:rPr>
              <a:t>=12</a:t>
            </a:r>
          </a:p>
          <a:p>
            <a:r>
              <a:rPr lang="en-US" sz="3600" dirty="0" smtClean="0">
                <a:cs typeface="NikoshBAN" panose="02000000000000000000" pitchFamily="2" charset="0"/>
              </a:rPr>
              <a:t>…………</a:t>
            </a:r>
          </a:p>
          <a:p>
            <a:r>
              <a:rPr lang="en-US" sz="3600" dirty="0" smtClean="0">
                <a:cs typeface="NikoshBAN" panose="02000000000000000000" pitchFamily="2" charset="0"/>
              </a:rPr>
              <a:t>…………</a:t>
            </a:r>
            <a:endParaRPr lang="en-US" sz="3600" dirty="0">
              <a:cs typeface="NikoshBAN" panose="02000000000000000000" pitchFamily="2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178435" y="337171"/>
            <a:ext cx="2464071" cy="3425643"/>
            <a:chOff x="2284452" y="446654"/>
            <a:chExt cx="2464071" cy="3425643"/>
          </a:xfrm>
        </p:grpSpPr>
        <p:sp>
          <p:nvSpPr>
            <p:cNvPr id="6" name="TextBox 5"/>
            <p:cNvSpPr txBox="1"/>
            <p:nvPr/>
          </p:nvSpPr>
          <p:spPr>
            <a:xfrm>
              <a:off x="2605942" y="455977"/>
              <a:ext cx="1890232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cs typeface="NikoshBAN" panose="02000000000000000000" pitchFamily="2" charset="0"/>
                </a:rPr>
                <a:t>0</a:t>
              </a:r>
              <a:r>
                <a:rPr lang="en-US" sz="3600" dirty="0" smtClean="0">
                  <a:cs typeface="NikoshBAN" panose="02000000000000000000" pitchFamily="2" charset="0"/>
                </a:rPr>
                <a:t>+1=1</a:t>
              </a:r>
            </a:p>
            <a:p>
              <a:r>
                <a:rPr lang="en-US" sz="3600" b="1" dirty="0" smtClean="0">
                  <a:solidFill>
                    <a:srgbClr val="FF0000"/>
                  </a:solidFill>
                  <a:cs typeface="NikoshBAN" panose="02000000000000000000" pitchFamily="2" charset="0"/>
                </a:rPr>
                <a:t>0</a:t>
              </a:r>
              <a:r>
                <a:rPr lang="en-US" sz="3600" dirty="0" smtClean="0">
                  <a:cs typeface="NikoshBAN" panose="02000000000000000000" pitchFamily="2" charset="0"/>
                </a:rPr>
                <a:t>+2=2</a:t>
              </a:r>
            </a:p>
            <a:p>
              <a:r>
                <a:rPr lang="en-US" sz="3600" b="1" dirty="0" smtClean="0">
                  <a:solidFill>
                    <a:srgbClr val="FF0000"/>
                  </a:solidFill>
                  <a:cs typeface="NikoshBAN" panose="02000000000000000000" pitchFamily="2" charset="0"/>
                </a:rPr>
                <a:t>0</a:t>
              </a:r>
              <a:r>
                <a:rPr lang="en-US" sz="3600" dirty="0" smtClean="0">
                  <a:cs typeface="NikoshBAN" panose="02000000000000000000" pitchFamily="2" charset="0"/>
                </a:rPr>
                <a:t>+3=3</a:t>
              </a:r>
            </a:p>
            <a:p>
              <a:r>
                <a:rPr lang="en-US" sz="3600" b="1" dirty="0" smtClean="0">
                  <a:solidFill>
                    <a:srgbClr val="FF0000"/>
                  </a:solidFill>
                  <a:cs typeface="NikoshBAN" panose="02000000000000000000" pitchFamily="2" charset="0"/>
                </a:rPr>
                <a:t>0</a:t>
              </a:r>
              <a:r>
                <a:rPr lang="en-US" sz="3600" dirty="0" smtClean="0">
                  <a:cs typeface="NikoshBAN" panose="02000000000000000000" pitchFamily="2" charset="0"/>
                </a:rPr>
                <a:t>+4=4</a:t>
              </a:r>
            </a:p>
            <a:p>
              <a:r>
                <a:rPr lang="en-US" sz="3600" dirty="0" smtClean="0">
                  <a:cs typeface="NikoshBAN" panose="02000000000000000000" pitchFamily="2" charset="0"/>
                </a:rPr>
                <a:t>…………</a:t>
              </a:r>
            </a:p>
            <a:p>
              <a:r>
                <a:rPr lang="en-US" sz="3600" dirty="0" smtClean="0">
                  <a:cs typeface="NikoshBAN" panose="02000000000000000000" pitchFamily="2" charset="0"/>
                </a:rPr>
                <a:t>…………</a:t>
              </a:r>
              <a:endParaRPr lang="en-US" sz="3600" dirty="0">
                <a:cs typeface="NikoshBAN" panose="02000000000000000000" pitchFamily="2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284452" y="455977"/>
              <a:ext cx="10443" cy="33473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747338" y="446654"/>
              <a:ext cx="1185" cy="34256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198663" y="3811012"/>
            <a:ext cx="59502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যোগ করার পরও যোগফল পরিবর্তন হয়নি।শূন্য ছাড়া </a:t>
            </a:r>
            <a:r>
              <a:rPr lang="bn-IN" sz="24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 কোন বাস্তব সংখ্যা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যোগ করার পর যোগফল ভিন্ন কোন বাস্তব সংখ্যা হয়েছে।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তাহলে, আমরা লিখতে পারি,</a:t>
            </a:r>
          </a:p>
          <a:p>
            <a:r>
              <a:rPr lang="en-US" sz="2400" dirty="0" smtClean="0">
                <a:cs typeface="NikoshBAN" panose="02000000000000000000" pitchFamily="2" charset="0"/>
              </a:rPr>
              <a:t>a </a:t>
            </a:r>
            <a:r>
              <a:rPr lang="bn-IN" sz="2400" dirty="0" smtClean="0">
                <a:cs typeface="NikoshBAN" panose="02000000000000000000" pitchFamily="2" charset="0"/>
              </a:rPr>
              <a:t>বাস্তব সংখ্যা হলে, </a:t>
            </a:r>
            <a:r>
              <a:rPr lang="bn-IN" sz="2400" b="1" dirty="0" smtClean="0">
                <a:solidFill>
                  <a:srgbClr val="FF0000"/>
                </a:solidFill>
                <a:cs typeface="NikoshBAN" panose="02000000000000000000" pitchFamily="2" charset="0"/>
              </a:rPr>
              <a:t>শূন্য</a:t>
            </a:r>
            <a:r>
              <a:rPr lang="en-US" sz="2400" b="1" dirty="0" smtClean="0">
                <a:solidFill>
                  <a:srgbClr val="FF0000"/>
                </a:solidFill>
                <a:cs typeface="NikoshBAN" panose="02000000000000000000" pitchFamily="2" charset="0"/>
              </a:rPr>
              <a:t>(0)</a:t>
            </a:r>
            <a:r>
              <a:rPr lang="bn-IN" sz="2400" dirty="0" smtClean="0">
                <a:cs typeface="NikoshBAN" panose="02000000000000000000" pitchFamily="2" charset="0"/>
              </a:rPr>
              <a:t> এমন একটি বাস্তব সংখ্যা যেন</a:t>
            </a:r>
          </a:p>
          <a:p>
            <a:r>
              <a:rPr lang="en-US" sz="2400" dirty="0" smtClean="0">
                <a:cs typeface="NikoshBAN" panose="02000000000000000000" pitchFamily="2" charset="0"/>
              </a:rPr>
              <a:t>a+</a:t>
            </a:r>
            <a:r>
              <a:rPr lang="en-US" sz="2400" b="1" dirty="0" smtClean="0">
                <a:solidFill>
                  <a:srgbClr val="FF0000"/>
                </a:solidFill>
                <a:cs typeface="NikoshBAN" panose="02000000000000000000" pitchFamily="2" charset="0"/>
              </a:rPr>
              <a:t>0</a:t>
            </a:r>
            <a:r>
              <a:rPr lang="en-US" sz="2400" dirty="0" smtClean="0">
                <a:cs typeface="NikoshBAN" panose="02000000000000000000" pitchFamily="2" charset="0"/>
              </a:rPr>
              <a:t>=</a:t>
            </a:r>
            <a:r>
              <a:rPr lang="en-US" sz="2400" b="1" dirty="0" smtClean="0">
                <a:solidFill>
                  <a:srgbClr val="FF0000"/>
                </a:solidFill>
                <a:cs typeface="NikoshBAN" panose="02000000000000000000" pitchFamily="2" charset="0"/>
              </a:rPr>
              <a:t>0</a:t>
            </a:r>
            <a:r>
              <a:rPr lang="en-US" sz="2400" dirty="0" smtClean="0">
                <a:cs typeface="NikoshBAN" panose="02000000000000000000" pitchFamily="2" charset="0"/>
              </a:rPr>
              <a:t>+a=a</a:t>
            </a:r>
            <a:endParaRPr lang="bn-IN" sz="2400" dirty="0">
              <a:cs typeface="NikoshBAN" panose="02000000000000000000" pitchFamily="2" charset="0"/>
            </a:endParaRPr>
          </a:p>
          <a:p>
            <a:r>
              <a:rPr lang="bn-IN" sz="2400" b="1" spc="-150" dirty="0" smtClean="0">
                <a:solidFill>
                  <a:srgbClr val="FF0000"/>
                </a:solidFill>
                <a:cs typeface="NikoshBAN" panose="02000000000000000000" pitchFamily="2" charset="0"/>
              </a:rPr>
              <a:t>শূন্যকে </a:t>
            </a:r>
            <a:r>
              <a:rPr lang="en-US" sz="2400" b="1" spc="-150" dirty="0" smtClean="0">
                <a:solidFill>
                  <a:srgbClr val="FF0000"/>
                </a:solidFill>
                <a:cs typeface="NikoshBAN" panose="02000000000000000000" pitchFamily="2" charset="0"/>
              </a:rPr>
              <a:t>(0)</a:t>
            </a:r>
            <a:r>
              <a:rPr lang="bn-IN" sz="2400" spc="-150" dirty="0" smtClean="0">
                <a:cs typeface="NikoshBAN" panose="02000000000000000000" pitchFamily="2" charset="0"/>
              </a:rPr>
              <a:t> বাস্তব সংখ্যার </a:t>
            </a:r>
            <a:r>
              <a:rPr lang="bn-IN" sz="2400" b="1" u="sng" spc="-150" dirty="0" smtClean="0">
                <a:cs typeface="NikoshBAN" panose="02000000000000000000" pitchFamily="2" charset="0"/>
              </a:rPr>
              <a:t>যোগের অভেদ </a:t>
            </a:r>
            <a:r>
              <a:rPr lang="en-US" sz="2400" b="1" u="sng" spc="-150" dirty="0" smtClean="0">
                <a:cs typeface="NikoshBAN" panose="02000000000000000000" pitchFamily="2" charset="0"/>
              </a:rPr>
              <a:t>(Identity of Addition)</a:t>
            </a:r>
            <a:r>
              <a:rPr lang="bn-IN" sz="2400" b="1" u="sng" spc="-150" dirty="0" smtClean="0">
                <a:cs typeface="NikoshBAN" panose="02000000000000000000" pitchFamily="2" charset="0"/>
              </a:rPr>
              <a:t> বলা হয়</a:t>
            </a:r>
            <a:r>
              <a:rPr lang="bn-IN" sz="2400" spc="-150" dirty="0" smtClean="0">
                <a:cs typeface="NikoshBAN" panose="02000000000000000000" pitchFamily="2" charset="0"/>
              </a:rPr>
              <a:t>।</a:t>
            </a:r>
            <a:endParaRPr lang="en-US" sz="2400" spc="-1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8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3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3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3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3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3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538</Words>
  <Application>Microsoft Office PowerPoint</Application>
  <PresentationFormat>Widescreen</PresentationFormat>
  <Paragraphs>108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Ikramjjgec</dc:creator>
  <cp:lastModifiedBy>Ikramjjgec</cp:lastModifiedBy>
  <cp:revision>63</cp:revision>
  <dcterms:created xsi:type="dcterms:W3CDTF">2020-05-06T13:30:15Z</dcterms:created>
  <dcterms:modified xsi:type="dcterms:W3CDTF">2020-05-07T23:18:27Z</dcterms:modified>
</cp:coreProperties>
</file>