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84626-8C47-3A4B-BC3A-7F4A36B88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BAC0C4-A6F2-124E-95DC-50B0DF5A6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55B3E-5893-1347-82CC-0458DF95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43F3-715F-CD43-B512-858DBD87F862}" type="datetimeFigureOut">
              <a:rPr lang="en-US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FEA0E-5605-D242-A1B2-2E905D72B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EC40B-164C-9B43-B113-EE8114ED8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77B2-73D9-574F-A870-6451A8CB28E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6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90473-5592-B046-A9D3-DEA16002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3128BD-863C-E246-94AB-D77BFEEBE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C890C-3F34-8B47-971F-7BA3BDF0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43F3-715F-CD43-B512-858DBD87F862}" type="datetimeFigureOut">
              <a:rPr lang="en-US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49303-2239-1A45-A836-1BFD9B2C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F25B9-D35F-B841-90D2-595F223AE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77B2-73D9-574F-A870-6451A8CB28E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7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D4A8F3-F00F-A646-9EF2-BFFCBEADCA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2AB90C-9BE9-3248-8490-523212CC9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8336C-A7DB-6A41-B802-BEB7145DF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43F3-715F-CD43-B512-858DBD87F862}" type="datetimeFigureOut">
              <a:rPr lang="en-US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20AB3-11E2-C94A-A343-2C43CA4F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D1142-0427-6243-B03B-09EECD6A5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77B2-73D9-574F-A870-6451A8CB28E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1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A0488-AD58-814F-A363-12EB88603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95D17-F488-544B-8946-3BA236FF0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4122C-5730-6B40-8F83-F14DA737C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43F3-715F-CD43-B512-858DBD87F862}" type="datetimeFigureOut">
              <a:rPr lang="en-US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FB42D-24BE-0741-B645-A1D97C7F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7F5AC-4114-1145-8862-E55960BEA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77B2-73D9-574F-A870-6451A8CB28E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1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056D1-CD56-5E41-BD02-214A865F3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69853-DDF0-4A4C-929C-31550F906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4EA44-A132-1041-AE6F-36528A0B2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43F3-715F-CD43-B512-858DBD87F862}" type="datetimeFigureOut">
              <a:rPr lang="en-US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35E8A-6063-FB4E-A1FF-5461B3E3A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AA2B1-5CA1-5947-B62D-A4595970B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77B2-73D9-574F-A870-6451A8CB28E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97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ADF7D-8BD6-6341-84B9-D8BA76531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64CFB-B820-8D49-92D7-44BCAE4ACD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6DB3EA-3349-D24E-BE5D-3EFDDF148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818DD-92AA-9640-88A6-5BCAB0500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43F3-715F-CD43-B512-858DBD87F862}" type="datetimeFigureOut">
              <a:rPr lang="en-US"/>
              <a:t>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17F74-43D9-DE4D-A32F-5BC0CD6B5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6B7EC-A2B8-3641-95D0-F19B4B2D1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77B2-73D9-574F-A870-6451A8CB28E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9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C0B86-A869-CA40-A480-F11A40467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64CF6-3E2F-BE41-870B-526ACC25F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24119D-558D-F64D-9F95-91A8BA771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C47BB-B783-BA4C-ADEF-0743384CD9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0608B1-0D72-4A40-93E5-9CF7128600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494B69-4567-D147-B08C-A4E6E0B1D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43F3-715F-CD43-B512-858DBD87F862}" type="datetimeFigureOut">
              <a:rPr lang="en-US"/>
              <a:t>5/8/2020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F1D098-4E42-F54E-BD66-98FA33D8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C5F58B-666F-A84E-9E91-53A849791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77B2-73D9-574F-A870-6451A8CB28E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3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311EC-FE3D-1C45-A33F-7F52D06A4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D62F07-3B98-E746-84B0-D21BBC119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43F3-715F-CD43-B512-858DBD87F862}" type="datetimeFigureOut">
              <a:rPr lang="en-US"/>
              <a:t>5/8/2020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B55E12-9A2D-7845-9CFC-5F50B9A83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F15DA-FA20-3443-AEA5-9B7CBD993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77B2-73D9-574F-A870-6451A8CB28E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4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7B46F7-065D-1048-97B0-6A384E831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43F3-715F-CD43-B512-858DBD87F862}" type="datetimeFigureOut">
              <a:rPr lang="en-US"/>
              <a:t>5/8/2020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BF0732-BC95-1C4A-829A-7436327AF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1B38D-47DE-EB40-B40D-87CFAC05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77B2-73D9-574F-A870-6451A8CB28E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5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51B3-8941-BF4C-9AC4-49DE026B8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F6F5F-3639-6340-BB66-CAFA1FBC1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4013B-254B-764C-AD6F-1E27B6621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0585B-C53B-6042-A0E2-414B77520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43F3-715F-CD43-B512-858DBD87F862}" type="datetimeFigureOut">
              <a:rPr lang="en-US"/>
              <a:t>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1438E8-B251-CB4C-B1E3-72DE3263E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85672-FDBE-314F-AB43-FB9960785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77B2-73D9-574F-A870-6451A8CB28E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5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BD5D7-CDD8-954B-A467-3F3AE9C52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9A0661-09FF-784E-BA86-7D0B9A1CE6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A15882-9E30-1248-AEEF-E3B72194C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14D3E-22C8-9349-AE40-D2AEDEC8D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43F3-715F-CD43-B512-858DBD87F862}" type="datetimeFigureOut">
              <a:rPr lang="en-US"/>
              <a:t>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B30D1-6CF2-A148-B1E6-98896E251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3A6D4-95E2-4E4E-B0BE-8965D1FB6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77B2-73D9-574F-A870-6451A8CB28E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8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50217B-DCD4-4E42-9F44-E9535176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45E44-B5B2-164C-96D6-7CFE52E24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B30C3-BCA6-CC45-87B1-6A0D48D18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843F3-715F-CD43-B512-858DBD87F862}" type="datetimeFigureOut">
              <a:rPr lang="en-US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9BCF2-F21E-7D4A-8B81-2CBBF5653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903F7-E37E-524E-963D-D4CE0B4BB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F77B2-73D9-574F-A870-6451A8CB28E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6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azrul.kkhs@gmail.com" TargetMode="External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jpeg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7533701-2822-BC4B-B000-8A9698979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844" y="1485702"/>
            <a:ext cx="9358313" cy="53722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2D1500-A851-3845-8EC8-C06004AA0C01}"/>
              </a:ext>
            </a:extLst>
          </p:cNvPr>
          <p:cNvSpPr txBox="1"/>
          <p:nvPr/>
        </p:nvSpPr>
        <p:spPr>
          <a:xfrm>
            <a:off x="3523655" y="288369"/>
            <a:ext cx="7251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000" b="1">
                <a:solidFill>
                  <a:srgbClr val="FF0000"/>
                </a:solidFill>
              </a:rPr>
              <a:t>Welcome to all 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31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DE874BA-13B3-B84F-96CA-1C08AAB22739}"/>
              </a:ext>
            </a:extLst>
          </p:cNvPr>
          <p:cNvSpPr txBox="1"/>
          <p:nvPr/>
        </p:nvSpPr>
        <p:spPr>
          <a:xfrm>
            <a:off x="3089673" y="1224080"/>
            <a:ext cx="7438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Every mother loves her child,</a:t>
            </a:r>
            <a:endParaRPr lang="bn-BD" sz="3600" b="1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C1BEA7-9720-7B4E-ACF2-6092DFEAAA3E}"/>
              </a:ext>
            </a:extLst>
          </p:cNvPr>
          <p:cNvSpPr txBox="1"/>
          <p:nvPr/>
        </p:nvSpPr>
        <p:spPr>
          <a:xfrm>
            <a:off x="8262939" y="1224079"/>
            <a:ext cx="5173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FF0000"/>
                </a:solidFill>
              </a:rPr>
              <a:t>don’t they?</a:t>
            </a:r>
            <a:endParaRPr lang="bn-BD" sz="3600" b="1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5D00FE-1E0E-7646-9498-5B3C1464C1B4}"/>
              </a:ext>
            </a:extLst>
          </p:cNvPr>
          <p:cNvSpPr txBox="1"/>
          <p:nvPr/>
        </p:nvSpPr>
        <p:spPr>
          <a:xfrm>
            <a:off x="2376636" y="3970732"/>
            <a:ext cx="7438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Somebody like him, </a:t>
            </a:r>
            <a:endParaRPr lang="bn-BD" sz="3600" b="1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C96F94-879D-0946-B6F6-208AD5F08112}"/>
              </a:ext>
            </a:extLst>
          </p:cNvPr>
          <p:cNvSpPr txBox="1"/>
          <p:nvPr/>
        </p:nvSpPr>
        <p:spPr>
          <a:xfrm>
            <a:off x="6809037" y="3970731"/>
            <a:ext cx="5173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FF0000"/>
                </a:solidFill>
              </a:rPr>
              <a:t>don’t they?</a:t>
            </a:r>
            <a:endParaRPr lang="bn-BD" sz="3600" b="1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60FEF2-2C77-1044-9889-D71AD9CC7644}"/>
              </a:ext>
            </a:extLst>
          </p:cNvPr>
          <p:cNvSpPr txBox="1"/>
          <p:nvPr/>
        </p:nvSpPr>
        <p:spPr>
          <a:xfrm>
            <a:off x="4041428" y="4756695"/>
            <a:ext cx="79414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If the statement starts with </a:t>
            </a:r>
            <a:r>
              <a:rPr lang="en-GB" sz="4000">
                <a:solidFill>
                  <a:srgbClr val="FFFF00"/>
                </a:solidFill>
              </a:rPr>
              <a:t>every/some </a:t>
            </a:r>
            <a:r>
              <a:rPr lang="en-GB" sz="4000">
                <a:solidFill>
                  <a:schemeClr val="bg1"/>
                </a:solidFill>
              </a:rPr>
              <a:t>tag</a:t>
            </a:r>
            <a:r>
              <a:rPr lang="en-GB" sz="4000">
                <a:solidFill>
                  <a:srgbClr val="FFFF00"/>
                </a:solidFill>
              </a:rPr>
              <a:t> </a:t>
            </a:r>
            <a:r>
              <a:rPr lang="en-GB" sz="4000">
                <a:solidFill>
                  <a:schemeClr val="bg1"/>
                </a:solidFill>
              </a:rPr>
              <a:t>question</a:t>
            </a:r>
            <a:r>
              <a:rPr lang="en-GB" sz="4000">
                <a:solidFill>
                  <a:srgbClr val="FFFF00"/>
                </a:solidFill>
              </a:rPr>
              <a:t> </a:t>
            </a:r>
            <a:r>
              <a:rPr lang="en-GB" sz="4000">
                <a:solidFill>
                  <a:schemeClr val="bg1"/>
                </a:solidFill>
              </a:rPr>
              <a:t>will</a:t>
            </a:r>
            <a:r>
              <a:rPr lang="en-GB" sz="4000">
                <a:solidFill>
                  <a:srgbClr val="FFFF00"/>
                </a:solidFill>
              </a:rPr>
              <a:t> </a:t>
            </a:r>
            <a:r>
              <a:rPr lang="en-GB" sz="4000">
                <a:solidFill>
                  <a:schemeClr val="bg1"/>
                </a:solidFill>
              </a:rPr>
              <a:t>be</a:t>
            </a:r>
            <a:r>
              <a:rPr lang="en-GB" sz="4000">
                <a:solidFill>
                  <a:srgbClr val="FFFF00"/>
                </a:solidFill>
              </a:rPr>
              <a:t> </a:t>
            </a:r>
            <a:r>
              <a:rPr lang="en-GB" sz="4000">
                <a:solidFill>
                  <a:srgbClr val="FF0000"/>
                </a:solidFill>
              </a:rPr>
              <a:t>don’t they? Didn’t they? </a:t>
            </a:r>
            <a:endParaRPr lang="bn-BD" sz="4000" b="1">
              <a:solidFill>
                <a:srgbClr val="FFFF00"/>
              </a:solidFill>
            </a:endParaRP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BC0A36FB-F9A2-7B4B-8428-8EE31E76A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035"/>
            <a:ext cx="3929063" cy="3714750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E48BA165-A48B-0445-B5F5-F9BF6E9E4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05" y="3818933"/>
            <a:ext cx="3991869" cy="301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9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1AB0E62-2F7C-0649-8359-F178499AB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6" y="0"/>
            <a:ext cx="5625703" cy="4381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70708A-B856-3E4B-BE02-696E50881BA3}"/>
              </a:ext>
            </a:extLst>
          </p:cNvPr>
          <p:cNvSpPr txBox="1"/>
          <p:nvPr/>
        </p:nvSpPr>
        <p:spPr>
          <a:xfrm>
            <a:off x="4411267" y="1544419"/>
            <a:ext cx="7438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Nobody hates flowers,</a:t>
            </a:r>
            <a:endParaRPr lang="bn-BD" sz="3600" b="1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611970-7D4F-0D4E-930E-E38B2A10D71B}"/>
              </a:ext>
            </a:extLst>
          </p:cNvPr>
          <p:cNvSpPr txBox="1"/>
          <p:nvPr/>
        </p:nvSpPr>
        <p:spPr>
          <a:xfrm>
            <a:off x="8655845" y="1544419"/>
            <a:ext cx="5173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FF0000"/>
                </a:solidFill>
              </a:rPr>
              <a:t>do they?</a:t>
            </a:r>
            <a:endParaRPr lang="bn-BD" sz="3600" b="1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FABEE5-A4FA-5E42-9C6C-3F88E79D29E9}"/>
              </a:ext>
            </a:extLst>
          </p:cNvPr>
          <p:cNvSpPr txBox="1"/>
          <p:nvPr/>
        </p:nvSpPr>
        <p:spPr>
          <a:xfrm>
            <a:off x="0" y="5264199"/>
            <a:ext cx="12001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If the statement starts with </a:t>
            </a:r>
            <a:r>
              <a:rPr lang="en-GB" sz="4000" b="1">
                <a:solidFill>
                  <a:srgbClr val="FFFF00"/>
                </a:solidFill>
              </a:rPr>
              <a:t>No </a:t>
            </a:r>
            <a:r>
              <a:rPr lang="en-GB" sz="4000">
                <a:solidFill>
                  <a:schemeClr val="bg1"/>
                </a:solidFill>
              </a:rPr>
              <a:t>tag</a:t>
            </a:r>
            <a:r>
              <a:rPr lang="en-GB" sz="4000">
                <a:solidFill>
                  <a:srgbClr val="FFFF00"/>
                </a:solidFill>
              </a:rPr>
              <a:t> </a:t>
            </a:r>
            <a:r>
              <a:rPr lang="en-GB" sz="4000">
                <a:solidFill>
                  <a:schemeClr val="bg1"/>
                </a:solidFill>
              </a:rPr>
              <a:t>question</a:t>
            </a:r>
            <a:r>
              <a:rPr lang="en-GB" sz="4000">
                <a:solidFill>
                  <a:srgbClr val="FFFF00"/>
                </a:solidFill>
              </a:rPr>
              <a:t> </a:t>
            </a:r>
            <a:r>
              <a:rPr lang="en-GB" sz="4000">
                <a:solidFill>
                  <a:schemeClr val="bg1"/>
                </a:solidFill>
              </a:rPr>
              <a:t>will</a:t>
            </a:r>
            <a:r>
              <a:rPr lang="en-GB" sz="4000">
                <a:solidFill>
                  <a:srgbClr val="FFFF00"/>
                </a:solidFill>
              </a:rPr>
              <a:t> </a:t>
            </a:r>
            <a:r>
              <a:rPr lang="en-GB" sz="4000">
                <a:solidFill>
                  <a:schemeClr val="bg1"/>
                </a:solidFill>
              </a:rPr>
              <a:t>be</a:t>
            </a:r>
            <a:r>
              <a:rPr lang="en-GB" sz="400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GB" sz="4000">
                <a:solidFill>
                  <a:srgbClr val="FF0000"/>
                </a:solidFill>
              </a:rPr>
              <a:t>do they? did they? </a:t>
            </a:r>
            <a:endParaRPr lang="bn-BD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75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434C999-97E8-1842-9B2E-14056DCEE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89734" cy="357187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B39C989-A9A6-6748-98ED-AC167666F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875"/>
            <a:ext cx="3589734" cy="30360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854B61-7337-BC47-B1EA-CE721783222F}"/>
              </a:ext>
            </a:extLst>
          </p:cNvPr>
          <p:cNvSpPr txBox="1"/>
          <p:nvPr/>
        </p:nvSpPr>
        <p:spPr>
          <a:xfrm>
            <a:off x="1794867" y="1318200"/>
            <a:ext cx="7438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Sit down, please,</a:t>
            </a:r>
            <a:endParaRPr lang="bn-BD" sz="3600" b="1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187155-BE2F-B545-8667-77E7B0074CC9}"/>
              </a:ext>
            </a:extLst>
          </p:cNvPr>
          <p:cNvSpPr txBox="1"/>
          <p:nvPr/>
        </p:nvSpPr>
        <p:spPr>
          <a:xfrm>
            <a:off x="2376636" y="4856053"/>
            <a:ext cx="7438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Please give me your pen,</a:t>
            </a:r>
            <a:endParaRPr lang="bn-BD" sz="3600" b="1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BF3A20-A816-324B-824A-11CD5A7CF317}"/>
              </a:ext>
            </a:extLst>
          </p:cNvPr>
          <p:cNvSpPr txBox="1"/>
          <p:nvPr/>
        </p:nvSpPr>
        <p:spPr>
          <a:xfrm>
            <a:off x="6381750" y="1355616"/>
            <a:ext cx="609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FF0000"/>
                </a:solidFill>
              </a:rPr>
              <a:t>Will you? /won‘t you? </a:t>
            </a:r>
            <a:endParaRPr lang="bn-BD" sz="3600" b="1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C8CF59-2F80-0246-B73A-786EC06F61E5}"/>
              </a:ext>
            </a:extLst>
          </p:cNvPr>
          <p:cNvSpPr txBox="1"/>
          <p:nvPr/>
        </p:nvSpPr>
        <p:spPr>
          <a:xfrm>
            <a:off x="7069931" y="4902219"/>
            <a:ext cx="609599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>
                <a:solidFill>
                  <a:srgbClr val="FF0000"/>
                </a:solidFill>
              </a:rPr>
              <a:t>Will you? /won‘t </a:t>
            </a:r>
          </a:p>
          <a:p>
            <a:pPr algn="ctr"/>
            <a:r>
              <a:rPr lang="en-GB" sz="3600" b="1">
                <a:solidFill>
                  <a:srgbClr val="FF0000"/>
                </a:solidFill>
              </a:rPr>
              <a:t>you? </a:t>
            </a:r>
            <a:endParaRPr lang="bn-BD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1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1B0D65A-21C3-CF4C-89C0-439FECE99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4" y="147639"/>
            <a:ext cx="4107656" cy="44899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62AE5E-C10D-284D-B0E3-4E1C17D0DE70}"/>
              </a:ext>
            </a:extLst>
          </p:cNvPr>
          <p:cNvSpPr txBox="1"/>
          <p:nvPr/>
        </p:nvSpPr>
        <p:spPr>
          <a:xfrm>
            <a:off x="1797544" y="1323009"/>
            <a:ext cx="7438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Go home,</a:t>
            </a:r>
            <a:endParaRPr lang="bn-BD" sz="3600" b="1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115F9-B18B-1B40-AD07-DD0F5A6D9376}"/>
              </a:ext>
            </a:extLst>
          </p:cNvPr>
          <p:cNvSpPr txBox="1"/>
          <p:nvPr/>
        </p:nvSpPr>
        <p:spPr>
          <a:xfrm>
            <a:off x="5670351" y="1323009"/>
            <a:ext cx="609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FF0000"/>
                </a:solidFill>
              </a:rPr>
              <a:t>Will you? /won‘t you? </a:t>
            </a:r>
            <a:endParaRPr lang="bn-BD" sz="3600" b="1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60515F-681C-4A40-A284-53C6AB85C820}"/>
              </a:ext>
            </a:extLst>
          </p:cNvPr>
          <p:cNvSpPr txBox="1"/>
          <p:nvPr/>
        </p:nvSpPr>
        <p:spPr>
          <a:xfrm>
            <a:off x="0" y="5182046"/>
            <a:ext cx="120015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If the statement starts with </a:t>
            </a:r>
            <a:r>
              <a:rPr lang="en-GB" sz="3600" b="1">
                <a:solidFill>
                  <a:srgbClr val="FFFF00"/>
                </a:solidFill>
              </a:rPr>
              <a:t>please/kindly /verb </a:t>
            </a:r>
            <a:r>
              <a:rPr lang="en-GB" sz="3600" b="1">
                <a:solidFill>
                  <a:schemeClr val="bg1"/>
                </a:solidFill>
              </a:rPr>
              <a:t>tag question will be </a:t>
            </a:r>
            <a:r>
              <a:rPr lang="en-GB" sz="4000">
                <a:solidFill>
                  <a:srgbClr val="FFFF00"/>
                </a:solidFill>
              </a:rPr>
              <a:t> </a:t>
            </a:r>
            <a:r>
              <a:rPr lang="en-GB" sz="4000">
                <a:solidFill>
                  <a:srgbClr val="FF0000"/>
                </a:solidFill>
              </a:rPr>
              <a:t>will you ? / won‘t you? </a:t>
            </a:r>
            <a:endParaRPr lang="bn-BD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0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18CC206-F37D-DB45-BE67-0D8A7CF2A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33210" cy="32843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9EB377-8F37-1E40-8EBA-D6D620DE2548}"/>
              </a:ext>
            </a:extLst>
          </p:cNvPr>
          <p:cNvSpPr txBox="1"/>
          <p:nvPr/>
        </p:nvSpPr>
        <p:spPr>
          <a:xfrm>
            <a:off x="1544836" y="995825"/>
            <a:ext cx="7438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Birds </a:t>
            </a:r>
            <a:r>
              <a:rPr lang="en-GB" sz="3600" b="1">
                <a:solidFill>
                  <a:schemeClr val="accent6"/>
                </a:solidFill>
              </a:rPr>
              <a:t>can </a:t>
            </a:r>
            <a:r>
              <a:rPr lang="en-GB" sz="3600" b="1">
                <a:solidFill>
                  <a:schemeClr val="bg1"/>
                </a:solidFill>
              </a:rPr>
              <a:t>fly ,</a:t>
            </a:r>
            <a:endParaRPr lang="bn-BD" sz="3600" b="1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866044-784F-E444-A3FF-3951DC34AD9D}"/>
              </a:ext>
            </a:extLst>
          </p:cNvPr>
          <p:cNvSpPr txBox="1"/>
          <p:nvPr/>
        </p:nvSpPr>
        <p:spPr>
          <a:xfrm>
            <a:off x="5264200" y="1048497"/>
            <a:ext cx="5173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FF0000"/>
                </a:solidFill>
              </a:rPr>
              <a:t>can’t they?</a:t>
            </a:r>
            <a:endParaRPr lang="bn-BD" sz="3600" b="1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434D3A-20AA-E945-968D-0D231F8C25C5}"/>
              </a:ext>
            </a:extLst>
          </p:cNvPr>
          <p:cNvSpPr txBox="1"/>
          <p:nvPr/>
        </p:nvSpPr>
        <p:spPr>
          <a:xfrm>
            <a:off x="2750343" y="4671174"/>
            <a:ext cx="7438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Purnima </a:t>
            </a:r>
            <a:r>
              <a:rPr lang="en-GB" sz="3600" b="1">
                <a:solidFill>
                  <a:schemeClr val="accent6"/>
                </a:solidFill>
              </a:rPr>
              <a:t>is </a:t>
            </a:r>
            <a:r>
              <a:rPr lang="en-GB" sz="3600" b="1">
                <a:solidFill>
                  <a:schemeClr val="bg1"/>
                </a:solidFill>
              </a:rPr>
              <a:t>very beautiful,</a:t>
            </a:r>
            <a:endParaRPr lang="bn-BD" sz="3600" b="1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ABDF69-9B7C-2D4A-8117-13CCDB891F07}"/>
              </a:ext>
            </a:extLst>
          </p:cNvPr>
          <p:cNvSpPr txBox="1"/>
          <p:nvPr/>
        </p:nvSpPr>
        <p:spPr>
          <a:xfrm>
            <a:off x="9139828" y="4671173"/>
            <a:ext cx="3462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FF0000"/>
                </a:solidFill>
              </a:rPr>
              <a:t>isn’t she?</a:t>
            </a:r>
            <a:endParaRPr lang="bn-BD" sz="3600" b="1">
              <a:solidFill>
                <a:srgbClr val="FF0000"/>
              </a:solidFill>
            </a:endParaRP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798F1652-711C-6848-B2C9-4B0B5CA57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6388"/>
            <a:ext cx="3733210" cy="344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5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7DF3D199-CCDD-4641-AFB5-FD33B7FAA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43375" cy="42148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887A60-4C5A-184C-BA16-9A9C9A06F71D}"/>
              </a:ext>
            </a:extLst>
          </p:cNvPr>
          <p:cNvSpPr txBox="1"/>
          <p:nvPr/>
        </p:nvSpPr>
        <p:spPr>
          <a:xfrm>
            <a:off x="3402211" y="1757574"/>
            <a:ext cx="7438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Mousumi </a:t>
            </a:r>
            <a:r>
              <a:rPr lang="en-GB" sz="3600" b="1">
                <a:solidFill>
                  <a:srgbClr val="FFFF00"/>
                </a:solidFill>
              </a:rPr>
              <a:t>is</a:t>
            </a:r>
            <a:r>
              <a:rPr lang="en-GB" sz="3600" b="1">
                <a:solidFill>
                  <a:schemeClr val="bg1"/>
                </a:solidFill>
              </a:rPr>
              <a:t> a famous actress,</a:t>
            </a:r>
            <a:endParaRPr lang="bn-BD" sz="3600" b="1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675A86-DD0B-F849-A50A-50A7AB9ECAC6}"/>
              </a:ext>
            </a:extLst>
          </p:cNvPr>
          <p:cNvSpPr txBox="1"/>
          <p:nvPr/>
        </p:nvSpPr>
        <p:spPr>
          <a:xfrm>
            <a:off x="10086375" y="1757574"/>
            <a:ext cx="3462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FF0000"/>
                </a:solidFill>
              </a:rPr>
              <a:t>isn’t she?</a:t>
            </a:r>
            <a:endParaRPr lang="bn-BD" sz="3600" b="1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F1E300-187F-9E41-92A2-9BB917073F4C}"/>
              </a:ext>
            </a:extLst>
          </p:cNvPr>
          <p:cNvSpPr txBox="1"/>
          <p:nvPr/>
        </p:nvSpPr>
        <p:spPr>
          <a:xfrm>
            <a:off x="0" y="4161479"/>
            <a:ext cx="120015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If there is any auxiliary verb in the sentence tag question will be </a:t>
            </a:r>
            <a:r>
              <a:rPr lang="en-GB" sz="3600" b="1">
                <a:solidFill>
                  <a:srgbClr val="FF0000"/>
                </a:solidFill>
              </a:rPr>
              <a:t>auxiliary verb +(n’t)+pronoun of the subject </a:t>
            </a:r>
            <a:r>
              <a:rPr lang="en-GB" sz="4000">
                <a:solidFill>
                  <a:srgbClr val="FF0000"/>
                </a:solidFill>
              </a:rPr>
              <a:t>? </a:t>
            </a:r>
            <a:endParaRPr lang="bn-BD" sz="4000" b="1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EC2F21-FC36-D44D-99C9-008D0EBB8B5A}"/>
              </a:ext>
            </a:extLst>
          </p:cNvPr>
          <p:cNvSpPr txBox="1"/>
          <p:nvPr/>
        </p:nvSpPr>
        <p:spPr>
          <a:xfrm>
            <a:off x="-351235" y="5246549"/>
            <a:ext cx="12001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If the statement is affirmative, tag question must be negative,if the statement is negative tag question must be affirmative. </a:t>
            </a:r>
            <a:endParaRPr lang="bn-BD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7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B2D920-BD40-0A45-99EF-13F1D37AA301}"/>
              </a:ext>
            </a:extLst>
          </p:cNvPr>
          <p:cNvSpPr txBox="1"/>
          <p:nvPr/>
        </p:nvSpPr>
        <p:spPr>
          <a:xfrm>
            <a:off x="2288976" y="2657296"/>
            <a:ext cx="8292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Negative words --- No ,Never, Not,hardly, scarcely, seldom, a little, a few .....</a:t>
            </a:r>
          </a:p>
        </p:txBody>
      </p:sp>
    </p:spTree>
    <p:extLst>
      <p:ext uri="{BB962C8B-B14F-4D97-AF65-F5344CB8AC3E}">
        <p14:creationId xmlns:p14="http://schemas.microsoft.com/office/powerpoint/2010/main" val="91599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12417149-4AB8-7144-A26D-123772E1B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4875" cy="328612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9256DF40-0937-9548-9498-7936DA4CB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714875" cy="32861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D97B49-25AE-4744-A71D-777496DD2FA0}"/>
              </a:ext>
            </a:extLst>
          </p:cNvPr>
          <p:cNvSpPr txBox="1"/>
          <p:nvPr/>
        </p:nvSpPr>
        <p:spPr>
          <a:xfrm>
            <a:off x="3297731" y="715791"/>
            <a:ext cx="7438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Mother </a:t>
            </a:r>
            <a:r>
              <a:rPr lang="en-GB" sz="3600" b="1">
                <a:solidFill>
                  <a:schemeClr val="accent4"/>
                </a:solidFill>
              </a:rPr>
              <a:t>loves </a:t>
            </a:r>
            <a:r>
              <a:rPr lang="en-GB" sz="3600" b="1">
                <a:solidFill>
                  <a:schemeClr val="bg1"/>
                </a:solidFill>
              </a:rPr>
              <a:t>her baby,</a:t>
            </a:r>
            <a:endParaRPr lang="bn-BD" sz="3600" b="1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A23C33-F771-2143-87CF-C1F5BCE7E4DD}"/>
              </a:ext>
            </a:extLst>
          </p:cNvPr>
          <p:cNvSpPr txBox="1"/>
          <p:nvPr/>
        </p:nvSpPr>
        <p:spPr>
          <a:xfrm>
            <a:off x="3432271" y="4425732"/>
            <a:ext cx="7438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The cow </a:t>
            </a:r>
            <a:r>
              <a:rPr lang="en-GB" sz="3600" b="1">
                <a:solidFill>
                  <a:schemeClr val="accent4"/>
                </a:solidFill>
              </a:rPr>
              <a:t>lives </a:t>
            </a:r>
            <a:r>
              <a:rPr lang="en-GB" sz="3600" b="1">
                <a:solidFill>
                  <a:schemeClr val="bg1"/>
                </a:solidFill>
              </a:rPr>
              <a:t>on grass,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D9B117-6DA0-1C42-AC8F-7D4ACD2AB332}"/>
              </a:ext>
            </a:extLst>
          </p:cNvPr>
          <p:cNvSpPr txBox="1"/>
          <p:nvPr/>
        </p:nvSpPr>
        <p:spPr>
          <a:xfrm>
            <a:off x="9263064" y="715791"/>
            <a:ext cx="3667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FF0000"/>
                </a:solidFill>
              </a:rPr>
              <a:t>doesn”t she?</a:t>
            </a:r>
            <a:endParaRPr lang="bn-BD" sz="3600" b="1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A65283-3AD6-294E-B11A-5B7BA193D983}"/>
              </a:ext>
            </a:extLst>
          </p:cNvPr>
          <p:cNvSpPr txBox="1"/>
          <p:nvPr/>
        </p:nvSpPr>
        <p:spPr>
          <a:xfrm>
            <a:off x="9382126" y="4482422"/>
            <a:ext cx="3667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FF0000"/>
                </a:solidFill>
              </a:rPr>
              <a:t>doesn”t she?/</a:t>
            </a:r>
          </a:p>
          <a:p>
            <a:r>
              <a:rPr lang="en-GB" sz="3600" b="1">
                <a:solidFill>
                  <a:srgbClr val="FF0000"/>
                </a:solidFill>
              </a:rPr>
              <a:t>doesn‘t it ?</a:t>
            </a:r>
            <a:endParaRPr lang="bn-BD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8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20E4EA2-EF74-1242-981C-9A8492F45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13827" cy="32504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5A2EFC-6CEB-F844-B09A-D7F1B731EBF4}"/>
              </a:ext>
            </a:extLst>
          </p:cNvPr>
          <p:cNvSpPr txBox="1"/>
          <p:nvPr/>
        </p:nvSpPr>
        <p:spPr>
          <a:xfrm>
            <a:off x="3297731" y="715791"/>
            <a:ext cx="7438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Mecky </a:t>
            </a:r>
            <a:r>
              <a:rPr lang="en-GB" sz="3600" b="1">
                <a:solidFill>
                  <a:srgbClr val="FFFF00"/>
                </a:solidFill>
              </a:rPr>
              <a:t>went t</a:t>
            </a:r>
            <a:r>
              <a:rPr lang="en-GB" sz="3600" b="1">
                <a:solidFill>
                  <a:schemeClr val="bg1"/>
                </a:solidFill>
              </a:rPr>
              <a:t>o school,</a:t>
            </a:r>
            <a:endParaRPr lang="bn-BD" sz="3600" b="1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FBD2BB-195A-B445-824C-77C54A89F5ED}"/>
              </a:ext>
            </a:extLst>
          </p:cNvPr>
          <p:cNvSpPr txBox="1"/>
          <p:nvPr/>
        </p:nvSpPr>
        <p:spPr>
          <a:xfrm>
            <a:off x="9263064" y="715791"/>
            <a:ext cx="3667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FF0000"/>
                </a:solidFill>
              </a:rPr>
              <a:t>didn”t he?</a:t>
            </a:r>
            <a:endParaRPr lang="bn-BD" sz="3600" b="1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2A3FBA-622F-7646-9223-77C4DC7F5D1B}"/>
              </a:ext>
            </a:extLst>
          </p:cNvPr>
          <p:cNvSpPr txBox="1"/>
          <p:nvPr/>
        </p:nvSpPr>
        <p:spPr>
          <a:xfrm>
            <a:off x="95250" y="3303987"/>
            <a:ext cx="120014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If there is main/principal verb in the sentence tag questionwill be </a:t>
            </a:r>
            <a:r>
              <a:rPr lang="en-GB" sz="3600" b="1">
                <a:solidFill>
                  <a:srgbClr val="FF0000"/>
                </a:solidFill>
              </a:rPr>
              <a:t>don’t/doesn‘t/didn‘t  </a:t>
            </a:r>
            <a:r>
              <a:rPr lang="en-GB" sz="3600" b="1">
                <a:solidFill>
                  <a:srgbClr val="FFFF00"/>
                </a:solidFill>
              </a:rPr>
              <a:t>(according to verb)</a:t>
            </a:r>
            <a:r>
              <a:rPr lang="en-GB" sz="3600" b="1">
                <a:solidFill>
                  <a:srgbClr val="FF0000"/>
                </a:solidFill>
              </a:rPr>
              <a:t>+pronoun of the subject </a:t>
            </a:r>
            <a:r>
              <a:rPr lang="en-GB" sz="4000" b="1">
                <a:solidFill>
                  <a:srgbClr val="FF0000"/>
                </a:solidFill>
              </a:rPr>
              <a:t>.</a:t>
            </a:r>
            <a:endParaRPr lang="bn-BD" sz="4000" b="1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4846A5-37AD-C048-AA38-A7C6D260A895}"/>
              </a:ext>
            </a:extLst>
          </p:cNvPr>
          <p:cNvSpPr txBox="1"/>
          <p:nvPr/>
        </p:nvSpPr>
        <p:spPr>
          <a:xfrm>
            <a:off x="-386954" y="5103674"/>
            <a:ext cx="12001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If the statement is affirmative, tag question must be negative,if the statement is negative tag question must be affirmative. </a:t>
            </a:r>
            <a:endParaRPr lang="bn-BD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61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DDF7D1-92B9-3743-8F12-D7EE538779CB}"/>
              </a:ext>
            </a:extLst>
          </p:cNvPr>
          <p:cNvSpPr txBox="1"/>
          <p:nvPr/>
        </p:nvSpPr>
        <p:spPr>
          <a:xfrm>
            <a:off x="1316236" y="319534"/>
            <a:ext cx="8292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Exception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1FA0C5-7E56-2249-8978-CFC45974648B}"/>
              </a:ext>
            </a:extLst>
          </p:cNvPr>
          <p:cNvSpPr txBox="1"/>
          <p:nvPr/>
        </p:nvSpPr>
        <p:spPr>
          <a:xfrm>
            <a:off x="1816299" y="1578321"/>
            <a:ext cx="8292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I am a student, </a:t>
            </a:r>
            <a:r>
              <a:rPr lang="en-GB" sz="3600" b="1">
                <a:solidFill>
                  <a:srgbClr val="FFFF00"/>
                </a:solidFill>
              </a:rPr>
              <a:t>aren‘t  I / ain’t  I.</a:t>
            </a:r>
            <a:endParaRPr lang="en-GB" sz="3600" b="1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D12560-B52C-8F41-8748-7FCA6B56E4D4}"/>
              </a:ext>
            </a:extLst>
          </p:cNvPr>
          <p:cNvSpPr txBox="1"/>
          <p:nvPr/>
        </p:nvSpPr>
        <p:spPr>
          <a:xfrm>
            <a:off x="1316236" y="2763138"/>
            <a:ext cx="8292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strike="sngStrike">
                <a:solidFill>
                  <a:schemeClr val="bg1"/>
                </a:solidFill>
              </a:rPr>
              <a:t>amn‘t </a:t>
            </a:r>
            <a:r>
              <a:rPr lang="en-GB" sz="3600" b="1">
                <a:solidFill>
                  <a:schemeClr val="bg1"/>
                </a:solidFill>
              </a:rPr>
              <a:t>= aren‘t /ain’t </a:t>
            </a:r>
            <a:endParaRPr lang="en-GB" sz="3600" b="1" strike="sngStrike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F45857-8E16-7342-844F-CCC8B41751E0}"/>
              </a:ext>
            </a:extLst>
          </p:cNvPr>
          <p:cNvSpPr txBox="1"/>
          <p:nvPr/>
        </p:nvSpPr>
        <p:spPr>
          <a:xfrm>
            <a:off x="1041796" y="4021925"/>
            <a:ext cx="8292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strike="sngStrike">
                <a:solidFill>
                  <a:schemeClr val="bg1"/>
                </a:solidFill>
              </a:rPr>
              <a:t>willn‘t</a:t>
            </a:r>
            <a:r>
              <a:rPr lang="en-GB" sz="3600" b="1">
                <a:solidFill>
                  <a:schemeClr val="bg1"/>
                </a:solidFill>
              </a:rPr>
              <a:t>= won’t </a:t>
            </a:r>
            <a:endParaRPr lang="en-GB" sz="3600" b="1" strike="sngStrik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03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E7CB14-CF78-9B42-A33C-F1847DF6816D}"/>
              </a:ext>
            </a:extLst>
          </p:cNvPr>
          <p:cNvSpPr txBox="1"/>
          <p:nvPr/>
        </p:nvSpPr>
        <p:spPr>
          <a:xfrm>
            <a:off x="4077294" y="266441"/>
            <a:ext cx="4405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Introduction </a:t>
            </a:r>
            <a:endParaRPr lang="en-US" sz="4000" b="1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799736B-799B-B14D-AFA6-11D8F0481A24}"/>
              </a:ext>
            </a:extLst>
          </p:cNvPr>
          <p:cNvCxnSpPr>
            <a:cxnSpLocks/>
          </p:cNvCxnSpPr>
          <p:nvPr/>
        </p:nvCxnSpPr>
        <p:spPr>
          <a:xfrm>
            <a:off x="5667671" y="1446609"/>
            <a:ext cx="1" cy="51449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DD246E6-0870-5C43-9354-8D11B7B95F4D}"/>
              </a:ext>
            </a:extLst>
          </p:cNvPr>
          <p:cNvCxnSpPr>
            <a:cxnSpLocks/>
          </p:cNvCxnSpPr>
          <p:nvPr/>
        </p:nvCxnSpPr>
        <p:spPr>
          <a:xfrm>
            <a:off x="5820071" y="1599009"/>
            <a:ext cx="1" cy="51449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334E085-2439-4140-B248-0E8888F86012}"/>
              </a:ext>
            </a:extLst>
          </p:cNvPr>
          <p:cNvCxnSpPr>
            <a:cxnSpLocks/>
          </p:cNvCxnSpPr>
          <p:nvPr/>
        </p:nvCxnSpPr>
        <p:spPr>
          <a:xfrm>
            <a:off x="5972471" y="1751409"/>
            <a:ext cx="1" cy="51449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1">
            <a:extLst>
              <a:ext uri="{FF2B5EF4-FFF2-40B4-BE49-F238E27FC236}">
                <a16:creationId xmlns:a16="http://schemas.microsoft.com/office/drawing/2014/main" id="{A4ECEE47-EC18-5D49-B71A-590B7B122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44" y="1098330"/>
            <a:ext cx="3750450" cy="330712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596BE65-7F30-EE42-A5B1-8AFDBCC6A722}"/>
              </a:ext>
            </a:extLst>
          </p:cNvPr>
          <p:cNvSpPr txBox="1"/>
          <p:nvPr/>
        </p:nvSpPr>
        <p:spPr>
          <a:xfrm>
            <a:off x="62041" y="4529456"/>
            <a:ext cx="49059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b="1"/>
              <a:t>Md. Nazrul Islam </a:t>
            </a:r>
          </a:p>
          <a:p>
            <a:pPr algn="l"/>
            <a:r>
              <a:rPr lang="bn-BD" sz="3200" b="1"/>
              <a:t>Assistant Teacher </a:t>
            </a:r>
          </a:p>
          <a:p>
            <a:pPr algn="l"/>
            <a:r>
              <a:rPr lang="bn-BD" sz="3200" b="1"/>
              <a:t>K.K.H.S.Porsha,Naogaon </a:t>
            </a:r>
          </a:p>
          <a:p>
            <a:pPr algn="l"/>
            <a:r>
              <a:rPr lang="en-US" sz="3200" b="1">
                <a:hlinkClick r:id="rId3"/>
              </a:rPr>
              <a:t>N</a:t>
            </a:r>
            <a:r>
              <a:rPr lang="bn-BD" sz="3200" b="1">
                <a:hlinkClick r:id="rId3"/>
              </a:rPr>
              <a:t>azrul.kkhs@gmail.com</a:t>
            </a:r>
            <a:r>
              <a:rPr lang="bn-BD" sz="3200" b="1"/>
              <a:t> </a:t>
            </a:r>
            <a:endParaRPr lang="en-US" sz="3200" b="1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CE3FD5-0CA8-724A-9C17-505F3CB68500}"/>
              </a:ext>
            </a:extLst>
          </p:cNvPr>
          <p:cNvSpPr txBox="1"/>
          <p:nvPr/>
        </p:nvSpPr>
        <p:spPr>
          <a:xfrm>
            <a:off x="6367319" y="4529456"/>
            <a:ext cx="56855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b="1"/>
              <a:t>Class – Nine &amp; Ten</a:t>
            </a:r>
          </a:p>
          <a:p>
            <a:pPr algn="l"/>
            <a:r>
              <a:rPr lang="bn-BD" sz="3200" b="1"/>
              <a:t>Sub- English 2nd Paper </a:t>
            </a:r>
          </a:p>
          <a:p>
            <a:pPr algn="l"/>
            <a:r>
              <a:rPr lang="bn-BD" sz="3200" b="1"/>
              <a:t>Title – Tag questions </a:t>
            </a:r>
          </a:p>
          <a:p>
            <a:pPr algn="l"/>
            <a:r>
              <a:rPr lang="bn-BD" sz="3200" b="1"/>
              <a:t>Time – 45 minutes </a:t>
            </a:r>
          </a:p>
          <a:p>
            <a:pPr algn="l"/>
            <a:endParaRPr lang="en-US" sz="3200" b="1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3084C3D-A90A-4A42-B3CF-DCE25FA21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19" y="1222333"/>
            <a:ext cx="4572603" cy="330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4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3D8708-4ADA-2D49-8E5B-AC7EE72491DE}"/>
              </a:ext>
            </a:extLst>
          </p:cNvPr>
          <p:cNvSpPr txBox="1"/>
          <p:nvPr/>
        </p:nvSpPr>
        <p:spPr>
          <a:xfrm>
            <a:off x="2464597" y="-232171"/>
            <a:ext cx="5173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>
                <a:solidFill>
                  <a:srgbClr val="7030A0"/>
                </a:solidFill>
              </a:rPr>
              <a:t>Pair work</a:t>
            </a:r>
            <a:r>
              <a:rPr lang="en-GB" sz="6000" b="1">
                <a:solidFill>
                  <a:schemeClr val="bg1"/>
                </a:solidFill>
              </a:rPr>
              <a:t> </a:t>
            </a:r>
            <a:endParaRPr lang="en-US" sz="6000" b="1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57CF9C-5E36-924D-8B73-3FC8329896E4}"/>
              </a:ext>
            </a:extLst>
          </p:cNvPr>
          <p:cNvSpPr txBox="1"/>
          <p:nvPr/>
        </p:nvSpPr>
        <p:spPr>
          <a:xfrm>
            <a:off x="1698728" y="1028075"/>
            <a:ext cx="7884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>
                <a:solidFill>
                  <a:srgbClr val="FF0000"/>
                </a:solidFill>
              </a:rPr>
              <a:t>Add Tag questions </a:t>
            </a:r>
            <a:endParaRPr lang="en-US" sz="6000" b="1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96CC23-3853-D14F-9011-599B71A1D793}"/>
              </a:ext>
            </a:extLst>
          </p:cNvPr>
          <p:cNvSpPr txBox="1"/>
          <p:nvPr/>
        </p:nvSpPr>
        <p:spPr>
          <a:xfrm>
            <a:off x="0" y="2288322"/>
            <a:ext cx="1219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b="1"/>
              <a:t>1.We are happy,..... ? 2. They‘ll go to India,....?</a:t>
            </a:r>
          </a:p>
          <a:p>
            <a:pPr algn="l"/>
            <a:r>
              <a:rPr lang="en-GB" sz="4400" b="1"/>
              <a:t>3.Babu isn‘t at home,....? 4. She likes to dance,.....?</a:t>
            </a:r>
          </a:p>
          <a:p>
            <a:pPr algn="l"/>
            <a:r>
              <a:rPr lang="en-GB" sz="4400" b="1"/>
              <a:t>5.It was Saturday,.....? 6.We aren’t going,.....?</a:t>
            </a:r>
          </a:p>
          <a:p>
            <a:pPr algn="l"/>
            <a:r>
              <a:rPr lang="en-GB" sz="4400" b="1"/>
              <a:t>7.He can’t draw,...? 8.He has never been to Paris,..? </a:t>
            </a:r>
          </a:p>
          <a:p>
            <a:pPr algn="l"/>
            <a:r>
              <a:rPr lang="en-GB" sz="4400" b="1"/>
              <a:t>9.Rafikul didn‘t play hockey,...?  10.She likes it,......? </a:t>
            </a:r>
            <a:endParaRPr lang="en-US" sz="4400" b="1"/>
          </a:p>
        </p:txBody>
      </p:sp>
    </p:spTree>
    <p:extLst>
      <p:ext uri="{BB962C8B-B14F-4D97-AF65-F5344CB8AC3E}">
        <p14:creationId xmlns:p14="http://schemas.microsoft.com/office/powerpoint/2010/main" val="6067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18152F-7A22-9C45-ADFB-583495299ADE}"/>
              </a:ext>
            </a:extLst>
          </p:cNvPr>
          <p:cNvSpPr txBox="1"/>
          <p:nvPr/>
        </p:nvSpPr>
        <p:spPr>
          <a:xfrm>
            <a:off x="3380634" y="-127337"/>
            <a:ext cx="5173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>
                <a:solidFill>
                  <a:schemeClr val="bg1"/>
                </a:solidFill>
              </a:rPr>
              <a:t>Answers </a:t>
            </a:r>
            <a:endParaRPr lang="en-US" sz="6000" b="1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5D5309-276A-554B-8466-8020447F8733}"/>
              </a:ext>
            </a:extLst>
          </p:cNvPr>
          <p:cNvSpPr/>
          <p:nvPr/>
        </p:nvSpPr>
        <p:spPr>
          <a:xfrm>
            <a:off x="2125266" y="888326"/>
            <a:ext cx="7572376" cy="5681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/>
              <a:t>1.Aren’t we?</a:t>
            </a:r>
          </a:p>
          <a:p>
            <a:r>
              <a:rPr lang="en-GB" sz="3600" b="1"/>
              <a:t>2.won’n they? </a:t>
            </a:r>
          </a:p>
          <a:p>
            <a:r>
              <a:rPr lang="en-GB" sz="3600" b="1"/>
              <a:t>3.is he?</a:t>
            </a:r>
          </a:p>
          <a:p>
            <a:r>
              <a:rPr lang="en-GB" sz="3600" b="1"/>
              <a:t>4.doesn’t she?</a:t>
            </a:r>
          </a:p>
          <a:p>
            <a:r>
              <a:rPr lang="en-GB" sz="3600" b="1"/>
              <a:t>5.wasn’t it?</a:t>
            </a:r>
          </a:p>
          <a:p>
            <a:r>
              <a:rPr lang="en-GB" sz="3600" b="1"/>
              <a:t>6.are we?</a:t>
            </a:r>
          </a:p>
          <a:p>
            <a:r>
              <a:rPr lang="en-GB" sz="3600" b="1"/>
              <a:t>7.can he?</a:t>
            </a:r>
          </a:p>
          <a:p>
            <a:r>
              <a:rPr lang="en-GB" sz="3600" b="1"/>
              <a:t>8.Has he?</a:t>
            </a:r>
          </a:p>
          <a:p>
            <a:r>
              <a:rPr lang="en-GB" sz="3600" b="1"/>
              <a:t>9.did he?</a:t>
            </a:r>
          </a:p>
          <a:p>
            <a:r>
              <a:rPr lang="en-GB" sz="3600" b="1"/>
              <a:t>10.doesn’t she? 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30883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FBB558-EE35-2344-9BBD-3949225EEB15}"/>
              </a:ext>
            </a:extLst>
          </p:cNvPr>
          <p:cNvSpPr txBox="1"/>
          <p:nvPr/>
        </p:nvSpPr>
        <p:spPr>
          <a:xfrm>
            <a:off x="3089675" y="-53578"/>
            <a:ext cx="5173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>
                <a:solidFill>
                  <a:schemeClr val="bg1"/>
                </a:solidFill>
              </a:rPr>
              <a:t>Home work </a:t>
            </a:r>
            <a:endParaRPr lang="en-US" sz="6000" b="1">
              <a:solidFill>
                <a:schemeClr val="bg1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A03D21D-143A-1549-9216-A40360759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55" y="1015663"/>
            <a:ext cx="8433592" cy="566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5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C514163-827F-F94F-B146-475BF7283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49A3DE-DEF1-2D43-9CF6-DDED2C189B74}"/>
              </a:ext>
            </a:extLst>
          </p:cNvPr>
          <p:cNvSpPr txBox="1"/>
          <p:nvPr/>
        </p:nvSpPr>
        <p:spPr>
          <a:xfrm>
            <a:off x="-750091" y="3714749"/>
            <a:ext cx="7947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>
                <a:solidFill>
                  <a:srgbClr val="FF0000"/>
                </a:solidFill>
              </a:rPr>
              <a:t>Thank you </a:t>
            </a:r>
            <a:endParaRPr lang="en-US" sz="9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4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13D45D-6C13-9643-943E-C9C3ED2F4E67}"/>
              </a:ext>
            </a:extLst>
          </p:cNvPr>
          <p:cNvSpPr txBox="1"/>
          <p:nvPr/>
        </p:nvSpPr>
        <p:spPr>
          <a:xfrm>
            <a:off x="2571751" y="742364"/>
            <a:ext cx="5173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/>
              <a:t>Learning Outcomes </a:t>
            </a:r>
            <a:endParaRPr lang="en-US" sz="36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8469F3-4876-6D49-B5E5-15F134BD999D}"/>
              </a:ext>
            </a:extLst>
          </p:cNvPr>
          <p:cNvSpPr txBox="1"/>
          <p:nvPr/>
        </p:nvSpPr>
        <p:spPr>
          <a:xfrm>
            <a:off x="2366964" y="2338772"/>
            <a:ext cx="5937646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/>
              <a:t>Student will be able to ---</a:t>
            </a:r>
            <a:endParaRPr lang="en-US" sz="36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7D4AEB-A684-7542-9E34-A45FCE072D7A}"/>
              </a:ext>
            </a:extLst>
          </p:cNvPr>
          <p:cNvSpPr txBox="1"/>
          <p:nvPr/>
        </p:nvSpPr>
        <p:spPr>
          <a:xfrm>
            <a:off x="2144911" y="4196062"/>
            <a:ext cx="81879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/>
              <a:t>*</a:t>
            </a:r>
            <a:r>
              <a:rPr lang="en-GB" sz="3600" b="1"/>
              <a:t>te</a:t>
            </a:r>
            <a:r>
              <a:rPr lang="bn-BD" sz="3600" b="1"/>
              <a:t>ll what is Tag questions.</a:t>
            </a:r>
          </a:p>
          <a:p>
            <a:pPr algn="l"/>
            <a:r>
              <a:rPr lang="bn-BD" sz="3600" b="1"/>
              <a:t>*</a:t>
            </a:r>
            <a:r>
              <a:rPr lang="en-GB" sz="3600" b="1"/>
              <a:t>describe how </a:t>
            </a:r>
            <a:r>
              <a:rPr lang="bn-BD" sz="3600" b="1"/>
              <a:t> to add Tag questions.</a:t>
            </a:r>
          </a:p>
          <a:p>
            <a:pPr algn="l"/>
            <a:r>
              <a:rPr lang="bn-BD" sz="3600" b="1"/>
              <a:t>*</a:t>
            </a:r>
            <a:r>
              <a:rPr lang="en-GB" sz="3600" b="1"/>
              <a:t>us</a:t>
            </a:r>
            <a:r>
              <a:rPr lang="bn-BD" sz="3600" b="1"/>
              <a:t>e tag questions after the statements</a:t>
            </a:r>
          </a:p>
          <a:p>
            <a:pPr algn="l"/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66532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866EC2-C556-EB42-AE42-B2E02122FF05}"/>
              </a:ext>
            </a:extLst>
          </p:cNvPr>
          <p:cNvSpPr txBox="1"/>
          <p:nvPr/>
        </p:nvSpPr>
        <p:spPr>
          <a:xfrm>
            <a:off x="1446611" y="375047"/>
            <a:ext cx="882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/>
              <a:t>Look at the Punctuation Marks beloww</a:t>
            </a:r>
            <a:endParaRPr lang="en-US" sz="36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8D4DD2-0DA0-4C4E-9954-374BFC05B5BE}"/>
              </a:ext>
            </a:extLst>
          </p:cNvPr>
          <p:cNvSpPr txBox="1"/>
          <p:nvPr/>
        </p:nvSpPr>
        <p:spPr>
          <a:xfrm>
            <a:off x="2857501" y="1021378"/>
            <a:ext cx="5173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>
                <a:solidFill>
                  <a:srgbClr val="FF0000"/>
                </a:solidFill>
              </a:rPr>
              <a:t>?</a:t>
            </a:r>
            <a:endParaRPr lang="en-US" sz="9600" b="1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31A581-07F0-A54A-AE76-60B9D3B09D14}"/>
              </a:ext>
            </a:extLst>
          </p:cNvPr>
          <p:cNvSpPr txBox="1"/>
          <p:nvPr/>
        </p:nvSpPr>
        <p:spPr>
          <a:xfrm>
            <a:off x="571502" y="2267872"/>
            <a:ext cx="10269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/>
              <a:t>What is the name of the Punctuation Mark ?</a:t>
            </a:r>
            <a:endParaRPr lang="en-US" sz="3600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071CA9-0100-FE41-AB19-4A59A5DDDE30}"/>
              </a:ext>
            </a:extLst>
          </p:cNvPr>
          <p:cNvSpPr txBox="1"/>
          <p:nvPr/>
        </p:nvSpPr>
        <p:spPr>
          <a:xfrm>
            <a:off x="1211759" y="3620632"/>
            <a:ext cx="8465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/>
              <a:t>Note of interrogation  or question mark.</a:t>
            </a:r>
            <a:endParaRPr lang="en-US" sz="3600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76C555-BB4C-F141-BA2E-1A4AF926A988}"/>
              </a:ext>
            </a:extLst>
          </p:cNvPr>
          <p:cNvSpPr txBox="1"/>
          <p:nvPr/>
        </p:nvSpPr>
        <p:spPr>
          <a:xfrm>
            <a:off x="2774157" y="4946159"/>
            <a:ext cx="5173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/>
              <a:t>When do we use it ?</a:t>
            </a:r>
            <a:endParaRPr lang="en-US" sz="3600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2DCB8E-0EA0-374F-9495-A888803CA96C}"/>
              </a:ext>
            </a:extLst>
          </p:cNvPr>
          <p:cNvSpPr txBox="1"/>
          <p:nvPr/>
        </p:nvSpPr>
        <p:spPr>
          <a:xfrm>
            <a:off x="2518174" y="5836622"/>
            <a:ext cx="5173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/>
              <a:t>To make questions. 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42180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944D393-D972-7047-81A9-64F13CF792DB}"/>
              </a:ext>
            </a:extLst>
          </p:cNvPr>
          <p:cNvSpPr txBox="1"/>
          <p:nvPr/>
        </p:nvSpPr>
        <p:spPr>
          <a:xfrm>
            <a:off x="3143251" y="456614"/>
            <a:ext cx="5173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/>
              <a:t>Do you know How many kinds of questions? </a:t>
            </a:r>
            <a:endParaRPr lang="en-US" sz="36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CC5869-8BD4-5F46-AE47-FE4604F5FA89}"/>
              </a:ext>
            </a:extLst>
          </p:cNvPr>
          <p:cNvSpPr txBox="1"/>
          <p:nvPr/>
        </p:nvSpPr>
        <p:spPr>
          <a:xfrm>
            <a:off x="2696768" y="2385427"/>
            <a:ext cx="5173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/>
              <a:t>Three Kinds</a:t>
            </a:r>
            <a:endParaRPr lang="en-US" sz="3600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58D1EC-11FD-CA4D-B8DA-BEF3C5C0DF7A}"/>
              </a:ext>
            </a:extLst>
          </p:cNvPr>
          <p:cNvSpPr txBox="1"/>
          <p:nvPr/>
        </p:nvSpPr>
        <p:spPr>
          <a:xfrm>
            <a:off x="2571751" y="3321844"/>
            <a:ext cx="5173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/>
              <a:t>What are they? </a:t>
            </a:r>
            <a:endParaRPr lang="en-US" sz="3600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6865CD-F060-7143-90B6-384535DD0568}"/>
              </a:ext>
            </a:extLst>
          </p:cNvPr>
          <p:cNvSpPr txBox="1"/>
          <p:nvPr/>
        </p:nvSpPr>
        <p:spPr>
          <a:xfrm>
            <a:off x="336651" y="4671426"/>
            <a:ext cx="98940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/>
              <a:t>* Yes /No question – Are you I’ll?       </a:t>
            </a:r>
          </a:p>
          <a:p>
            <a:pPr algn="ctr"/>
            <a:r>
              <a:rPr lang="bn-BD" sz="3600" b="1"/>
              <a:t>  * Wh questions –What’s your name?</a:t>
            </a:r>
          </a:p>
          <a:p>
            <a:pPr algn="ctr"/>
            <a:r>
              <a:rPr lang="bn-BD" sz="3600" b="1"/>
              <a:t>*Tag questions –It is fine,isn‘t it?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bn-BD" sz="3600" b="1"/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5220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D80659-4607-394D-B9A4-1D3A12B554A1}"/>
              </a:ext>
            </a:extLst>
          </p:cNvPr>
          <p:cNvSpPr txBox="1"/>
          <p:nvPr/>
        </p:nvSpPr>
        <p:spPr>
          <a:xfrm>
            <a:off x="2821784" y="920958"/>
            <a:ext cx="5173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>
                <a:solidFill>
                  <a:schemeClr val="bg1"/>
                </a:solidFill>
              </a:rPr>
              <a:t>Todays  our Topic is -----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89DDE0-56BB-5146-A4A5-8E05BBE355AC}"/>
              </a:ext>
            </a:extLst>
          </p:cNvPr>
          <p:cNvSpPr txBox="1"/>
          <p:nvPr/>
        </p:nvSpPr>
        <p:spPr>
          <a:xfrm>
            <a:off x="2518175" y="3536156"/>
            <a:ext cx="5173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>
                <a:solidFill>
                  <a:schemeClr val="bg1"/>
                </a:solidFill>
              </a:rPr>
              <a:t>Tag questions</a:t>
            </a:r>
            <a:endParaRPr lang="en-US" sz="6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4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6F8B12-D232-E041-A75B-35FE49EB8B86}"/>
              </a:ext>
            </a:extLst>
          </p:cNvPr>
          <p:cNvSpPr txBox="1"/>
          <p:nvPr/>
        </p:nvSpPr>
        <p:spPr>
          <a:xfrm>
            <a:off x="964409" y="566678"/>
            <a:ext cx="96440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/>
              <a:t>Tag question is a kind of question which is added at the end of any statement / any command/any proposal /any request to be sure the listener is agree/disagree to the statemen/ command /proposal /request. </a:t>
            </a:r>
            <a:endParaRPr lang="en-US" sz="36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05CB1C-0539-1243-BD9B-70C9681E839A}"/>
              </a:ext>
            </a:extLst>
          </p:cNvPr>
          <p:cNvSpPr txBox="1"/>
          <p:nvPr/>
        </p:nvSpPr>
        <p:spPr>
          <a:xfrm>
            <a:off x="571502" y="4215170"/>
            <a:ext cx="96440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/>
              <a:t>Examples</a:t>
            </a:r>
          </a:p>
          <a:p>
            <a:pPr algn="ctr"/>
            <a:r>
              <a:rPr lang="bn-BD" sz="3600" b="1"/>
              <a:t>Today is Friday, </a:t>
            </a:r>
            <a:r>
              <a:rPr lang="bn-BD" sz="3600" b="1">
                <a:solidFill>
                  <a:srgbClr val="FF0000"/>
                </a:solidFill>
              </a:rPr>
              <a:t>isn’t it? </a:t>
            </a:r>
          </a:p>
          <a:p>
            <a:pPr algn="ctr"/>
            <a:r>
              <a:rPr lang="bn-BD" sz="3600" b="1"/>
              <a:t>Please give me a pen, </a:t>
            </a:r>
            <a:r>
              <a:rPr lang="bn-BD" sz="3600" b="1">
                <a:solidFill>
                  <a:srgbClr val="FF0000"/>
                </a:solidFill>
              </a:rPr>
              <a:t>will you/won‘t you?</a:t>
            </a:r>
          </a:p>
          <a:p>
            <a:pPr algn="ctr"/>
            <a:r>
              <a:rPr lang="bn-BD" sz="3600" b="1"/>
              <a:t>Let‘s go out, </a:t>
            </a:r>
            <a:r>
              <a:rPr lang="bn-BD" sz="3600" b="1">
                <a:solidFill>
                  <a:srgbClr val="FF0000"/>
                </a:solidFill>
              </a:rPr>
              <a:t>shall we/shan‘t we?</a:t>
            </a:r>
            <a:endParaRPr 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F25C699-A04D-0847-940E-1AD28AFE9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35"/>
            <a:ext cx="4822031" cy="4420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345A0E-59E2-504A-862C-6482772610E3}"/>
              </a:ext>
            </a:extLst>
          </p:cNvPr>
          <p:cNvSpPr txBox="1"/>
          <p:nvPr/>
        </p:nvSpPr>
        <p:spPr>
          <a:xfrm>
            <a:off x="3509070" y="2282734"/>
            <a:ext cx="5173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/>
              <a:t>Let’s go out,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6CBEE3-36E4-1247-89C8-54799D4376AC}"/>
              </a:ext>
            </a:extLst>
          </p:cNvPr>
          <p:cNvSpPr txBox="1"/>
          <p:nvPr/>
        </p:nvSpPr>
        <p:spPr>
          <a:xfrm>
            <a:off x="6822285" y="2282733"/>
            <a:ext cx="5173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S</a:t>
            </a:r>
            <a:r>
              <a:rPr lang="bn-BD" sz="3600" b="1">
                <a:solidFill>
                  <a:srgbClr val="FF0000"/>
                </a:solidFill>
              </a:rPr>
              <a:t>hall we / shan‘t we? 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36A1F0-5BEA-1E42-B83D-C7EFDD07F360}"/>
              </a:ext>
            </a:extLst>
          </p:cNvPr>
          <p:cNvSpPr txBox="1"/>
          <p:nvPr/>
        </p:nvSpPr>
        <p:spPr>
          <a:xfrm>
            <a:off x="526553" y="5139163"/>
            <a:ext cx="10581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/>
              <a:t>If the statement / proposal start with let’s /let us tag question will be </a:t>
            </a:r>
            <a:r>
              <a:rPr lang="bn-BD" sz="3600" b="1">
                <a:solidFill>
                  <a:srgbClr val="FF0000"/>
                </a:solidFill>
              </a:rPr>
              <a:t>shall we? /shan‘t we? </a:t>
            </a:r>
            <a:endParaRPr 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77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444AE90-D1F7-2B41-A74A-9014800C8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" y="69740"/>
            <a:ext cx="4612433" cy="30853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86FCF4-99C2-464D-869F-4016FDB326FC}"/>
              </a:ext>
            </a:extLst>
          </p:cNvPr>
          <p:cNvSpPr txBox="1"/>
          <p:nvPr/>
        </p:nvSpPr>
        <p:spPr>
          <a:xfrm rot="10800000" flipV="1">
            <a:off x="4530330" y="678784"/>
            <a:ext cx="4667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/>
              <a:t>Let him pluck a flower,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55B178-B1D0-5548-9BD0-5F71D662B24B}"/>
              </a:ext>
            </a:extLst>
          </p:cNvPr>
          <p:cNvSpPr txBox="1"/>
          <p:nvPr/>
        </p:nvSpPr>
        <p:spPr>
          <a:xfrm>
            <a:off x="7043538" y="1065237"/>
            <a:ext cx="5173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>
                <a:solidFill>
                  <a:srgbClr val="FF0000"/>
                </a:solidFill>
              </a:rPr>
              <a:t>will you? /won‘t you? 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FAD7D3F0-ABCE-2042-8E11-4FC89E046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" y="3341755"/>
            <a:ext cx="4667911" cy="34465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5522D8-F28C-3740-A25D-A1AA2E8A09F2}"/>
              </a:ext>
            </a:extLst>
          </p:cNvPr>
          <p:cNvSpPr txBox="1"/>
          <p:nvPr/>
        </p:nvSpPr>
        <p:spPr>
          <a:xfrm>
            <a:off x="3773918" y="3341755"/>
            <a:ext cx="5173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/>
              <a:t>Let me thinking,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B24495-EDA9-3E4D-BCB9-71624453434A}"/>
              </a:ext>
            </a:extLst>
          </p:cNvPr>
          <p:cNvSpPr txBox="1"/>
          <p:nvPr/>
        </p:nvSpPr>
        <p:spPr>
          <a:xfrm>
            <a:off x="7506164" y="3379526"/>
            <a:ext cx="5173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>
                <a:solidFill>
                  <a:srgbClr val="FF0000"/>
                </a:solidFill>
              </a:rPr>
              <a:t>will you? /won‘t you?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18DC2A-EF43-084E-9ED0-6521D2D97E02}"/>
              </a:ext>
            </a:extLst>
          </p:cNvPr>
          <p:cNvSpPr txBox="1"/>
          <p:nvPr/>
        </p:nvSpPr>
        <p:spPr>
          <a:xfrm>
            <a:off x="4693710" y="4884427"/>
            <a:ext cx="74982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/>
              <a:t>If the statement /proposal starts with </a:t>
            </a:r>
            <a:r>
              <a:rPr lang="bn-BD" sz="3600" b="1">
                <a:solidFill>
                  <a:schemeClr val="bg1"/>
                </a:solidFill>
              </a:rPr>
              <a:t>let me/him/her/them/ </a:t>
            </a:r>
            <a:r>
              <a:rPr lang="bn-BD" sz="3600" b="1">
                <a:solidFill>
                  <a:srgbClr val="FFFF00"/>
                </a:solidFill>
              </a:rPr>
              <a:t>name </a:t>
            </a:r>
            <a:r>
              <a:rPr lang="bn-BD" sz="3600" b="1"/>
              <a:t>tag question will be </a:t>
            </a:r>
            <a:r>
              <a:rPr lang="bn-BD" sz="3600" b="1">
                <a:solidFill>
                  <a:srgbClr val="FF0000"/>
                </a:solidFill>
              </a:rPr>
              <a:t>will you? </a:t>
            </a:r>
            <a:r>
              <a:rPr lang="en-US" sz="3600" b="1">
                <a:solidFill>
                  <a:srgbClr val="FF0000"/>
                </a:solidFill>
              </a:rPr>
              <a:t>W</a:t>
            </a:r>
            <a:r>
              <a:rPr lang="bn-BD" sz="3600" b="1">
                <a:solidFill>
                  <a:srgbClr val="FF0000"/>
                </a:solidFill>
              </a:rPr>
              <a:t>on’t you? </a:t>
            </a:r>
            <a:endParaRPr lang="bn-BD" sz="3600" b="1"/>
          </a:p>
        </p:txBody>
      </p:sp>
    </p:spTree>
    <p:extLst>
      <p:ext uri="{BB962C8B-B14F-4D97-AF65-F5344CB8AC3E}">
        <p14:creationId xmlns:p14="http://schemas.microsoft.com/office/powerpoint/2010/main" val="384734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nazrul.kkhs@gmail.com</dc:creator>
  <cp:lastModifiedBy>Unknown User</cp:lastModifiedBy>
  <cp:revision>11</cp:revision>
  <dcterms:created xsi:type="dcterms:W3CDTF">2020-01-10T08:16:26Z</dcterms:created>
  <dcterms:modified xsi:type="dcterms:W3CDTF">2020-05-08T09:46:31Z</dcterms:modified>
</cp:coreProperties>
</file>