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62DB89-28B5-4772-8F30-FDE838299BF2}"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401459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2DB89-28B5-4772-8F30-FDE838299BF2}"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141873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2DB89-28B5-4772-8F30-FDE838299BF2}"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25083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2DB89-28B5-4772-8F30-FDE838299BF2}"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328572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2DB89-28B5-4772-8F30-FDE838299BF2}"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87810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62DB89-28B5-4772-8F30-FDE838299BF2}"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797873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62DB89-28B5-4772-8F30-FDE838299BF2}"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211936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2DB89-28B5-4772-8F30-FDE838299BF2}"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180119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2DB89-28B5-4772-8F30-FDE838299BF2}"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352419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2DB89-28B5-4772-8F30-FDE838299BF2}"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101952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2DB89-28B5-4772-8F30-FDE838299BF2}"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83DF1-F1B9-4C84-87EE-C3AC417A3778}" type="slidenum">
              <a:rPr lang="en-US" smtClean="0"/>
              <a:t>‹#›</a:t>
            </a:fld>
            <a:endParaRPr lang="en-US"/>
          </a:p>
        </p:txBody>
      </p:sp>
    </p:spTree>
    <p:extLst>
      <p:ext uri="{BB962C8B-B14F-4D97-AF65-F5344CB8AC3E}">
        <p14:creationId xmlns:p14="http://schemas.microsoft.com/office/powerpoint/2010/main" val="188367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2DB89-28B5-4772-8F30-FDE838299BF2}" type="datetimeFigureOut">
              <a:rPr lang="en-US" smtClean="0"/>
              <a:t>5/8/2020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83DF1-F1B9-4C84-87EE-C3AC417A3778}" type="slidenum">
              <a:rPr lang="en-US" smtClean="0"/>
              <a:t>‹#›</a:t>
            </a:fld>
            <a:endParaRPr lang="en-US"/>
          </a:p>
        </p:txBody>
      </p:sp>
    </p:spTree>
    <p:extLst>
      <p:ext uri="{BB962C8B-B14F-4D97-AF65-F5344CB8AC3E}">
        <p14:creationId xmlns:p14="http://schemas.microsoft.com/office/powerpoint/2010/main" val="410861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351760" y="140525"/>
            <a:ext cx="8905002" cy="523220"/>
          </a:xfrm>
          <a:prstGeom prst="rect">
            <a:avLst/>
          </a:prstGeom>
        </p:spPr>
        <p:txBody>
          <a:bodyPr wrap="none">
            <a:spAutoFit/>
          </a:bodyPr>
          <a:lstStyle/>
          <a:p>
            <a:pPr algn="ctr"/>
            <a:r>
              <a:rPr lang="as-IN" sz="2800" b="1" i="0" dirty="0" smtClean="0">
                <a:solidFill>
                  <a:srgbClr val="002060"/>
                </a:solidFill>
                <a:effectLst/>
                <a:latin typeface="Kiron"/>
              </a:rPr>
              <a:t>কর্মীদের তাড়াতে মরিয়া সৌদিসহ মধ্যপ্রাচ্যের ৮ দেশ</a:t>
            </a:r>
            <a:r>
              <a:rPr lang="en-US" sz="2800" b="1" i="0" dirty="0" smtClean="0">
                <a:solidFill>
                  <a:srgbClr val="002060"/>
                </a:solidFill>
                <a:effectLst/>
                <a:latin typeface="Kiron"/>
              </a:rPr>
              <a:t> </a:t>
            </a:r>
            <a:endParaRPr lang="as-IN" sz="2800" b="1" i="0" dirty="0">
              <a:solidFill>
                <a:srgbClr val="002060"/>
              </a:solidFill>
              <a:effectLst/>
              <a:latin typeface="Kiron"/>
            </a:endParaRPr>
          </a:p>
        </p:txBody>
      </p:sp>
      <p:sp>
        <p:nvSpPr>
          <p:cNvPr id="5" name="Rectangle 4"/>
          <p:cNvSpPr/>
          <p:nvPr/>
        </p:nvSpPr>
        <p:spPr>
          <a:xfrm>
            <a:off x="1442435" y="1146220"/>
            <a:ext cx="8216720" cy="4524315"/>
          </a:xfrm>
          <a:prstGeom prst="rect">
            <a:avLst/>
          </a:prstGeom>
        </p:spPr>
        <p:txBody>
          <a:bodyPr wrap="square">
            <a:spAutoFit/>
          </a:bodyPr>
          <a:lstStyle/>
          <a:p>
            <a:r>
              <a:rPr lang="as-IN" sz="1200" b="0" i="0" dirty="0" smtClean="0">
                <a:solidFill>
                  <a:srgbClr val="000000"/>
                </a:solidFill>
                <a:effectLst/>
                <a:latin typeface="Kiron"/>
              </a:rPr>
              <a:t>করোনার অর্থনৈতিক ধাক্কায় আরব দেশগুলো বৈধ অভিবাসী কর্মীদের ছাঁটাই করে ফেরত পাঠাতে চাইছে। অবৈধ কর্মীদের পাঠিয়ে দিচ্ছে। লাখো মানুষ ফিরলে সঙ্গনিরোধের ঝক্কির সমান বড় হয়ে আসবে তাঁদের জীবিকা ও প্রবাসী আয়ের সংকট। কিন্তু সরকারের প্রস্তাব, দেনদরবারে দেশগুলো টলছে না।</a:t>
            </a:r>
          </a:p>
          <a:p>
            <a:r>
              <a:rPr lang="as-IN" sz="1200" b="0" i="0" dirty="0" smtClean="0">
                <a:solidFill>
                  <a:srgbClr val="000000"/>
                </a:solidFill>
                <a:effectLst/>
                <a:latin typeface="Kiron"/>
              </a:rPr>
              <a:t>এপ্রিলের শুরু থেকে সৌদি আরবসহ মধ্যপ্রাচ্যের আটটি দেশ বেকার কর্মীদের ফিরিয়ে নিতে সরকারকে চাপ দিচ্ছে। বাংলাদেশের প্রবাসীকল্যাণ ও বৈদেশিক কর্মসংস্থান মন্ত্রণালয়ের শীর্ষ কর্মকর্তারা মধ্যপ্রাচ্য থেকে পাঁচ–সাত লাখ কর্মী ফেরার আশঙ্কা করছেন। আর পররাষ্ট্র মন্ত্রণালয়ের সংশ্লিষ্ট কর্মকর্তাদের ধারণা, সংখ্যাটা ১০ লাখ ছাড়াতে পারে।</a:t>
            </a:r>
            <a:r>
              <a:rPr lang="en-US" sz="1200" b="0" i="0" dirty="0" smtClean="0">
                <a:solidFill>
                  <a:srgbClr val="000000"/>
                </a:solidFill>
                <a:effectLst/>
                <a:latin typeface="Kiron"/>
              </a:rPr>
              <a:t> </a:t>
            </a:r>
            <a:r>
              <a:rPr lang="as-IN" sz="1200" dirty="0"/>
              <a:t>সৌদি আরব ও কুয়েতের পাঁচ প্রবাসী কর্মী ফোনে প্রথম আলোকে বলেছেন, অভিবাসী কর্মীদের বেশির ভাগই চুক্তিভিত্তিক কাজ করেন। এখন কাজ নেই। অবৈধ ব্যক্তিরা কোনো কাজই পাচ্ছেন না। জীবন হয়েছে মানবেতর, অনেকেই দেশে ফেরার পথ খুঁজছেন</a:t>
            </a:r>
            <a:r>
              <a:rPr lang="as-IN" sz="1200" dirty="0" smtClean="0"/>
              <a:t>।</a:t>
            </a:r>
            <a:r>
              <a:rPr lang="en-US" sz="1200" dirty="0" smtClean="0"/>
              <a:t> </a:t>
            </a:r>
            <a:r>
              <a:rPr lang="as-IN" sz="1200" dirty="0"/>
              <a:t>ফেরত পাঠানোর জন্য কুয়েত সরকার বাংলাদেশের অবৈধ কর্মীদের অস্থায়ী আটক শিবিরে জড়ো করেছে। শিবিরগুলোর বাসিন্দারা বলছেন, তাঁদের মোট সংখ্যা প্রায় সাড়ে ছয় হাজার। মাজ্জাত আটক শিবিরে থাকা মো. রায়হান শেখ ফোনে প্রথম আলোকে বলেন, ২২ দিন ধরে বড় একটা স্কুলঘরে গাদাগাদি করে ৬০০ জন আছেন। খাবারের কষ্টের কথা বললে পুলিশ বেদম মারছে। বিভিন্ন শিবিরে চারজন মারা গেছেন। তিনি বলেন, ‘দূতাবাসে দিনে ফোন দিয়েও কাউকে পাই না। আমাদের বাঁচান।’</a:t>
            </a:r>
          </a:p>
          <a:p>
            <a:r>
              <a:rPr lang="as-IN" sz="1200" dirty="0"/>
              <a:t>ইতিমধ্যে সংক্রমণের ভয়ে জেল ও আটকশিবির খালি করে অবৈধ কর্মীদের পাঠানো শুরু হয়েছে। গত ‍দুই সপ্তাহে মধ্যপ্রাচ্যের বিভিন্ন দেশ থেকে ৩ হাজার ৬৯৫ জন ফিরেছেন। সবাইকে প্রাতিষ্ঠানিক কোয়ারেন্টিন বা সঙ্গনিরোধে রাখতে হচ্ছে। ৬ মে পররাষ্ট্র মন্ত্রণালয় বলেছে, আগামী কয়েক সপ্তাহে ফিরবেন প্রায় ২৯ হাজার জন, বেশির ভাগই মধ্যপ্রাচ্য থেকে</a:t>
            </a:r>
            <a:r>
              <a:rPr lang="as-IN" sz="1200" dirty="0" smtClean="0"/>
              <a:t>।</a:t>
            </a:r>
            <a:r>
              <a:rPr lang="as-IN" sz="1200" dirty="0"/>
              <a:t>সরকারের জনশক্তি প্রশিক্ষণ ও কর্মসংস্থান ব্যুরোর (বিএমইটি) হিসাবে, অভিবাসী কর্মীদের প্রায় ৮০ ভাগই আছেন মধ্যপ্রাচ্যের আট দেশে। প্রবাসী আয়ের অর্ধেকের বেশি তাঁরাই পাঠান। কর্মী বেশি ফিরতে পারে সৌদি আরব, আরব আমিরাত, কাতার, কুয়েত ও ওমান থেকে। এই পাঁচ দেশ বাংলাদেশের শীর্ষ ১০টি প্রবাসী আয়ের দেশের মধ্যে পড়ে। বাহরাইন, লেবানন আর জর্ডান থেকেও অনেক কর্মীকে ফিরতে হবে। জর্ডানে প্রায় ৪৫ হাজার কর্মী তৈরি পোশাক খাতে কাজ করেন। রপ্তানি আদেশ বাতিল হওয়ায় কারখানায় কাজ বন্ধ, বেতন পাচ্ছেন না অনেকে।</a:t>
            </a:r>
          </a:p>
          <a:p>
            <a:r>
              <a:rPr lang="as-IN" sz="1200" dirty="0"/>
              <a:t>আন্তর্জাতিক মুদ্রা তহবিল (আইএমএফ) বলছে, করোনাকালে মধ্যপ্রাচ্যের তেলনির্ভর অর্থনীতি গত ৪০ বছরে সবচেয়ে বড় ধাক্কার মুখে পড়ছে। আর আন্তর্জাতিক শ্রম সংস্থা (আইএলও) বলছে, বছরের দ্বিতীয় প্রান্তিকে (এপ্রিল-জুন) আরব দেশগুলোতে ৫০ লাখ লোক চাকরি হারাতে পারে।</a:t>
            </a:r>
          </a:p>
          <a:p>
            <a:endParaRPr lang="as-IN" sz="1200" dirty="0"/>
          </a:p>
        </p:txBody>
      </p:sp>
    </p:spTree>
    <p:extLst>
      <p:ext uri="{BB962C8B-B14F-4D97-AF65-F5344CB8AC3E}">
        <p14:creationId xmlns:p14="http://schemas.microsoft.com/office/powerpoint/2010/main" val="253383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2020-05-09T06:31:07Z</dcterms:created>
  <dcterms:modified xsi:type="dcterms:W3CDTF">2020-05-09T06:31:54Z</dcterms:modified>
</cp:coreProperties>
</file>