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6EC427-B066-4C8D-82B4-89EEFE235257}"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89D35-89C2-4F17-9AC1-13AF01929BE7}" type="slidenum">
              <a:rPr lang="en-US" smtClean="0"/>
              <a:t>‹#›</a:t>
            </a:fld>
            <a:endParaRPr lang="en-US"/>
          </a:p>
        </p:txBody>
      </p:sp>
    </p:spTree>
    <p:extLst>
      <p:ext uri="{BB962C8B-B14F-4D97-AF65-F5344CB8AC3E}">
        <p14:creationId xmlns:p14="http://schemas.microsoft.com/office/powerpoint/2010/main" val="2805440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6EC427-B066-4C8D-82B4-89EEFE235257}"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89D35-89C2-4F17-9AC1-13AF01929BE7}" type="slidenum">
              <a:rPr lang="en-US" smtClean="0"/>
              <a:t>‹#›</a:t>
            </a:fld>
            <a:endParaRPr lang="en-US"/>
          </a:p>
        </p:txBody>
      </p:sp>
    </p:spTree>
    <p:extLst>
      <p:ext uri="{BB962C8B-B14F-4D97-AF65-F5344CB8AC3E}">
        <p14:creationId xmlns:p14="http://schemas.microsoft.com/office/powerpoint/2010/main" val="3121102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6EC427-B066-4C8D-82B4-89EEFE235257}"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89D35-89C2-4F17-9AC1-13AF01929BE7}" type="slidenum">
              <a:rPr lang="en-US" smtClean="0"/>
              <a:t>‹#›</a:t>
            </a:fld>
            <a:endParaRPr lang="en-US"/>
          </a:p>
        </p:txBody>
      </p:sp>
    </p:spTree>
    <p:extLst>
      <p:ext uri="{BB962C8B-B14F-4D97-AF65-F5344CB8AC3E}">
        <p14:creationId xmlns:p14="http://schemas.microsoft.com/office/powerpoint/2010/main" val="4011723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6EC427-B066-4C8D-82B4-89EEFE235257}"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89D35-89C2-4F17-9AC1-13AF01929BE7}" type="slidenum">
              <a:rPr lang="en-US" smtClean="0"/>
              <a:t>‹#›</a:t>
            </a:fld>
            <a:endParaRPr lang="en-US"/>
          </a:p>
        </p:txBody>
      </p:sp>
    </p:spTree>
    <p:extLst>
      <p:ext uri="{BB962C8B-B14F-4D97-AF65-F5344CB8AC3E}">
        <p14:creationId xmlns:p14="http://schemas.microsoft.com/office/powerpoint/2010/main" val="793700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6EC427-B066-4C8D-82B4-89EEFE235257}"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89D35-89C2-4F17-9AC1-13AF01929BE7}" type="slidenum">
              <a:rPr lang="en-US" smtClean="0"/>
              <a:t>‹#›</a:t>
            </a:fld>
            <a:endParaRPr lang="en-US"/>
          </a:p>
        </p:txBody>
      </p:sp>
    </p:spTree>
    <p:extLst>
      <p:ext uri="{BB962C8B-B14F-4D97-AF65-F5344CB8AC3E}">
        <p14:creationId xmlns:p14="http://schemas.microsoft.com/office/powerpoint/2010/main" val="49851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6EC427-B066-4C8D-82B4-89EEFE235257}"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89D35-89C2-4F17-9AC1-13AF01929BE7}" type="slidenum">
              <a:rPr lang="en-US" smtClean="0"/>
              <a:t>‹#›</a:t>
            </a:fld>
            <a:endParaRPr lang="en-US"/>
          </a:p>
        </p:txBody>
      </p:sp>
    </p:spTree>
    <p:extLst>
      <p:ext uri="{BB962C8B-B14F-4D97-AF65-F5344CB8AC3E}">
        <p14:creationId xmlns:p14="http://schemas.microsoft.com/office/powerpoint/2010/main" val="3876920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6EC427-B066-4C8D-82B4-89EEFE235257}"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A89D35-89C2-4F17-9AC1-13AF01929BE7}" type="slidenum">
              <a:rPr lang="en-US" smtClean="0"/>
              <a:t>‹#›</a:t>
            </a:fld>
            <a:endParaRPr lang="en-US"/>
          </a:p>
        </p:txBody>
      </p:sp>
    </p:spTree>
    <p:extLst>
      <p:ext uri="{BB962C8B-B14F-4D97-AF65-F5344CB8AC3E}">
        <p14:creationId xmlns:p14="http://schemas.microsoft.com/office/powerpoint/2010/main" val="3383774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6EC427-B066-4C8D-82B4-89EEFE235257}"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A89D35-89C2-4F17-9AC1-13AF01929BE7}" type="slidenum">
              <a:rPr lang="en-US" smtClean="0"/>
              <a:t>‹#›</a:t>
            </a:fld>
            <a:endParaRPr lang="en-US"/>
          </a:p>
        </p:txBody>
      </p:sp>
    </p:spTree>
    <p:extLst>
      <p:ext uri="{BB962C8B-B14F-4D97-AF65-F5344CB8AC3E}">
        <p14:creationId xmlns:p14="http://schemas.microsoft.com/office/powerpoint/2010/main" val="153227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EC427-B066-4C8D-82B4-89EEFE235257}"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A89D35-89C2-4F17-9AC1-13AF01929BE7}" type="slidenum">
              <a:rPr lang="en-US" smtClean="0"/>
              <a:t>‹#›</a:t>
            </a:fld>
            <a:endParaRPr lang="en-US"/>
          </a:p>
        </p:txBody>
      </p:sp>
    </p:spTree>
    <p:extLst>
      <p:ext uri="{BB962C8B-B14F-4D97-AF65-F5344CB8AC3E}">
        <p14:creationId xmlns:p14="http://schemas.microsoft.com/office/powerpoint/2010/main" val="231691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6EC427-B066-4C8D-82B4-89EEFE235257}"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89D35-89C2-4F17-9AC1-13AF01929BE7}" type="slidenum">
              <a:rPr lang="en-US" smtClean="0"/>
              <a:t>‹#›</a:t>
            </a:fld>
            <a:endParaRPr lang="en-US"/>
          </a:p>
        </p:txBody>
      </p:sp>
    </p:spTree>
    <p:extLst>
      <p:ext uri="{BB962C8B-B14F-4D97-AF65-F5344CB8AC3E}">
        <p14:creationId xmlns:p14="http://schemas.microsoft.com/office/powerpoint/2010/main" val="975636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6EC427-B066-4C8D-82B4-89EEFE235257}"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89D35-89C2-4F17-9AC1-13AF01929BE7}" type="slidenum">
              <a:rPr lang="en-US" smtClean="0"/>
              <a:t>‹#›</a:t>
            </a:fld>
            <a:endParaRPr lang="en-US"/>
          </a:p>
        </p:txBody>
      </p:sp>
    </p:spTree>
    <p:extLst>
      <p:ext uri="{BB962C8B-B14F-4D97-AF65-F5344CB8AC3E}">
        <p14:creationId xmlns:p14="http://schemas.microsoft.com/office/powerpoint/2010/main" val="3846179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EC427-B066-4C8D-82B4-89EEFE235257}" type="datetimeFigureOut">
              <a:rPr lang="en-US" smtClean="0"/>
              <a:t>5/9/2020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A89D35-89C2-4F17-9AC1-13AF01929BE7}" type="slidenum">
              <a:rPr lang="en-US" smtClean="0"/>
              <a:t>‹#›</a:t>
            </a:fld>
            <a:endParaRPr lang="en-US"/>
          </a:p>
        </p:txBody>
      </p:sp>
    </p:spTree>
    <p:extLst>
      <p:ext uri="{BB962C8B-B14F-4D97-AF65-F5344CB8AC3E}">
        <p14:creationId xmlns:p14="http://schemas.microsoft.com/office/powerpoint/2010/main" val="73148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1521" y="105057"/>
            <a:ext cx="9234151" cy="461665"/>
          </a:xfrm>
          <a:prstGeom prst="rect">
            <a:avLst/>
          </a:prstGeom>
        </p:spPr>
        <p:txBody>
          <a:bodyPr wrap="square">
            <a:spAutoFit/>
          </a:bodyPr>
          <a:lstStyle/>
          <a:p>
            <a:pPr algn="ctr"/>
            <a:r>
              <a:rPr lang="as-IN" sz="2400" b="1" i="0" dirty="0" smtClean="0">
                <a:solidFill>
                  <a:srgbClr val="0070C0"/>
                </a:solidFill>
                <a:effectLst/>
                <a:latin typeface="Kiron"/>
              </a:rPr>
              <a:t>শারীরিক দূরত্ব মানা হচ্ছে না বেশির ভাগ পোশাক কারখানায়</a:t>
            </a:r>
            <a:r>
              <a:rPr lang="en-US" sz="2400" b="1" i="0" dirty="0" smtClean="0">
                <a:solidFill>
                  <a:srgbClr val="0070C0"/>
                </a:solidFill>
                <a:effectLst/>
                <a:latin typeface="Kiron"/>
              </a:rPr>
              <a:t> </a:t>
            </a:r>
            <a:endParaRPr lang="as-IN" sz="2400" b="1" i="0" dirty="0">
              <a:solidFill>
                <a:srgbClr val="0070C0"/>
              </a:solidFill>
              <a:effectLst/>
              <a:latin typeface="Kiron"/>
            </a:endParaRPr>
          </a:p>
        </p:txBody>
      </p:sp>
      <p:sp>
        <p:nvSpPr>
          <p:cNvPr id="5" name="Rectangle 4"/>
          <p:cNvSpPr/>
          <p:nvPr/>
        </p:nvSpPr>
        <p:spPr>
          <a:xfrm>
            <a:off x="0" y="566722"/>
            <a:ext cx="12191999" cy="5909310"/>
          </a:xfrm>
          <a:prstGeom prst="rect">
            <a:avLst/>
          </a:prstGeom>
        </p:spPr>
        <p:txBody>
          <a:bodyPr wrap="square">
            <a:spAutoFit/>
          </a:bodyPr>
          <a:lstStyle/>
          <a:p>
            <a:r>
              <a:rPr lang="as-IN" b="0" i="0" dirty="0" smtClean="0">
                <a:solidFill>
                  <a:srgbClr val="000000"/>
                </a:solidFill>
                <a:effectLst/>
                <a:latin typeface="Kiron"/>
              </a:rPr>
              <a:t>গাজীপুরের পূর্ব চান্দরা এলাকার মদিনা বোর্ড মিলের কারখানায় প্রবেশের আগে শ্রমিকের শরীরের তাপমাত্রা মাপা হয়। এমনকি কারখানায় প্রবেশের সময় শরীরে জীবাণুনাশকও দেওয়া হচ্ছে। আছে হাত ধোয়ারও ব্যবস্থা। এটুকু পর্যন্ত ঠিক থাকলেও কারখানার ভেতরে স্বাস্থ্যবিধি মেনে সামাজিক দূরত্ব মানা হচ্ছে না বলে অভিযোগ করেন কারখানার বেশ কয়েকজন শ্রমিক।</a:t>
            </a:r>
            <a:r>
              <a:rPr lang="en-US" b="0" i="0" dirty="0" smtClean="0">
                <a:solidFill>
                  <a:srgbClr val="000000"/>
                </a:solidFill>
                <a:effectLst/>
                <a:latin typeface="Kiron"/>
              </a:rPr>
              <a:t> </a:t>
            </a:r>
            <a:r>
              <a:rPr lang="as-IN" dirty="0"/>
              <a:t>কারখানার শ্রমিক মারুফ হোসেন অভিযোগ করেন, অল্প জায়গার মধ্যে গাদাগাদি করে অনেক শ্রমিক কাজ করছেন। সে জন্য কারখানার ভেতরে সামাজিক দূরত্ব মানা হচ্ছে না।</a:t>
            </a:r>
          </a:p>
          <a:p>
            <a:r>
              <a:rPr lang="as-IN" dirty="0"/>
              <a:t>অভিযোগের বিষয়ে জানতে চাইলে প্রতিষ্ঠানের প্রশাসনিক কর্মকর্তা শফিকুল ইসলাম </a:t>
            </a:r>
            <a:r>
              <a:rPr lang="as-IN" i="1" dirty="0"/>
              <a:t>প্রথম আলো</a:t>
            </a:r>
            <a:r>
              <a:rPr lang="as-IN" dirty="0"/>
              <a:t>কে বলেন, কারখানার ভেতরেও শ্রমিকদের শারীরিক দূরত্ব বজায় রাখতে বলা হচ্ছে। আমরাও সেটি মেনে চলছি।</a:t>
            </a:r>
          </a:p>
          <a:p>
            <a:r>
              <a:rPr lang="as-IN" dirty="0"/>
              <a:t>মদিনা বোর্ডমিলের মতো দেশের বিভিন্ন এলাকার শিল্পকারখানায় স্বাস্থ্যবিধি শতভাগ না মানার অভিযোগ মিলছে। তবে এ অভিযোগের বেশির ভাগই অপেক্ষাকৃত ছোট ও মাঝারি মানের কলকারখানার বিরুদ্ধে। বড় বড় শিল্পপ্রতিষ্ঠানগুলো ঠিকই স্বাস্থ্যবিধি মেনে কারখানা চালাচ্ছে।</a:t>
            </a:r>
          </a:p>
          <a:p>
            <a:r>
              <a:rPr lang="en-US" dirty="0" smtClean="0"/>
              <a:t> </a:t>
            </a:r>
            <a:r>
              <a:rPr lang="as-IN" dirty="0"/>
              <a:t>এদিকে কারখানাগুলোতে স্বাস্থ্যবিধি মানা হচ্ছে কি না, সেটি দেখার কথা কলকারখানা ও প্রতিষ্ঠান পরিদর্শন অধিদপ্তরের (ডিআইএফই)। এ ছাড়া শিল্প কলকারখানার বিভিন্ন বিষয় দেখভালের জন্য আছে শিল্প পুলিশও। সারা দেশে পোশাকের পাশাপাশি অন্যান্য কারখানা গত ২৬ এপ্রিল থেকে খুলতে শুরু করলেও ডিআইএফই ও শিল্প পুলিশের সদস্যরা সীমিত পর্যায়ে দায়িত্ব পালন করছেন। ফলে শ্রমিকদের মধ্যে করোনা সংক্রমণের ঝুঁকি প্রতিনিয়তই বাড়ছে।</a:t>
            </a:r>
          </a:p>
          <a:p>
            <a:r>
              <a:rPr lang="as-IN" dirty="0"/>
              <a:t>শিল্প পুলিশ জানিয়েছে, সাভার-আশুলিয়া, গাজীপুর, নারায়ণগঞ্জ, চট্টগ্রাম, ময়মনসিংহ ও খুলনায় শিল্পকারখানা রয়েছে ৭ হাজার ৬০২টি। তার মধ্যে গত বৃহস্পতিবার পর্যন্ত উৎপাদনে ছিল ২ হাজার ৫৯২টি। তার মধ্যে বিজিএমইএর সদস্য ১ হাজার ২৬৯, বিকেএমইএর ৩৬৯ ও বিটিএমএর সদস্য ১৮৩টি। তা ছাড়া বেপজার অধীনের রপ্তানি প্রক্রিয়াকরণ এলাকার (ইপিজেড) ৩৬৪ কারখানার মধ্যে ৩০৪টি চালু ছিল। অন্যান্য ৩ হাজার ৮৬৬ শিল্পকারখানার মধ্যে ১ হাজার ৩৬৭টি উৎপাদনে ছিল</a:t>
            </a:r>
            <a:r>
              <a:rPr lang="as-IN" dirty="0" smtClean="0"/>
              <a:t>।</a:t>
            </a:r>
            <a:r>
              <a:rPr lang="en-US" dirty="0" smtClean="0"/>
              <a:t> </a:t>
            </a:r>
            <a:r>
              <a:rPr lang="as-IN" dirty="0"/>
              <a:t>কারখানাগুলোতে স্বাস্থ্যবিধি পুরোপুরি মানা হচ্ছে না বলে অভিযোগ শ্রমিকদের</a:t>
            </a:r>
            <a:r>
              <a:rPr lang="as-IN" dirty="0" smtClean="0"/>
              <a:t/>
            </a:r>
            <a:br>
              <a:rPr lang="as-IN" dirty="0" smtClean="0"/>
            </a:br>
            <a:r>
              <a:rPr lang="as-IN" dirty="0"/>
              <a:t>তাঁরা বলছেন, এতে সংক্রমণের ঝুঁকি প্রতিনিয়তই </a:t>
            </a:r>
            <a:r>
              <a:rPr lang="as-IN" dirty="0" smtClean="0"/>
              <a:t>বাড়ছে</a:t>
            </a:r>
            <a:r>
              <a:rPr lang="en-US" dirty="0" smtClean="0"/>
              <a:t> </a:t>
            </a:r>
            <a:endParaRPr lang="as-IN" dirty="0"/>
          </a:p>
          <a:p>
            <a:r>
              <a:rPr lang="en-US" dirty="0" smtClean="0"/>
              <a:t> </a:t>
            </a:r>
            <a:endParaRPr lang="en-US" dirty="0"/>
          </a:p>
        </p:txBody>
      </p:sp>
    </p:spTree>
    <p:extLst>
      <p:ext uri="{BB962C8B-B14F-4D97-AF65-F5344CB8AC3E}">
        <p14:creationId xmlns:p14="http://schemas.microsoft.com/office/powerpoint/2010/main" val="926352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96</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Kiron</vt:lpstr>
      <vt:lpstr>Vrinda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cp:revision>
  <dcterms:created xsi:type="dcterms:W3CDTF">2020-05-09T15:44:55Z</dcterms:created>
  <dcterms:modified xsi:type="dcterms:W3CDTF">2020-05-09T15:51:49Z</dcterms:modified>
</cp:coreProperties>
</file>