
<file path=[Content_Types].xml><?xml version="1.0" encoding="utf-8"?>
<Types xmlns="http://schemas.openxmlformats.org/package/2006/content-types">
  <Default Extension="3gp" ContentType="video/3gpp"/>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79" r:id="rId1"/>
  </p:sldMasterIdLst>
  <p:notesMasterIdLst>
    <p:notesMasterId r:id="rId20"/>
  </p:notesMasterIdLst>
  <p:sldIdLst>
    <p:sldId id="260" r:id="rId2"/>
    <p:sldId id="311" r:id="rId3"/>
    <p:sldId id="314" r:id="rId4"/>
    <p:sldId id="307" r:id="rId5"/>
    <p:sldId id="310" r:id="rId6"/>
    <p:sldId id="262" r:id="rId7"/>
    <p:sldId id="280" r:id="rId8"/>
    <p:sldId id="305" r:id="rId9"/>
    <p:sldId id="295" r:id="rId10"/>
    <p:sldId id="299" r:id="rId11"/>
    <p:sldId id="297" r:id="rId12"/>
    <p:sldId id="258" r:id="rId13"/>
    <p:sldId id="313" r:id="rId14"/>
    <p:sldId id="267" r:id="rId15"/>
    <p:sldId id="288" r:id="rId16"/>
    <p:sldId id="312" r:id="rId17"/>
    <p:sldId id="290" r:id="rId18"/>
    <p:sldId id="30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epeN1QKPCWe3C/6mLkQkQ==" hashData="UunuKgIcHjaQ9F6Nr/gK0evTuQP6wy/7SiZS1FB25iet5LLWzxZMvLFNNai6uXh8y3LDgoJbyX0tqNpte5AyRw=="/>
  <p:extLst>
    <p:ext uri="{521415D9-36F7-43E2-AB2F-B90AF26B5E84}">
      <p14:sectionLst xmlns:p14="http://schemas.microsoft.com/office/powerpoint/2010/main">
        <p14:section name="Untitled Section" id="{0617F971-9829-4306-9646-C684FD0AABCD}">
          <p14:sldIdLst>
            <p14:sldId id="260"/>
            <p14:sldId id="311"/>
            <p14:sldId id="314"/>
            <p14:sldId id="307"/>
            <p14:sldId id="310"/>
            <p14:sldId id="262"/>
            <p14:sldId id="280"/>
            <p14:sldId id="305"/>
            <p14:sldId id="295"/>
            <p14:sldId id="299"/>
            <p14:sldId id="297"/>
            <p14:sldId id="258"/>
            <p14:sldId id="313"/>
            <p14:sldId id="267"/>
            <p14:sldId id="288"/>
            <p14:sldId id="312"/>
            <p14:sldId id="290"/>
            <p14:sldId id="30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1F1F1"/>
    <a:srgbClr val="F0F0F0"/>
    <a:srgbClr val="A6B727"/>
    <a:srgbClr val="FA3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145" autoAdjust="0"/>
  </p:normalViewPr>
  <p:slideViewPr>
    <p:cSldViewPr>
      <p:cViewPr varScale="1">
        <p:scale>
          <a:sx n="104" d="100"/>
          <a:sy n="104" d="100"/>
        </p:scale>
        <p:origin x="756"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C559F-81AD-4245-87B4-725131F67E2B}" type="datetimeFigureOut">
              <a:rPr lang="en-US" smtClean="0"/>
              <a:pPr/>
              <a:t>09-May-20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E4A766-85EE-414F-9C0B-DF70352697C4}" type="slidenum">
              <a:rPr lang="en-US" smtClean="0"/>
              <a:pPr/>
              <a:t>‹#›</a:t>
            </a:fld>
            <a:endParaRPr lang="en-US"/>
          </a:p>
        </p:txBody>
      </p:sp>
    </p:spTree>
    <p:extLst>
      <p:ext uri="{BB962C8B-B14F-4D97-AF65-F5344CB8AC3E}">
        <p14:creationId xmlns:p14="http://schemas.microsoft.com/office/powerpoint/2010/main" val="403898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Teacher can hide this slide.</a:t>
            </a:r>
          </a:p>
        </p:txBody>
      </p:sp>
      <p:sp>
        <p:nvSpPr>
          <p:cNvPr id="4" name="Slide Number Placeholder 3"/>
          <p:cNvSpPr>
            <a:spLocks noGrp="1"/>
          </p:cNvSpPr>
          <p:nvPr>
            <p:ph type="sldNum" sz="quarter" idx="10"/>
          </p:nvPr>
        </p:nvSpPr>
        <p:spPr/>
        <p:txBody>
          <a:bodyPr/>
          <a:lstStyle/>
          <a:p>
            <a:fld id="{62E4A766-85EE-414F-9C0B-DF70352697C4}" type="slidenum">
              <a:rPr lang="en-US" smtClean="0"/>
              <a:pPr/>
              <a:t>3</a:t>
            </a:fld>
            <a:endParaRPr lang="en-US"/>
          </a:p>
        </p:txBody>
      </p:sp>
    </p:spTree>
    <p:extLst>
      <p:ext uri="{BB962C8B-B14F-4D97-AF65-F5344CB8AC3E}">
        <p14:creationId xmlns:p14="http://schemas.microsoft.com/office/powerpoint/2010/main" val="422866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First teacher will read the text, explain the text then </a:t>
            </a:r>
            <a:r>
              <a:rPr lang="en-US" dirty="0" err="1"/>
              <a:t>ss</a:t>
            </a:r>
            <a:r>
              <a:rPr lang="en-US" dirty="0"/>
              <a:t> will read the text loudly/silently later</a:t>
            </a:r>
            <a:r>
              <a:rPr lang="en-US" baseline="0" dirty="0"/>
              <a:t> </a:t>
            </a:r>
            <a:r>
              <a:rPr lang="en-US" baseline="0" dirty="0" err="1"/>
              <a:t>ss</a:t>
            </a:r>
            <a:r>
              <a:rPr lang="en-US" baseline="0" dirty="0"/>
              <a:t> answer the </a:t>
            </a:r>
            <a:r>
              <a:rPr lang="en-US" baseline="0" dirty="0" err="1"/>
              <a:t>ques</a:t>
            </a:r>
            <a:r>
              <a:rPr lang="en-US" baseline="0" dirty="0"/>
              <a:t> orally/written.</a:t>
            </a:r>
            <a:endParaRPr lang="en-US" dirty="0"/>
          </a:p>
        </p:txBody>
      </p:sp>
      <p:sp>
        <p:nvSpPr>
          <p:cNvPr id="4" name="Slide Number Placeholder 3"/>
          <p:cNvSpPr>
            <a:spLocks noGrp="1"/>
          </p:cNvSpPr>
          <p:nvPr>
            <p:ph type="sldNum" sz="quarter" idx="10"/>
          </p:nvPr>
        </p:nvSpPr>
        <p:spPr/>
        <p:txBody>
          <a:bodyPr/>
          <a:lstStyle/>
          <a:p>
            <a:fld id="{62E4A766-85EE-414F-9C0B-DF70352697C4}" type="slidenum">
              <a:rPr lang="en-US" smtClean="0"/>
              <a:pPr/>
              <a:t>7</a:t>
            </a:fld>
            <a:endParaRPr lang="en-US"/>
          </a:p>
        </p:txBody>
      </p:sp>
    </p:spTree>
    <p:extLst>
      <p:ext uri="{BB962C8B-B14F-4D97-AF65-F5344CB8AC3E}">
        <p14:creationId xmlns:p14="http://schemas.microsoft.com/office/powerpoint/2010/main" val="2522290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At first teacher will show</a:t>
            </a:r>
            <a:r>
              <a:rPr lang="en-US" baseline="0" dirty="0"/>
              <a:t> the words then ask his/her students to tell the meaning and making sentences. If they fail teacher will show the picture again. For feedback click on meaning button.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2E4A766-85EE-414F-9C0B-DF70352697C4}" type="slidenum">
              <a:rPr lang="en-US" smtClean="0"/>
              <a:pPr/>
              <a:t>8</a:t>
            </a:fld>
            <a:endParaRPr lang="en-US"/>
          </a:p>
        </p:txBody>
      </p:sp>
    </p:spTree>
    <p:extLst>
      <p:ext uri="{BB962C8B-B14F-4D97-AF65-F5344CB8AC3E}">
        <p14:creationId xmlns:p14="http://schemas.microsoft.com/office/powerpoint/2010/main" val="333646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At first teacher will show</a:t>
            </a:r>
            <a:r>
              <a:rPr lang="en-US" baseline="0" dirty="0"/>
              <a:t> the words then ask his/her students to tell the meaning and making sentences. If they fail teacher will show the picture again. For feedback click on meaning button.</a:t>
            </a:r>
            <a:endParaRPr lang="en-US" dirty="0"/>
          </a:p>
        </p:txBody>
      </p:sp>
      <p:sp>
        <p:nvSpPr>
          <p:cNvPr id="4" name="Slide Number Placeholder 3"/>
          <p:cNvSpPr>
            <a:spLocks noGrp="1"/>
          </p:cNvSpPr>
          <p:nvPr>
            <p:ph type="sldNum" sz="quarter" idx="10"/>
          </p:nvPr>
        </p:nvSpPr>
        <p:spPr/>
        <p:txBody>
          <a:bodyPr/>
          <a:lstStyle/>
          <a:p>
            <a:fld id="{62E4A766-85EE-414F-9C0B-DF70352697C4}" type="slidenum">
              <a:rPr lang="en-US" smtClean="0"/>
              <a:pPr/>
              <a:t>9</a:t>
            </a:fld>
            <a:endParaRPr lang="en-US"/>
          </a:p>
        </p:txBody>
      </p:sp>
    </p:spTree>
    <p:extLst>
      <p:ext uri="{BB962C8B-B14F-4D97-AF65-F5344CB8AC3E}">
        <p14:creationId xmlns:p14="http://schemas.microsoft.com/office/powerpoint/2010/main" val="1421662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At first teacher will show</a:t>
            </a:r>
            <a:r>
              <a:rPr lang="en-US" baseline="0" dirty="0"/>
              <a:t> the words then ask his/her students to tell the meaning and making sentences. If they fail teacher will show the picture again. For feedback click on meaning button.</a:t>
            </a:r>
            <a:endParaRPr lang="en-US" dirty="0"/>
          </a:p>
        </p:txBody>
      </p:sp>
      <p:sp>
        <p:nvSpPr>
          <p:cNvPr id="4" name="Slide Number Placeholder 3"/>
          <p:cNvSpPr>
            <a:spLocks noGrp="1"/>
          </p:cNvSpPr>
          <p:nvPr>
            <p:ph type="sldNum" sz="quarter" idx="10"/>
          </p:nvPr>
        </p:nvSpPr>
        <p:spPr/>
        <p:txBody>
          <a:bodyPr/>
          <a:lstStyle/>
          <a:p>
            <a:fld id="{62E4A766-85EE-414F-9C0B-DF70352697C4}" type="slidenum">
              <a:rPr lang="en-US" smtClean="0"/>
              <a:pPr/>
              <a:t>10</a:t>
            </a:fld>
            <a:endParaRPr lang="en-US"/>
          </a:p>
        </p:txBody>
      </p:sp>
    </p:spTree>
    <p:extLst>
      <p:ext uri="{BB962C8B-B14F-4D97-AF65-F5344CB8AC3E}">
        <p14:creationId xmlns:p14="http://schemas.microsoft.com/office/powerpoint/2010/main" val="17841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SS will get time 10 </a:t>
            </a:r>
            <a:r>
              <a:rPr lang="en-US" dirty="0" err="1"/>
              <a:t>minu</a:t>
            </a:r>
            <a:r>
              <a:rPr lang="en-US" dirty="0"/>
              <a:t>: T will try to elicit the </a:t>
            </a:r>
            <a:r>
              <a:rPr lang="en-US" dirty="0" err="1"/>
              <a:t>ans</a:t>
            </a:r>
            <a:r>
              <a:rPr lang="en-US" dirty="0"/>
              <a:t>: from </a:t>
            </a:r>
            <a:r>
              <a:rPr lang="en-US" dirty="0" err="1"/>
              <a:t>ss</a:t>
            </a:r>
            <a:r>
              <a:rPr lang="en-US" dirty="0"/>
              <a:t> if fail then T will</a:t>
            </a:r>
            <a:r>
              <a:rPr lang="en-US" baseline="0" dirty="0"/>
              <a:t> give feedback.</a:t>
            </a:r>
            <a:endParaRPr lang="en-US" dirty="0"/>
          </a:p>
        </p:txBody>
      </p:sp>
      <p:sp>
        <p:nvSpPr>
          <p:cNvPr id="4" name="Slide Number Placeholder 3"/>
          <p:cNvSpPr>
            <a:spLocks noGrp="1"/>
          </p:cNvSpPr>
          <p:nvPr>
            <p:ph type="sldNum" sz="quarter" idx="10"/>
          </p:nvPr>
        </p:nvSpPr>
        <p:spPr/>
        <p:txBody>
          <a:bodyPr/>
          <a:lstStyle/>
          <a:p>
            <a:fld id="{62E4A766-85EE-414F-9C0B-DF70352697C4}" type="slidenum">
              <a:rPr lang="en-US" smtClean="0"/>
              <a:pPr/>
              <a:t>12</a:t>
            </a:fld>
            <a:endParaRPr lang="en-US"/>
          </a:p>
        </p:txBody>
      </p:sp>
    </p:spTree>
    <p:extLst>
      <p:ext uri="{BB962C8B-B14F-4D97-AF65-F5344CB8AC3E}">
        <p14:creationId xmlns:p14="http://schemas.microsoft.com/office/powerpoint/2010/main" val="322024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SS will get time 10 </a:t>
            </a:r>
            <a:r>
              <a:rPr lang="en-US" dirty="0" err="1"/>
              <a:t>minu</a:t>
            </a:r>
            <a:r>
              <a:rPr lang="en-US" dirty="0"/>
              <a:t>: T will try to elicit the </a:t>
            </a:r>
            <a:r>
              <a:rPr lang="en-US" dirty="0" err="1"/>
              <a:t>ans</a:t>
            </a:r>
            <a:r>
              <a:rPr lang="en-US" dirty="0"/>
              <a:t>: from </a:t>
            </a:r>
            <a:r>
              <a:rPr lang="en-US" dirty="0" err="1"/>
              <a:t>ss</a:t>
            </a:r>
            <a:r>
              <a:rPr lang="en-US" dirty="0"/>
              <a:t> if fail then T will</a:t>
            </a:r>
            <a:r>
              <a:rPr lang="en-US" baseline="0" dirty="0"/>
              <a:t> give feedback.</a:t>
            </a:r>
            <a:endParaRPr lang="en-US" dirty="0"/>
          </a:p>
        </p:txBody>
      </p:sp>
      <p:sp>
        <p:nvSpPr>
          <p:cNvPr id="4" name="Slide Number Placeholder 3"/>
          <p:cNvSpPr>
            <a:spLocks noGrp="1"/>
          </p:cNvSpPr>
          <p:nvPr>
            <p:ph type="sldNum" sz="quarter" idx="10"/>
          </p:nvPr>
        </p:nvSpPr>
        <p:spPr/>
        <p:txBody>
          <a:bodyPr/>
          <a:lstStyle/>
          <a:p>
            <a:fld id="{62E4A766-85EE-414F-9C0B-DF70352697C4}" type="slidenum">
              <a:rPr lang="en-US" smtClean="0"/>
              <a:pPr/>
              <a:t>13</a:t>
            </a:fld>
            <a:endParaRPr lang="en-US"/>
          </a:p>
        </p:txBody>
      </p:sp>
    </p:spTree>
    <p:extLst>
      <p:ext uri="{BB962C8B-B14F-4D97-AF65-F5344CB8AC3E}">
        <p14:creationId xmlns:p14="http://schemas.microsoft.com/office/powerpoint/2010/main" val="999105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 will try to elicit the </a:t>
            </a:r>
            <a:r>
              <a:rPr lang="en-US" dirty="0" err="1"/>
              <a:t>ans</a:t>
            </a:r>
            <a:r>
              <a:rPr lang="en-US" dirty="0"/>
              <a:t>: from </a:t>
            </a:r>
            <a:r>
              <a:rPr lang="en-US" dirty="0" err="1"/>
              <a:t>ss</a:t>
            </a:r>
            <a:r>
              <a:rPr lang="en-US" dirty="0"/>
              <a:t> if fail then T will give feedback.</a:t>
            </a:r>
          </a:p>
          <a:p>
            <a:endParaRPr lang="en-US" dirty="0"/>
          </a:p>
        </p:txBody>
      </p:sp>
      <p:sp>
        <p:nvSpPr>
          <p:cNvPr id="4" name="Slide Number Placeholder 3"/>
          <p:cNvSpPr>
            <a:spLocks noGrp="1"/>
          </p:cNvSpPr>
          <p:nvPr>
            <p:ph type="sldNum" sz="quarter" idx="10"/>
          </p:nvPr>
        </p:nvSpPr>
        <p:spPr/>
        <p:txBody>
          <a:bodyPr/>
          <a:lstStyle/>
          <a:p>
            <a:fld id="{62E4A766-85EE-414F-9C0B-DF70352697C4}" type="slidenum">
              <a:rPr lang="en-US" smtClean="0"/>
              <a:pPr/>
              <a:t>14</a:t>
            </a:fld>
            <a:endParaRPr lang="en-US"/>
          </a:p>
        </p:txBody>
      </p:sp>
    </p:spTree>
    <p:extLst>
      <p:ext uri="{BB962C8B-B14F-4D97-AF65-F5344CB8AC3E}">
        <p14:creationId xmlns:p14="http://schemas.microsoft.com/office/powerpoint/2010/main" val="3964742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09-May-20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942405"/>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9466230"/>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934133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89091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265517"/>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09-May-20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7961479"/>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09-May-20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886693"/>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09-May-20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8687625"/>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A5282D-E0BF-4DC8-AA8E-154C96B6F08A}"/>
              </a:ext>
            </a:extLst>
          </p:cNvPr>
          <p:cNvSpPr txBox="1"/>
          <p:nvPr userDrawn="1"/>
        </p:nvSpPr>
        <p:spPr>
          <a:xfrm>
            <a:off x="0" y="6324600"/>
            <a:ext cx="11963400" cy="323165"/>
          </a:xfrm>
          <a:prstGeom prst="rect">
            <a:avLst/>
          </a:prstGeom>
          <a:noFill/>
          <a:ln>
            <a:solidFill>
              <a:schemeClr val="tx1"/>
            </a:solidFill>
            <a:prstDash val="lgDashDotDot"/>
          </a:ln>
        </p:spPr>
        <p:txBody>
          <a:bodyPr wrap="square" rtlCol="0">
            <a:spAutoFit/>
          </a:bodyPr>
          <a:lstStyle/>
          <a:p>
            <a:pPr algn="ctr"/>
            <a:r>
              <a:rPr lang="en-US" sz="1500" dirty="0">
                <a:latin typeface="Times New Roman" panose="02020603050405020304" pitchFamily="18" charset="0"/>
                <a:cs typeface="Times New Roman" panose="02020603050405020304" pitchFamily="18" charset="0"/>
              </a:rPr>
              <a:t>Swandip Banerjee, Asst. Teacher (English), Pallimangal Secondary School, Khulna. 01718503573, swandipb1@gmail.com</a:t>
            </a:r>
          </a:p>
        </p:txBody>
      </p:sp>
      <p:pic>
        <p:nvPicPr>
          <p:cNvPr id="8" name="Picture 7">
            <a:extLst>
              <a:ext uri="{FF2B5EF4-FFF2-40B4-BE49-F238E27FC236}">
                <a16:creationId xmlns:a16="http://schemas.microsoft.com/office/drawing/2014/main" id="{F659B745-46C4-4291-B8AF-B1864ED17F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324600"/>
            <a:ext cx="270387" cy="270387"/>
          </a:xfrm>
          <a:prstGeom prst="roundRect">
            <a:avLst>
              <a:gd name="adj" fmla="val 4945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65F706A9-33B2-4E8B-A6DC-0DBF12ABB1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88213" y="6324600"/>
            <a:ext cx="270387" cy="270387"/>
          </a:xfrm>
          <a:prstGeom prst="roundRect">
            <a:avLst>
              <a:gd name="adj" fmla="val 4945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25384256"/>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09-May-20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0354203"/>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09-May-20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6029484"/>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D8BD707-D9CF-40AE-B4C6-C98DA3205C09}" type="datetimeFigureOut">
              <a:rPr lang="en-US" smtClean="0"/>
              <a:pPr/>
              <a:t>09-May-20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3613747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p:dissolve/>
  </p:transition>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3gp"/><Relationship Id="rId1" Type="http://schemas.microsoft.com/office/2007/relationships/media" Target="../media/media1.3g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EE96F8-28F0-45C4-82A4-3AC22F89F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1795234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70390" y="262234"/>
            <a:ext cx="3297745" cy="769441"/>
          </a:xfrm>
          <a:prstGeom prst="rect">
            <a:avLst/>
          </a:prstGeom>
          <a:noFill/>
          <a:ln w="3175">
            <a:noFill/>
          </a:ln>
          <a:effectLst/>
        </p:spPr>
        <p:txBody>
          <a:bodyPr wrap="square" rtlCol="0">
            <a:spAutoFit/>
          </a:bodyPr>
          <a:lstStyle/>
          <a:p>
            <a:pPr algn="ctr"/>
            <a:r>
              <a:rPr lang="en-US" sz="4400" b="1" dirty="0">
                <a:solidFill>
                  <a:srgbClr val="C00000"/>
                </a:solidFill>
                <a:latin typeface="Times New Roman" panose="02020603050405020304" pitchFamily="18" charset="0"/>
                <a:cs typeface="Times New Roman" panose="02020603050405020304" pitchFamily="18" charset="0"/>
              </a:rPr>
              <a:t>Vocabulary</a:t>
            </a:r>
          </a:p>
        </p:txBody>
      </p:sp>
      <p:sp>
        <p:nvSpPr>
          <p:cNvPr id="4" name="TextBox 3"/>
          <p:cNvSpPr txBox="1"/>
          <p:nvPr/>
        </p:nvSpPr>
        <p:spPr>
          <a:xfrm>
            <a:off x="519223" y="1320225"/>
            <a:ext cx="1981200"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a:ln/>
                <a:solidFill>
                  <a:srgbClr val="0070C0"/>
                </a:solidFill>
                <a:latin typeface="Times New Roman" panose="02020603050405020304" pitchFamily="18" charset="0"/>
                <a:cs typeface="Times New Roman" panose="02020603050405020304" pitchFamily="18" charset="0"/>
              </a:rPr>
              <a:t>Erosion</a:t>
            </a:r>
          </a:p>
        </p:txBody>
      </p:sp>
      <p:sp>
        <p:nvSpPr>
          <p:cNvPr id="10" name="Rectangle 9"/>
          <p:cNvSpPr/>
          <p:nvPr/>
        </p:nvSpPr>
        <p:spPr>
          <a:xfrm>
            <a:off x="3888509" y="1241723"/>
            <a:ext cx="3297745" cy="7979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Corrosion/Decay</a:t>
            </a:r>
          </a:p>
        </p:txBody>
      </p:sp>
      <p:sp>
        <p:nvSpPr>
          <p:cNvPr id="11" name="TextBox 10"/>
          <p:cNvSpPr txBox="1"/>
          <p:nvPr/>
        </p:nvSpPr>
        <p:spPr>
          <a:xfrm>
            <a:off x="524539" y="2662535"/>
            <a:ext cx="731520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We have lost all our properties due to river </a:t>
            </a:r>
            <a:r>
              <a:rPr lang="en-US" sz="2400" b="1" dirty="0">
                <a:solidFill>
                  <a:srgbClr val="002060"/>
                </a:solidFill>
                <a:highlight>
                  <a:srgbClr val="FFFF00"/>
                </a:highlight>
                <a:latin typeface="Times New Roman" panose="02020603050405020304" pitchFamily="18" charset="0"/>
                <a:cs typeface="Times New Roman" panose="02020603050405020304" pitchFamily="18" charset="0"/>
              </a:rPr>
              <a:t>erosion</a:t>
            </a:r>
            <a:r>
              <a:rPr lang="en-US" sz="2400" b="1" dirty="0">
                <a:solidFill>
                  <a:srgbClr val="002060"/>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262234"/>
            <a:ext cx="3124200" cy="2252366"/>
          </a:xfrm>
          <a:prstGeom prst="rect">
            <a:avLst/>
          </a:prstGeom>
          <a:ln w="3175">
            <a:solidFill>
              <a:schemeClr val="tx1"/>
            </a:solidFill>
          </a:ln>
        </p:spPr>
      </p:pic>
      <p:sp>
        <p:nvSpPr>
          <p:cNvPr id="9" name="TextBox 8">
            <a:extLst>
              <a:ext uri="{FF2B5EF4-FFF2-40B4-BE49-F238E27FC236}">
                <a16:creationId xmlns:a16="http://schemas.microsoft.com/office/drawing/2014/main" id="{87D24662-15F3-48FA-B53A-C4222F00721E}"/>
              </a:ext>
            </a:extLst>
          </p:cNvPr>
          <p:cNvSpPr txBox="1"/>
          <p:nvPr/>
        </p:nvSpPr>
        <p:spPr>
          <a:xfrm>
            <a:off x="519223" y="4081573"/>
            <a:ext cx="2833577"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a:ln/>
                <a:solidFill>
                  <a:srgbClr val="0070C0"/>
                </a:solidFill>
                <a:latin typeface="Times New Roman" panose="02020603050405020304" pitchFamily="18" charset="0"/>
                <a:cs typeface="Times New Roman" panose="02020603050405020304" pitchFamily="18" charset="0"/>
              </a:rPr>
              <a:t>Embankment</a:t>
            </a:r>
          </a:p>
        </p:txBody>
      </p:sp>
      <p:sp>
        <p:nvSpPr>
          <p:cNvPr id="12" name="Rectangle 11">
            <a:extLst>
              <a:ext uri="{FF2B5EF4-FFF2-40B4-BE49-F238E27FC236}">
                <a16:creationId xmlns:a16="http://schemas.microsoft.com/office/drawing/2014/main" id="{D78B0448-CEDD-478E-9D82-834D38B8CCE0}"/>
              </a:ext>
            </a:extLst>
          </p:cNvPr>
          <p:cNvSpPr/>
          <p:nvPr/>
        </p:nvSpPr>
        <p:spPr>
          <a:xfrm>
            <a:off x="3888509" y="4081573"/>
            <a:ext cx="4495800" cy="7979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wall of earth or stone built to prevent a river flooding.</a:t>
            </a:r>
          </a:p>
        </p:txBody>
      </p:sp>
      <p:sp>
        <p:nvSpPr>
          <p:cNvPr id="13" name="TextBox 12">
            <a:extLst>
              <a:ext uri="{FF2B5EF4-FFF2-40B4-BE49-F238E27FC236}">
                <a16:creationId xmlns:a16="http://schemas.microsoft.com/office/drawing/2014/main" id="{0570D45C-EEAE-468E-83B5-1BB67AEF8DDF}"/>
              </a:ext>
            </a:extLst>
          </p:cNvPr>
          <p:cNvSpPr txBox="1"/>
          <p:nvPr/>
        </p:nvSpPr>
        <p:spPr>
          <a:xfrm>
            <a:off x="519223" y="5671730"/>
            <a:ext cx="788841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An </a:t>
            </a:r>
            <a:r>
              <a:rPr lang="en-US" sz="2800" b="1" dirty="0">
                <a:solidFill>
                  <a:srgbClr val="002060"/>
                </a:solidFill>
                <a:highlight>
                  <a:srgbClr val="FFFF00"/>
                </a:highlight>
                <a:latin typeface="Times New Roman" panose="02020603050405020304" pitchFamily="18" charset="0"/>
                <a:cs typeface="Times New Roman" panose="02020603050405020304" pitchFamily="18" charset="0"/>
              </a:rPr>
              <a:t>embankment</a:t>
            </a:r>
            <a:r>
              <a:rPr lang="en-US" sz="2800" b="1" dirty="0">
                <a:solidFill>
                  <a:srgbClr val="002060"/>
                </a:solidFill>
                <a:latin typeface="Times New Roman" panose="02020603050405020304" pitchFamily="18" charset="0"/>
                <a:cs typeface="Times New Roman" panose="02020603050405020304" pitchFamily="18" charset="0"/>
              </a:rPr>
              <a:t> can save the people from flood. </a:t>
            </a:r>
          </a:p>
        </p:txBody>
      </p:sp>
      <p:pic>
        <p:nvPicPr>
          <p:cNvPr id="6" name="Picture 5">
            <a:extLst>
              <a:ext uri="{FF2B5EF4-FFF2-40B4-BE49-F238E27FC236}">
                <a16:creationId xmlns:a16="http://schemas.microsoft.com/office/drawing/2014/main" id="{786BA89A-03A6-43D5-B2E2-1570904E8E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0" y="3389129"/>
            <a:ext cx="3187993" cy="1992495"/>
          </a:xfrm>
          <a:prstGeom prst="rect">
            <a:avLst/>
          </a:prstGeom>
        </p:spPr>
      </p:pic>
    </p:spTree>
    <p:extLst>
      <p:ext uri="{BB962C8B-B14F-4D97-AF65-F5344CB8AC3E}">
        <p14:creationId xmlns:p14="http://schemas.microsoft.com/office/powerpoint/2010/main" val="4862996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heel(1)">
                                      <p:cBhvr>
                                        <p:cTn id="42" dur="2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9"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3906" y="978938"/>
            <a:ext cx="1947530"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a:ln/>
                <a:solidFill>
                  <a:srgbClr val="0070C0"/>
                </a:solidFill>
                <a:latin typeface="Times New Roman" panose="02020603050405020304" pitchFamily="18" charset="0"/>
                <a:cs typeface="Times New Roman" panose="02020603050405020304" pitchFamily="18" charset="0"/>
              </a:rPr>
              <a:t>Whisper</a:t>
            </a:r>
          </a:p>
        </p:txBody>
      </p:sp>
      <p:sp>
        <p:nvSpPr>
          <p:cNvPr id="10" name="Rectangle 9"/>
          <p:cNvSpPr/>
          <p:nvPr/>
        </p:nvSpPr>
        <p:spPr>
          <a:xfrm>
            <a:off x="2971800" y="978938"/>
            <a:ext cx="4724400" cy="58477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n w="0"/>
                <a:solidFill>
                  <a:srgbClr val="7030A0"/>
                </a:solidFill>
                <a:latin typeface="Times New Roman" panose="02020603050405020304" pitchFamily="18" charset="0"/>
                <a:cs typeface="Times New Roman" panose="02020603050405020304" pitchFamily="18" charset="0"/>
              </a:rPr>
              <a:t>To speak very quietly near to ear.</a:t>
            </a:r>
          </a:p>
        </p:txBody>
      </p:sp>
      <p:sp>
        <p:nvSpPr>
          <p:cNvPr id="11" name="TextBox 10"/>
          <p:cNvSpPr txBox="1"/>
          <p:nvPr/>
        </p:nvSpPr>
        <p:spPr>
          <a:xfrm>
            <a:off x="583906" y="2234799"/>
            <a:ext cx="5359694"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The mother is </a:t>
            </a:r>
            <a:r>
              <a:rPr lang="en-US" sz="2400" b="1" dirty="0">
                <a:solidFill>
                  <a:srgbClr val="002060"/>
                </a:solidFill>
                <a:highlight>
                  <a:srgbClr val="FFFF00"/>
                </a:highlight>
                <a:latin typeface="Times New Roman" panose="02020603050405020304" pitchFamily="18" charset="0"/>
                <a:cs typeface="Times New Roman" panose="02020603050405020304" pitchFamily="18" charset="0"/>
              </a:rPr>
              <a:t>whispering</a:t>
            </a:r>
            <a:r>
              <a:rPr lang="en-US" sz="2400" b="1" dirty="0">
                <a:solidFill>
                  <a:srgbClr val="002060"/>
                </a:solidFill>
                <a:latin typeface="Times New Roman" panose="02020603050405020304" pitchFamily="18" charset="0"/>
                <a:cs typeface="Times New Roman" panose="02020603050405020304" pitchFamily="18" charset="0"/>
              </a:rPr>
              <a:t> to her baby.</a:t>
            </a:r>
          </a:p>
        </p:txBody>
      </p:sp>
      <p:sp>
        <p:nvSpPr>
          <p:cNvPr id="9" name="TextBox 8">
            <a:extLst>
              <a:ext uri="{FF2B5EF4-FFF2-40B4-BE49-F238E27FC236}">
                <a16:creationId xmlns:a16="http://schemas.microsoft.com/office/drawing/2014/main" id="{B44538A2-2D86-4D33-A955-FF05E7270765}"/>
              </a:ext>
            </a:extLst>
          </p:cNvPr>
          <p:cNvSpPr txBox="1"/>
          <p:nvPr/>
        </p:nvSpPr>
        <p:spPr>
          <a:xfrm>
            <a:off x="583906" y="3869149"/>
            <a:ext cx="1529865"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a:ln/>
                <a:solidFill>
                  <a:srgbClr val="0070C0"/>
                </a:solidFill>
                <a:latin typeface="Times New Roman" panose="02020603050405020304" pitchFamily="18" charset="0"/>
                <a:cs typeface="Times New Roman" panose="02020603050405020304" pitchFamily="18" charset="0"/>
              </a:rPr>
              <a:t>Roar</a:t>
            </a:r>
          </a:p>
        </p:txBody>
      </p:sp>
      <p:sp>
        <p:nvSpPr>
          <p:cNvPr id="12" name="Rectangle 11">
            <a:extLst>
              <a:ext uri="{FF2B5EF4-FFF2-40B4-BE49-F238E27FC236}">
                <a16:creationId xmlns:a16="http://schemas.microsoft.com/office/drawing/2014/main" id="{8E513D44-6365-4860-A52B-7A7CE72E83E3}"/>
              </a:ext>
            </a:extLst>
          </p:cNvPr>
          <p:cNvSpPr/>
          <p:nvPr/>
        </p:nvSpPr>
        <p:spPr>
          <a:xfrm>
            <a:off x="2438400" y="3745599"/>
            <a:ext cx="6307764" cy="9005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n w="0"/>
                <a:solidFill>
                  <a:srgbClr val="7030A0"/>
                </a:solidFill>
                <a:latin typeface="Times New Roman" panose="02020603050405020304" pitchFamily="18" charset="0"/>
                <a:cs typeface="Times New Roman" panose="02020603050405020304" pitchFamily="18" charset="0"/>
              </a:rPr>
              <a:t>To make a loud deep harsh sound of rivers or wild animals.</a:t>
            </a:r>
          </a:p>
        </p:txBody>
      </p:sp>
      <p:sp>
        <p:nvSpPr>
          <p:cNvPr id="14" name="TextBox 13">
            <a:extLst>
              <a:ext uri="{FF2B5EF4-FFF2-40B4-BE49-F238E27FC236}">
                <a16:creationId xmlns:a16="http://schemas.microsoft.com/office/drawing/2014/main" id="{7136063D-BBB4-489D-AFF0-EB953526DA26}"/>
              </a:ext>
            </a:extLst>
          </p:cNvPr>
          <p:cNvSpPr txBox="1"/>
          <p:nvPr/>
        </p:nvSpPr>
        <p:spPr>
          <a:xfrm>
            <a:off x="586215" y="5464457"/>
            <a:ext cx="4292894"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The lion is </a:t>
            </a:r>
            <a:r>
              <a:rPr lang="en-US" sz="2400" b="1" dirty="0">
                <a:solidFill>
                  <a:srgbClr val="002060"/>
                </a:solidFill>
                <a:highlight>
                  <a:srgbClr val="FFFF00"/>
                </a:highlight>
                <a:latin typeface="Times New Roman" panose="02020603050405020304" pitchFamily="18" charset="0"/>
                <a:cs typeface="Times New Roman" panose="02020603050405020304" pitchFamily="18" charset="0"/>
              </a:rPr>
              <a:t>roaring</a:t>
            </a:r>
            <a:r>
              <a:rPr lang="en-US" sz="2400" b="1" dirty="0">
                <a:solidFill>
                  <a:srgbClr val="002060"/>
                </a:solidFill>
                <a:latin typeface="Times New Roman" panose="02020603050405020304" pitchFamily="18" charset="0"/>
                <a:cs typeface="Times New Roman" panose="02020603050405020304" pitchFamily="18" charset="0"/>
              </a:rPr>
              <a:t> for hungry. </a:t>
            </a:r>
          </a:p>
        </p:txBody>
      </p:sp>
      <p:pic>
        <p:nvPicPr>
          <p:cNvPr id="3" name="Picture 2">
            <a:extLst>
              <a:ext uri="{FF2B5EF4-FFF2-40B4-BE49-F238E27FC236}">
                <a16:creationId xmlns:a16="http://schemas.microsoft.com/office/drawing/2014/main" id="{52C44B3B-7990-4E0B-B322-9CEC7B9D95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7090" y="292125"/>
            <a:ext cx="2554520" cy="2543175"/>
          </a:xfrm>
          <a:prstGeom prst="rect">
            <a:avLst/>
          </a:prstGeom>
          <a:ln>
            <a:noFill/>
          </a:ln>
          <a:effectLst>
            <a:outerShdw blurRad="292100" dist="139700" dir="2700000" algn="tl" rotWithShape="0">
              <a:srgbClr val="333333">
                <a:alpha val="65000"/>
              </a:srgbClr>
            </a:outerShdw>
          </a:effectLst>
        </p:spPr>
      </p:pic>
      <p:pic>
        <p:nvPicPr>
          <p:cNvPr id="8" name="Roar_Sound">
            <a:hlinkClick r:id="" action="ppaction://media"/>
            <a:extLst>
              <a:ext uri="{FF2B5EF4-FFF2-40B4-BE49-F238E27FC236}">
                <a16:creationId xmlns:a16="http://schemas.microsoft.com/office/drawing/2014/main" id="{92D00259-F197-47A0-93F8-6F65A3CD40DE}"/>
              </a:ext>
            </a:extLst>
          </p:cNvPr>
          <p:cNvPicPr>
            <a:picLocks noChangeAspect="1"/>
          </p:cNvPicPr>
          <p:nvPr>
            <a:videoFile r:link="rId1"/>
            <p:extLst>
              <p:ext uri="{DAA4B4D4-6D71-4841-9C94-3DE7FCFB9230}">
                <p14:media xmlns:p14="http://schemas.microsoft.com/office/powerpoint/2010/main" r:embed="rId2">
                  <p14:trim st="2119" end="5784.6666"/>
                </p14:media>
              </p:ext>
            </p:extLst>
          </p:nvPr>
        </p:nvPicPr>
        <p:blipFill>
          <a:blip r:embed="rId6"/>
          <a:stretch>
            <a:fillRect/>
          </a:stretch>
        </p:blipFill>
        <p:spPr>
          <a:xfrm>
            <a:off x="9327206" y="3384765"/>
            <a:ext cx="2598979" cy="1949235"/>
          </a:xfrm>
          <a:prstGeom prst="rect">
            <a:avLst/>
          </a:prstGeom>
        </p:spPr>
      </p:pic>
      <p:sp>
        <p:nvSpPr>
          <p:cNvPr id="15" name="TextBox 14">
            <a:extLst>
              <a:ext uri="{FF2B5EF4-FFF2-40B4-BE49-F238E27FC236}">
                <a16:creationId xmlns:a16="http://schemas.microsoft.com/office/drawing/2014/main" id="{0CE6C061-4301-4C1D-8E42-33BB673F69E2}"/>
              </a:ext>
            </a:extLst>
          </p:cNvPr>
          <p:cNvSpPr txBox="1"/>
          <p:nvPr/>
        </p:nvSpPr>
        <p:spPr>
          <a:xfrm>
            <a:off x="4270390" y="262234"/>
            <a:ext cx="3297745" cy="769441"/>
          </a:xfrm>
          <a:prstGeom prst="rect">
            <a:avLst/>
          </a:prstGeom>
          <a:noFill/>
          <a:ln w="3175">
            <a:noFill/>
          </a:ln>
          <a:effectLst/>
        </p:spPr>
        <p:txBody>
          <a:bodyPr wrap="square" rtlCol="0">
            <a:spAutoFit/>
          </a:bodyPr>
          <a:lstStyle/>
          <a:p>
            <a:pPr algn="ctr"/>
            <a:r>
              <a:rPr lang="en-US" sz="4400" b="1" dirty="0">
                <a:solidFill>
                  <a:srgbClr val="C00000"/>
                </a:solidFill>
                <a:latin typeface="Times New Roman" panose="02020603050405020304" pitchFamily="18" charset="0"/>
                <a:cs typeface="Times New Roman" panose="02020603050405020304" pitchFamily="18" charset="0"/>
              </a:rPr>
              <a:t>Vocabulary</a:t>
            </a:r>
          </a:p>
        </p:txBody>
      </p:sp>
    </p:spTree>
    <p:extLst>
      <p:ext uri="{BB962C8B-B14F-4D97-AF65-F5344CB8AC3E}">
        <p14:creationId xmlns:p14="http://schemas.microsoft.com/office/powerpoint/2010/main" val="38924416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9">
                                            <p:bg/>
                                          </p:spTgt>
                                        </p:tgtEl>
                                        <p:attrNameLst>
                                          <p:attrName>style.visibility</p:attrName>
                                        </p:attrNameLst>
                                      </p:cBhvr>
                                      <p:to>
                                        <p:strVal val="visible"/>
                                      </p:to>
                                    </p:set>
                                    <p:animEffect transition="in" filter="circle(out)">
                                      <p:cBhvr>
                                        <p:cTn id="29" dur="2000"/>
                                        <p:tgtEl>
                                          <p:spTgt spid="9">
                                            <p:bg/>
                                          </p:spTgt>
                                        </p:tgtEl>
                                      </p:cBhvr>
                                    </p:animEffect>
                                  </p:childTnLst>
                                </p:cTn>
                              </p:par>
                              <p:par>
                                <p:cTn id="30" presetID="6" presetClass="entr" presetSubtype="32" fill="hold" grpId="0" nodeType="with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circle(out)">
                                      <p:cBhvr>
                                        <p:cTn id="32" dur="20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1+#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50" fill="hold" display="0">
                  <p:stCondLst>
                    <p:cond delay="indefinite"/>
                  </p:stCondLst>
                </p:cTn>
                <p:tgtEl>
                  <p:spTgt spid="8"/>
                </p:tgtEl>
              </p:cMediaNode>
            </p:video>
          </p:childTnLst>
        </p:cTn>
      </p:par>
    </p:tnLst>
    <p:bldLst>
      <p:bldP spid="4" grpId="0" animBg="1"/>
      <p:bldP spid="10" grpId="0" animBg="1"/>
      <p:bldP spid="11" grpId="0" animBg="1"/>
      <p:bldP spid="9" grpId="0" build="allAtOnce" animBg="1"/>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1E9092-375B-4AE8-9249-2ACB9176A35D}"/>
              </a:ext>
            </a:extLst>
          </p:cNvPr>
          <p:cNvSpPr txBox="1"/>
          <p:nvPr/>
        </p:nvSpPr>
        <p:spPr>
          <a:xfrm>
            <a:off x="1718481" y="1092674"/>
            <a:ext cx="8741392" cy="300082"/>
          </a:xfrm>
          <a:prstGeom prst="rect">
            <a:avLst/>
          </a:prstGeom>
          <a:noFill/>
        </p:spPr>
        <p:txBody>
          <a:bodyPr wrap="square" rtlCol="0">
            <a:spAutoFit/>
          </a:bodyPr>
          <a:lstStyle/>
          <a:p>
            <a:endParaRPr lang="en-US" sz="1350" dirty="0"/>
          </a:p>
        </p:txBody>
      </p:sp>
      <p:sp>
        <p:nvSpPr>
          <p:cNvPr id="6" name="TextBox 5">
            <a:extLst>
              <a:ext uri="{FF2B5EF4-FFF2-40B4-BE49-F238E27FC236}">
                <a16:creationId xmlns:a16="http://schemas.microsoft.com/office/drawing/2014/main" id="{7C81AAFC-AC2E-4073-80CA-2A61D99F8366}"/>
              </a:ext>
            </a:extLst>
          </p:cNvPr>
          <p:cNvSpPr txBox="1"/>
          <p:nvPr/>
        </p:nvSpPr>
        <p:spPr>
          <a:xfrm>
            <a:off x="381000" y="207252"/>
            <a:ext cx="11125200" cy="523220"/>
          </a:xfrm>
          <a:prstGeom prst="rect">
            <a:avLst/>
          </a:prstGeom>
          <a:noFill/>
        </p:spPr>
        <p:txBody>
          <a:bodyPr wrap="square" rtlCol="0">
            <a:spAutoFit/>
          </a:bodyPr>
          <a:lstStyle/>
          <a:p>
            <a:pPr algn="ctr"/>
            <a:r>
              <a:rPr lang="en-US" sz="2800" b="1" dirty="0">
                <a:solidFill>
                  <a:srgbClr val="7030A0"/>
                </a:solidFill>
                <a:latin typeface="Times New Roman" panose="02020603050405020304" pitchFamily="18" charset="0"/>
                <a:cs typeface="Times New Roman" panose="02020603050405020304" pitchFamily="18" charset="0"/>
              </a:rPr>
              <a:t>Read the following text and fill in the blanks in pairs</a:t>
            </a:r>
            <a:r>
              <a:rPr lang="en-US" sz="2400" b="1" dirty="0">
                <a:solidFill>
                  <a:srgbClr val="7030A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089DEC9D-DDC5-4468-8CF0-2CD853F8D7C2}"/>
              </a:ext>
            </a:extLst>
          </p:cNvPr>
          <p:cNvSpPr txBox="1"/>
          <p:nvPr/>
        </p:nvSpPr>
        <p:spPr>
          <a:xfrm>
            <a:off x="381000" y="703860"/>
            <a:ext cx="11430000" cy="5701561"/>
          </a:xfrm>
          <a:prstGeom prst="rect">
            <a:avLst/>
          </a:prstGeom>
          <a:noFill/>
        </p:spPr>
        <p:txBody>
          <a:bodyPr wrap="square" rtlCol="0">
            <a:spAutoFit/>
          </a:bodyPr>
          <a:lstStyle/>
          <a:p>
            <a:r>
              <a:rPr lang="en-US" sz="2000" dirty="0" err="1">
                <a:solidFill>
                  <a:srgbClr val="002060"/>
                </a:solidFill>
                <a:latin typeface="Times New Roman" panose="02020603050405020304" pitchFamily="18" charset="0"/>
                <a:cs typeface="Times New Roman" panose="02020603050405020304" pitchFamily="18" charset="0"/>
              </a:rPr>
              <a:t>Meherjan</a:t>
            </a:r>
            <a:r>
              <a:rPr lang="en-US" sz="2000" dirty="0">
                <a:solidFill>
                  <a:srgbClr val="002060"/>
                </a:solidFill>
                <a:latin typeface="Times New Roman" panose="02020603050405020304" pitchFamily="18" charset="0"/>
                <a:cs typeface="Times New Roman" panose="02020603050405020304" pitchFamily="18" charset="0"/>
              </a:rPr>
              <a:t> lives in a slum on the </a:t>
            </a:r>
            <a:r>
              <a:rPr lang="en-US" sz="2000" dirty="0" err="1">
                <a:solidFill>
                  <a:srgbClr val="002060"/>
                </a:solidFill>
                <a:latin typeface="Times New Roman" panose="02020603050405020304" pitchFamily="18" charset="0"/>
                <a:cs typeface="Times New Roman" panose="02020603050405020304" pitchFamily="18" charset="0"/>
              </a:rPr>
              <a:t>Sirajgonj</a:t>
            </a:r>
            <a:r>
              <a:rPr lang="en-US" sz="2000" dirty="0">
                <a:solidFill>
                  <a:srgbClr val="002060"/>
                </a:solidFill>
                <a:latin typeface="Times New Roman" panose="02020603050405020304" pitchFamily="18" charset="0"/>
                <a:cs typeface="Times New Roman" panose="02020603050405020304" pitchFamily="18" charset="0"/>
              </a:rPr>
              <a:t> town protection embankment. Her polythene-roofed shelter looks like a cage. She is nearly 45 but looks more than he4 age. In front of her shelter, she is trying to make a fire to cook the day’s only meal .Her weak hands tremble as she adds some fallen leaver and straw to the fire. The whispering wind from the river </a:t>
            </a:r>
            <a:r>
              <a:rPr lang="en-US" sz="2000" dirty="0" err="1">
                <a:solidFill>
                  <a:srgbClr val="002060"/>
                </a:solidFill>
                <a:latin typeface="Times New Roman" panose="02020603050405020304" pitchFamily="18" charset="0"/>
                <a:cs typeface="Times New Roman" panose="02020603050405020304" pitchFamily="18" charset="0"/>
              </a:rPr>
              <a:t>Jamuna</a:t>
            </a:r>
            <a:r>
              <a:rPr lang="en-US" sz="2000" dirty="0">
                <a:solidFill>
                  <a:srgbClr val="002060"/>
                </a:solidFill>
                <a:latin typeface="Times New Roman" panose="02020603050405020304" pitchFamily="18" charset="0"/>
                <a:cs typeface="Times New Roman" panose="02020603050405020304" pitchFamily="18" charset="0"/>
              </a:rPr>
              <a:t> makes the fire unsteady. The dancing of the flames reminds </a:t>
            </a:r>
            <a:r>
              <a:rPr lang="en-US" sz="2000" dirty="0" err="1">
                <a:solidFill>
                  <a:srgbClr val="002060"/>
                </a:solidFill>
                <a:latin typeface="Times New Roman" panose="02020603050405020304" pitchFamily="18" charset="0"/>
                <a:cs typeface="Times New Roman" panose="02020603050405020304" pitchFamily="18" charset="0"/>
              </a:rPr>
              <a:t>Meherjan</a:t>
            </a:r>
            <a:r>
              <a:rPr lang="en-US" sz="2000" dirty="0">
                <a:solidFill>
                  <a:srgbClr val="002060"/>
                </a:solidFill>
                <a:latin typeface="Times New Roman" panose="02020603050405020304" pitchFamily="18" charset="0"/>
                <a:cs typeface="Times New Roman" panose="02020603050405020304" pitchFamily="18" charset="0"/>
              </a:rPr>
              <a:t> of the turmoil in her life.</a:t>
            </a:r>
          </a:p>
          <a:p>
            <a:pPr algn="just"/>
            <a:endParaRPr lang="en-US" sz="1000" dirty="0">
              <a:solidFill>
                <a:srgbClr val="002060"/>
              </a:solidFill>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Not long ago </a:t>
            </a:r>
            <a:r>
              <a:rPr lang="en-US" sz="2000" dirty="0" err="1">
                <a:latin typeface="Times New Roman" panose="02020603050405020304" pitchFamily="18" charset="0"/>
                <a:cs typeface="Times New Roman" panose="02020603050405020304" pitchFamily="18" charset="0"/>
              </a:rPr>
              <a:t>Meherjan</a:t>
            </a:r>
            <a:r>
              <a:rPr lang="en-US" sz="2000" dirty="0">
                <a:latin typeface="Times New Roman" panose="02020603050405020304" pitchFamily="18" charset="0"/>
                <a:cs typeface="Times New Roman" panose="02020603050405020304" pitchFamily="18" charset="0"/>
              </a:rPr>
              <a:t> had everything- a family, cultivable land and cattle. The erosion of the </a:t>
            </a:r>
            <a:r>
              <a:rPr lang="en-US" sz="2000" dirty="0" err="1">
                <a:latin typeface="Times New Roman" panose="02020603050405020304" pitchFamily="18" charset="0"/>
                <a:cs typeface="Times New Roman" panose="02020603050405020304" pitchFamily="18" charset="0"/>
              </a:rPr>
              <a:t>Jamuna</a:t>
            </a:r>
            <a:r>
              <a:rPr lang="en-US" sz="2000" dirty="0">
                <a:latin typeface="Times New Roman" panose="02020603050405020304" pitchFamily="18" charset="0"/>
                <a:cs typeface="Times New Roman" panose="02020603050405020304" pitchFamily="18" charset="0"/>
              </a:rPr>
              <a:t> consumed all her landed property gradually. It finally claimed her only shelter during the last monsoon. It took the river only a day to demolish </a:t>
            </a:r>
            <a:r>
              <a:rPr lang="en-US" sz="2000" dirty="0" err="1">
                <a:latin typeface="Times New Roman" panose="02020603050405020304" pitchFamily="18" charset="0"/>
                <a:cs typeface="Times New Roman" panose="02020603050405020304" pitchFamily="18" charset="0"/>
              </a:rPr>
              <a:t>Meher’s</a:t>
            </a:r>
            <a:r>
              <a:rPr lang="en-US" sz="2000" dirty="0">
                <a:latin typeface="Times New Roman" panose="02020603050405020304" pitchFamily="18" charset="0"/>
                <a:cs typeface="Times New Roman" panose="02020603050405020304" pitchFamily="18" charset="0"/>
              </a:rPr>
              <a:t>  house, trees, vegetable garden and the bamboo bush. She had a happy family once. Over the years, she lost her husband and her family to diseases that cruel hunger and poverty brought to the family. Now, she is the only one left to live on with the loss and the pain. The greedy Jamuna has shattered her dreams and happiness.</a:t>
            </a:r>
          </a:p>
          <a:p>
            <a:pPr algn="just"/>
            <a:endParaRPr lang="en-US" sz="1000" dirty="0">
              <a:solidFill>
                <a:srgbClr val="002060"/>
              </a:solidFill>
              <a:latin typeface="Times New Roman" panose="02020603050405020304" pitchFamily="18" charset="0"/>
              <a:cs typeface="Times New Roman" panose="02020603050405020304" pitchFamily="18" charset="0"/>
            </a:endParaRPr>
          </a:p>
          <a:p>
            <a:pPr algn="just"/>
            <a:r>
              <a:rPr lang="en-US" sz="2000" dirty="0">
                <a:solidFill>
                  <a:srgbClr val="002060"/>
                </a:solidFill>
                <a:latin typeface="Times New Roman" panose="02020603050405020304" pitchFamily="18" charset="0"/>
                <a:cs typeface="Times New Roman" panose="02020603050405020304" pitchFamily="18" charset="0"/>
              </a:rPr>
              <a:t>There are thousand others waiting to share the same fate like </a:t>
            </a:r>
            <a:r>
              <a:rPr lang="en-US" sz="2000" dirty="0" err="1">
                <a:solidFill>
                  <a:srgbClr val="002060"/>
                </a:solidFill>
                <a:latin typeface="Times New Roman" panose="02020603050405020304" pitchFamily="18" charset="0"/>
                <a:cs typeface="Times New Roman" panose="02020603050405020304" pitchFamily="18" charset="0"/>
              </a:rPr>
              <a:t>Meherjan</a:t>
            </a:r>
            <a:r>
              <a:rPr lang="en-US" sz="2000" dirty="0">
                <a:solidFill>
                  <a:srgbClr val="002060"/>
                </a:solidFill>
                <a:latin typeface="Times New Roman" panose="02020603050405020304" pitchFamily="18" charset="0"/>
                <a:cs typeface="Times New Roman" panose="02020603050405020304" pitchFamily="18" charset="0"/>
              </a:rPr>
              <a:t>. Bangladesh is a land of rivers that affect its people. Erosion is a harsh reality for the people living along the river banks. During each monsoon many more villages are threatened by the roaring rivers like the Jamuna, the Padma and the Meghna. It is estimated that river makes at least 100,000 people homeless every year in Bangladesh. In fact, river erosion is one of the main dangers caused by climate change. If we can’t take prompt actions to adapt to climate change, there will be thousands of more </a:t>
            </a:r>
            <a:r>
              <a:rPr lang="en-US" sz="2000" dirty="0" err="1">
                <a:solidFill>
                  <a:srgbClr val="002060"/>
                </a:solidFill>
                <a:latin typeface="Times New Roman" panose="02020603050405020304" pitchFamily="18" charset="0"/>
                <a:cs typeface="Times New Roman" panose="02020603050405020304" pitchFamily="18" charset="0"/>
              </a:rPr>
              <a:t>Meherjans</a:t>
            </a:r>
            <a:r>
              <a:rPr lang="en-US" sz="2000" dirty="0">
                <a:solidFill>
                  <a:srgbClr val="002060"/>
                </a:solidFill>
                <a:latin typeface="Times New Roman" panose="02020603050405020304" pitchFamily="18" charset="0"/>
                <a:cs typeface="Times New Roman" panose="02020603050405020304" pitchFamily="18" charset="0"/>
              </a:rPr>
              <a:t> in our towns and villages every year. </a:t>
            </a:r>
          </a:p>
        </p:txBody>
      </p:sp>
      <p:sp>
        <p:nvSpPr>
          <p:cNvPr id="2" name="TextBox 1">
            <a:extLst>
              <a:ext uri="{FF2B5EF4-FFF2-40B4-BE49-F238E27FC236}">
                <a16:creationId xmlns:a16="http://schemas.microsoft.com/office/drawing/2014/main" id="{23C2DECC-1D49-4E29-A391-A0B7699AEAF5}"/>
              </a:ext>
            </a:extLst>
          </p:cNvPr>
          <p:cNvSpPr txBox="1"/>
          <p:nvPr/>
        </p:nvSpPr>
        <p:spPr>
          <a:xfrm>
            <a:off x="10744200" y="331761"/>
            <a:ext cx="685800" cy="400110"/>
          </a:xfrm>
          <a:prstGeom prst="rect">
            <a:avLst/>
          </a:prstGeom>
          <a:solidFill>
            <a:schemeClr val="tx2">
              <a:lumMod val="60000"/>
              <a:lumOff val="40000"/>
            </a:schemeClr>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hlinkClick r:id="rId2" action="ppaction://hlinksldjump">
                  <a:extLst>
                    <a:ext uri="{A12FA001-AC4F-418D-AE19-62706E023703}">
                      <ahyp:hlinkClr xmlns:ahyp="http://schemas.microsoft.com/office/drawing/2018/hyperlinkcolor" val="tx"/>
                    </a:ext>
                  </a:extLst>
                </a:hlinkClick>
              </a:rPr>
              <a:t>GW</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9423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90600" y="849917"/>
            <a:ext cx="10820400" cy="5663089"/>
          </a:xfrm>
          <a:prstGeom prst="rect">
            <a:avLst/>
          </a:prstGeom>
        </p:spPr>
        <p:txBody>
          <a:bodyPr wrap="square">
            <a:spAutoFit/>
          </a:bodyP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Complete the summery of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Meherjan’s</a:t>
            </a:r>
            <a:r>
              <a:rPr lang="en-US" sz="2400" b="1" dirty="0">
                <a:solidFill>
                  <a:schemeClr val="accent2">
                    <a:lumMod val="75000"/>
                  </a:schemeClr>
                </a:solidFill>
                <a:latin typeface="Times New Roman" panose="02020603050405020304" pitchFamily="18" charset="0"/>
                <a:cs typeface="Times New Roman" panose="02020603050405020304" pitchFamily="18" charset="0"/>
              </a:rPr>
              <a:t> life with words/ phrases from the box</a:t>
            </a:r>
            <a:r>
              <a:rPr lang="en-US" sz="2400" b="1" dirty="0">
                <a:latin typeface="Times New Roman" panose="02020603050405020304" pitchFamily="18" charset="0"/>
                <a:cs typeface="Times New Roman" panose="02020603050405020304" pitchFamily="18" charset="0"/>
              </a:rPr>
              <a:t>. </a:t>
            </a:r>
          </a:p>
          <a:p>
            <a:pPr algn="ctr"/>
            <a:endParaRPr lang="en-US" sz="20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r>
              <a:rPr lang="en-US" sz="2500" b="1" dirty="0" err="1">
                <a:latin typeface="Times New Roman" panose="02020603050405020304" pitchFamily="18" charset="0"/>
                <a:cs typeface="Times New Roman" panose="02020603050405020304" pitchFamily="18" charset="0"/>
              </a:rPr>
              <a:t>Meherjan</a:t>
            </a:r>
            <a:r>
              <a:rPr lang="en-US" sz="2500" b="1" dirty="0">
                <a:latin typeface="Times New Roman" panose="02020603050405020304" pitchFamily="18" charset="0"/>
                <a:cs typeface="Times New Roman" panose="02020603050405020304" pitchFamily="18" charset="0"/>
              </a:rPr>
              <a:t> is a typical (1)…………… woman who lives in a slum. She lost her shelter and properties (2)………… the erosion of river Jamuna.  She also lost her family. Her husband had died of disease caused by  poverty and (3)……………………….Now, she is only a (4)…………………  . Like </a:t>
            </a:r>
            <a:r>
              <a:rPr lang="en-US" sz="2500" b="1" dirty="0" err="1">
                <a:latin typeface="Times New Roman" panose="02020603050405020304" pitchFamily="18" charset="0"/>
                <a:cs typeface="Times New Roman" panose="02020603050405020304" pitchFamily="18" charset="0"/>
              </a:rPr>
              <a:t>Meherjan</a:t>
            </a:r>
            <a:r>
              <a:rPr lang="en-US" sz="2500" b="1" dirty="0">
                <a:latin typeface="Times New Roman" panose="02020603050405020304" pitchFamily="18" charset="0"/>
                <a:cs typeface="Times New Roman" panose="02020603050405020304" pitchFamily="18" charset="0"/>
              </a:rPr>
              <a:t> there are many people who have become the (5)………… of river erosion.  River erosion is still posing (6) ………… to the lives and properties of thousands of people. People living (7) ………… rivers are most likely victims of river erosion. Each year about (8) ……………… people become homeless due to river erosion in Bangladesh. </a:t>
            </a:r>
            <a:r>
              <a:rPr lang="en-US" sz="2500" b="1" dirty="0" err="1">
                <a:latin typeface="Times New Roman" panose="02020603050405020304" pitchFamily="18" charset="0"/>
                <a:cs typeface="Times New Roman" panose="02020603050405020304" pitchFamily="18" charset="0"/>
              </a:rPr>
              <a:t>Meherjan’s</a:t>
            </a:r>
            <a:r>
              <a:rPr lang="en-US" sz="2500" b="1" dirty="0">
                <a:latin typeface="Times New Roman" panose="02020603050405020304" pitchFamily="18" charset="0"/>
                <a:cs typeface="Times New Roman" panose="02020603050405020304" pitchFamily="18" charset="0"/>
              </a:rPr>
              <a:t> life is just one (9) ………… of how climate change (10)………… the lives of thousands of people. </a:t>
            </a:r>
          </a:p>
        </p:txBody>
      </p:sp>
      <p:sp>
        <p:nvSpPr>
          <p:cNvPr id="8" name="TextBox 7"/>
          <p:cNvSpPr txBox="1"/>
          <p:nvPr/>
        </p:nvSpPr>
        <p:spPr>
          <a:xfrm>
            <a:off x="4662096" y="246528"/>
            <a:ext cx="3620280" cy="7694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400" b="1" dirty="0">
                <a:ln w="0">
                  <a:noFill/>
                </a:ln>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Pair Work.</a:t>
            </a:r>
          </a:p>
        </p:txBody>
      </p:sp>
      <p:sp>
        <p:nvSpPr>
          <p:cNvPr id="2" name="TextBox 1"/>
          <p:cNvSpPr txBox="1"/>
          <p:nvPr/>
        </p:nvSpPr>
        <p:spPr>
          <a:xfrm>
            <a:off x="4522355" y="2358517"/>
            <a:ext cx="1447800" cy="477054"/>
          </a:xfrm>
          <a:prstGeom prst="rect">
            <a:avLst/>
          </a:prstGeom>
          <a:noFill/>
        </p:spPr>
        <p:txBody>
          <a:bodyPr wrap="square" rtlCol="0">
            <a:spAutoFit/>
          </a:bodyPr>
          <a:lstStyle/>
          <a:p>
            <a:pPr algn="ctr"/>
            <a:r>
              <a:rPr lang="en-US" sz="2500" b="1" dirty="0">
                <a:solidFill>
                  <a:srgbClr val="C00000"/>
                </a:solidFill>
                <a:latin typeface="Times New Roman" panose="02020603050405020304" pitchFamily="18" charset="0"/>
                <a:cs typeface="Times New Roman" panose="02020603050405020304" pitchFamily="18" charset="0"/>
              </a:rPr>
              <a:t>homeless</a:t>
            </a:r>
          </a:p>
        </p:txBody>
      </p:sp>
      <p:sp>
        <p:nvSpPr>
          <p:cNvPr id="5" name="TextBox 4"/>
          <p:cNvSpPr txBox="1"/>
          <p:nvPr/>
        </p:nvSpPr>
        <p:spPr>
          <a:xfrm>
            <a:off x="4522355" y="2781695"/>
            <a:ext cx="1371600" cy="477054"/>
          </a:xfrm>
          <a:prstGeom prst="rect">
            <a:avLst/>
          </a:prstGeom>
          <a:noFill/>
        </p:spPr>
        <p:txBody>
          <a:bodyPr wrap="square" rtlCol="0">
            <a:spAutoFit/>
          </a:bodyPr>
          <a:lstStyle/>
          <a:p>
            <a:pPr algn="ctr"/>
            <a:r>
              <a:rPr lang="en-US" sz="2500" b="1" dirty="0">
                <a:solidFill>
                  <a:srgbClr val="C00000"/>
                </a:solidFill>
                <a:latin typeface="Times New Roman" panose="02020603050405020304" pitchFamily="18" charset="0"/>
                <a:cs typeface="Times New Roman" panose="02020603050405020304" pitchFamily="18" charset="0"/>
              </a:rPr>
              <a:t>due to</a:t>
            </a:r>
          </a:p>
        </p:txBody>
      </p:sp>
      <p:sp>
        <p:nvSpPr>
          <p:cNvPr id="6" name="TextBox 5"/>
          <p:cNvSpPr txBox="1"/>
          <p:nvPr/>
        </p:nvSpPr>
        <p:spPr>
          <a:xfrm>
            <a:off x="1660248" y="3535735"/>
            <a:ext cx="2552700" cy="477054"/>
          </a:xfrm>
          <a:prstGeom prst="rect">
            <a:avLst/>
          </a:prstGeom>
          <a:noFill/>
        </p:spPr>
        <p:txBody>
          <a:bodyPr wrap="square" rtlCol="0">
            <a:spAutoFit/>
          </a:bodyPr>
          <a:lstStyle/>
          <a:p>
            <a:r>
              <a:rPr lang="en-US" sz="2500" b="1" dirty="0">
                <a:solidFill>
                  <a:srgbClr val="C00000"/>
                </a:solidFill>
                <a:latin typeface="Times New Roman" panose="02020603050405020304" pitchFamily="18" charset="0"/>
                <a:cs typeface="Times New Roman" panose="02020603050405020304" pitchFamily="18" charset="0"/>
              </a:rPr>
              <a:t>shortage of food</a:t>
            </a:r>
          </a:p>
        </p:txBody>
      </p:sp>
      <p:sp>
        <p:nvSpPr>
          <p:cNvPr id="10" name="TextBox 9"/>
          <p:cNvSpPr txBox="1"/>
          <p:nvPr/>
        </p:nvSpPr>
        <p:spPr>
          <a:xfrm>
            <a:off x="8010213" y="3535735"/>
            <a:ext cx="2133600" cy="477054"/>
          </a:xfrm>
          <a:prstGeom prst="rect">
            <a:avLst/>
          </a:prstGeom>
          <a:noFill/>
        </p:spPr>
        <p:txBody>
          <a:bodyPr wrap="square" rtlCol="0">
            <a:spAutoFit/>
          </a:bodyPr>
          <a:lstStyle/>
          <a:p>
            <a:pPr algn="ctr"/>
            <a:r>
              <a:rPr lang="en-US" sz="2500" b="1" dirty="0">
                <a:solidFill>
                  <a:srgbClr val="C00000"/>
                </a:solidFill>
                <a:latin typeface="Times New Roman" panose="02020603050405020304" pitchFamily="18" charset="0"/>
                <a:cs typeface="Times New Roman" panose="02020603050405020304" pitchFamily="18" charset="0"/>
              </a:rPr>
              <a:t>slum dweller</a:t>
            </a:r>
          </a:p>
        </p:txBody>
      </p:sp>
      <p:sp>
        <p:nvSpPr>
          <p:cNvPr id="11" name="TextBox 10"/>
          <p:cNvSpPr txBox="1"/>
          <p:nvPr/>
        </p:nvSpPr>
        <p:spPr>
          <a:xfrm>
            <a:off x="9312552" y="3919840"/>
            <a:ext cx="1219200" cy="477054"/>
          </a:xfrm>
          <a:prstGeom prst="rect">
            <a:avLst/>
          </a:prstGeom>
          <a:noFill/>
        </p:spPr>
        <p:txBody>
          <a:bodyPr wrap="square" rtlCol="0">
            <a:spAutoFit/>
          </a:bodyPr>
          <a:lstStyle/>
          <a:p>
            <a:pPr algn="ctr"/>
            <a:r>
              <a:rPr lang="en-US" sz="2500" b="1" dirty="0">
                <a:solidFill>
                  <a:srgbClr val="C00000"/>
                </a:solidFill>
                <a:latin typeface="Times New Roman" panose="02020603050405020304" pitchFamily="18" charset="0"/>
                <a:cs typeface="Times New Roman" panose="02020603050405020304" pitchFamily="18" charset="0"/>
              </a:rPr>
              <a:t>victims</a:t>
            </a:r>
          </a:p>
        </p:txBody>
      </p:sp>
      <p:sp>
        <p:nvSpPr>
          <p:cNvPr id="12" name="TextBox 11"/>
          <p:cNvSpPr txBox="1"/>
          <p:nvPr/>
        </p:nvSpPr>
        <p:spPr>
          <a:xfrm>
            <a:off x="6381609" y="4273939"/>
            <a:ext cx="1485900" cy="477054"/>
          </a:xfrm>
          <a:prstGeom prst="rect">
            <a:avLst/>
          </a:prstGeom>
          <a:noFill/>
        </p:spPr>
        <p:txBody>
          <a:bodyPr wrap="square" rtlCol="0">
            <a:spAutoFit/>
          </a:bodyPr>
          <a:lstStyle/>
          <a:p>
            <a:pPr algn="ctr"/>
            <a:r>
              <a:rPr lang="en-US" sz="2500" b="1" dirty="0">
                <a:solidFill>
                  <a:srgbClr val="C00000"/>
                </a:solidFill>
                <a:latin typeface="Times New Roman" panose="02020603050405020304" pitchFamily="18" charset="0"/>
                <a:cs typeface="Times New Roman" panose="02020603050405020304" pitchFamily="18" charset="0"/>
              </a:rPr>
              <a:t>threats</a:t>
            </a:r>
          </a:p>
        </p:txBody>
      </p:sp>
      <p:sp>
        <p:nvSpPr>
          <p:cNvPr id="13" name="TextBox 12"/>
          <p:cNvSpPr txBox="1"/>
          <p:nvPr/>
        </p:nvSpPr>
        <p:spPr>
          <a:xfrm>
            <a:off x="6248400" y="4672733"/>
            <a:ext cx="1447800" cy="477054"/>
          </a:xfrm>
          <a:prstGeom prst="rect">
            <a:avLst/>
          </a:prstGeom>
          <a:noFill/>
        </p:spPr>
        <p:txBody>
          <a:bodyPr wrap="square" rtlCol="0">
            <a:spAutoFit/>
          </a:bodyPr>
          <a:lstStyle/>
          <a:p>
            <a:pPr algn="ctr"/>
            <a:r>
              <a:rPr lang="en-US" sz="2500" b="1" dirty="0">
                <a:solidFill>
                  <a:srgbClr val="C00000"/>
                </a:solidFill>
                <a:latin typeface="Times New Roman" panose="02020603050405020304" pitchFamily="18" charset="0"/>
                <a:cs typeface="Times New Roman" panose="02020603050405020304" pitchFamily="18" charset="0"/>
              </a:rPr>
              <a:t>close to</a:t>
            </a:r>
          </a:p>
        </p:txBody>
      </p:sp>
      <p:sp>
        <p:nvSpPr>
          <p:cNvPr id="14" name="TextBox 13"/>
          <p:cNvSpPr txBox="1"/>
          <p:nvPr/>
        </p:nvSpPr>
        <p:spPr>
          <a:xfrm>
            <a:off x="6381609" y="5071527"/>
            <a:ext cx="1612142" cy="477054"/>
          </a:xfrm>
          <a:prstGeom prst="rect">
            <a:avLst/>
          </a:prstGeom>
          <a:noFill/>
        </p:spPr>
        <p:txBody>
          <a:bodyPr wrap="square" rtlCol="0">
            <a:spAutoFit/>
          </a:bodyPr>
          <a:lstStyle/>
          <a:p>
            <a:pPr algn="ctr"/>
            <a:r>
              <a:rPr lang="en-US" sz="2500" b="1" dirty="0">
                <a:solidFill>
                  <a:srgbClr val="C00000"/>
                </a:solidFill>
                <a:latin typeface="Times New Roman" panose="02020603050405020304" pitchFamily="18" charset="0"/>
                <a:cs typeface="Times New Roman" panose="02020603050405020304" pitchFamily="18" charset="0"/>
              </a:rPr>
              <a:t>one lakh</a:t>
            </a:r>
          </a:p>
        </p:txBody>
      </p:sp>
      <p:sp>
        <p:nvSpPr>
          <p:cNvPr id="16" name="TextBox 15"/>
          <p:cNvSpPr txBox="1"/>
          <p:nvPr/>
        </p:nvSpPr>
        <p:spPr>
          <a:xfrm>
            <a:off x="10049164" y="5415804"/>
            <a:ext cx="1295400" cy="461665"/>
          </a:xfrm>
          <a:prstGeom prst="rect">
            <a:avLst/>
          </a:prstGeom>
          <a:noFill/>
        </p:spPr>
        <p:txBody>
          <a:bodyPr wrap="square" rtlCol="0">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example</a:t>
            </a:r>
          </a:p>
        </p:txBody>
      </p:sp>
      <p:sp>
        <p:nvSpPr>
          <p:cNvPr id="17" name="TextBox 16"/>
          <p:cNvSpPr txBox="1"/>
          <p:nvPr/>
        </p:nvSpPr>
        <p:spPr>
          <a:xfrm>
            <a:off x="4343400" y="5858996"/>
            <a:ext cx="1295400" cy="477054"/>
          </a:xfrm>
          <a:prstGeom prst="rect">
            <a:avLst/>
          </a:prstGeom>
          <a:noFill/>
        </p:spPr>
        <p:txBody>
          <a:bodyPr wrap="square" rtlCol="0">
            <a:spAutoFit/>
          </a:bodyPr>
          <a:lstStyle/>
          <a:p>
            <a:pPr algn="ctr"/>
            <a:r>
              <a:rPr lang="en-US" sz="2500" b="1" dirty="0">
                <a:solidFill>
                  <a:srgbClr val="C00000"/>
                </a:solidFill>
                <a:latin typeface="Times New Roman" panose="02020603050405020304" pitchFamily="18" charset="0"/>
                <a:cs typeface="Times New Roman" panose="02020603050405020304" pitchFamily="18" charset="0"/>
              </a:rPr>
              <a:t>affects</a:t>
            </a:r>
          </a:p>
        </p:txBody>
      </p:sp>
      <p:sp>
        <p:nvSpPr>
          <p:cNvPr id="4" name="TextBox 3">
            <a:extLst>
              <a:ext uri="{FF2B5EF4-FFF2-40B4-BE49-F238E27FC236}">
                <a16:creationId xmlns:a16="http://schemas.microsoft.com/office/drawing/2014/main" id="{C3FA29EE-5D9C-43B9-B2DA-3C870C854188}"/>
              </a:ext>
            </a:extLst>
          </p:cNvPr>
          <p:cNvSpPr txBox="1"/>
          <p:nvPr/>
        </p:nvSpPr>
        <p:spPr>
          <a:xfrm>
            <a:off x="1546186" y="1309419"/>
            <a:ext cx="9798378" cy="1077218"/>
          </a:xfrm>
          <a:prstGeom prst="rect">
            <a:avLst/>
          </a:prstGeom>
          <a:noFill/>
          <a:ln>
            <a:solidFill>
              <a:schemeClr val="tx1"/>
            </a:solidFill>
          </a:ln>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victims, affects, close to, slum dweller, homeless, threats, example, due to, shortage of food, one lac </a:t>
            </a:r>
            <a:endParaRPr lang="en-US" sz="3200" dirty="0">
              <a:solidFill>
                <a:srgbClr val="0070C0"/>
              </a:solidFill>
            </a:endParaRPr>
          </a:p>
        </p:txBody>
      </p:sp>
    </p:spTree>
    <p:extLst>
      <p:ext uri="{BB962C8B-B14F-4D97-AF65-F5344CB8AC3E}">
        <p14:creationId xmlns:p14="http://schemas.microsoft.com/office/powerpoint/2010/main" val="8029537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p:cTn id="3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p:cTn id="40"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 calcmode="lin" valueType="num">
                                      <p:cBhvr>
                                        <p:cTn id="4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11">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2">
                                            <p:txEl>
                                              <p:pRg st="0" end="0"/>
                                            </p:txEl>
                                          </p:spTgt>
                                        </p:tgtEl>
                                        <p:attrNameLst>
                                          <p:attrName>style.visibility</p:attrName>
                                        </p:attrNameLst>
                                      </p:cBhvr>
                                      <p:to>
                                        <p:strVal val="visible"/>
                                      </p:to>
                                    </p:set>
                                    <p:anim calcmode="lin" valueType="num">
                                      <p:cBhvr>
                                        <p:cTn id="5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56" dur="500"/>
                                        <p:tgtEl>
                                          <p:spTgt spid="1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 calcmode="lin" valueType="num">
                                      <p:cBhvr>
                                        <p:cTn id="6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13">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4">
                                            <p:txEl>
                                              <p:pRg st="0" end="0"/>
                                            </p:txEl>
                                          </p:spTgt>
                                        </p:tgtEl>
                                        <p:attrNameLst>
                                          <p:attrName>style.visibility</p:attrName>
                                        </p:attrNameLst>
                                      </p:cBhvr>
                                      <p:to>
                                        <p:strVal val="visible"/>
                                      </p:to>
                                    </p:set>
                                    <p:anim calcmode="lin" valueType="num">
                                      <p:cBhvr>
                                        <p:cTn id="68"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70" dur="500"/>
                                        <p:tgtEl>
                                          <p:spTgt spid="14">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6">
                                            <p:txEl>
                                              <p:pRg st="0" end="0"/>
                                            </p:txEl>
                                          </p:spTgt>
                                        </p:tgtEl>
                                        <p:attrNameLst>
                                          <p:attrName>style.visibility</p:attrName>
                                        </p:attrNameLst>
                                      </p:cBhvr>
                                      <p:to>
                                        <p:strVal val="visible"/>
                                      </p:to>
                                    </p:set>
                                    <p:anim calcmode="lin" valueType="num">
                                      <p:cBhvr>
                                        <p:cTn id="75"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77" dur="500"/>
                                        <p:tgtEl>
                                          <p:spTgt spid="1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17">
                                            <p:txEl>
                                              <p:pRg st="0" end="0"/>
                                            </p:txEl>
                                          </p:spTgt>
                                        </p:tgtEl>
                                        <p:attrNameLst>
                                          <p:attrName>style.visibility</p:attrName>
                                        </p:attrNameLst>
                                      </p:cBhvr>
                                      <p:to>
                                        <p:strVal val="visible"/>
                                      </p:to>
                                    </p:set>
                                    <p:anim calcmode="lin" valueType="num">
                                      <p:cBhvr>
                                        <p:cTn id="82"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5"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FFF577D-B5A5-48C9-A135-B336F803621E}"/>
              </a:ext>
            </a:extLst>
          </p:cNvPr>
          <p:cNvSpPr txBox="1"/>
          <p:nvPr/>
        </p:nvSpPr>
        <p:spPr>
          <a:xfrm>
            <a:off x="571500" y="2895600"/>
            <a:ext cx="11353800" cy="304698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sp3d extrusionH="57150">
              <a:bevelT w="38100" h="38100" prst="convex"/>
            </a:sp3d>
          </a:bodyPr>
          <a:lstStyle/>
          <a:p>
            <a:pPr marL="457200" indent="-457200">
              <a:buAutoNum type="arabicPeriod"/>
            </a:pPr>
            <a:r>
              <a:rPr lang="en-US" sz="3200" b="1" dirty="0">
                <a:solidFill>
                  <a:srgbClr val="002060"/>
                </a:solidFill>
                <a:latin typeface="Times New Roman" panose="02020603050405020304" pitchFamily="18" charset="0"/>
                <a:cs typeface="Times New Roman" panose="02020603050405020304" pitchFamily="18" charset="0"/>
              </a:rPr>
              <a:t>What does </a:t>
            </a:r>
            <a:r>
              <a:rPr lang="en-US" sz="3200" b="1" dirty="0" err="1">
                <a:solidFill>
                  <a:srgbClr val="002060"/>
                </a:solidFill>
                <a:latin typeface="Times New Roman" panose="02020603050405020304" pitchFamily="18" charset="0"/>
                <a:cs typeface="Times New Roman" panose="02020603050405020304" pitchFamily="18" charset="0"/>
              </a:rPr>
              <a:t>Meherjan</a:t>
            </a:r>
            <a:r>
              <a:rPr lang="en-US" sz="3200" b="1" dirty="0">
                <a:solidFill>
                  <a:srgbClr val="002060"/>
                </a:solidFill>
                <a:latin typeface="Times New Roman" panose="02020603050405020304" pitchFamily="18" charset="0"/>
                <a:cs typeface="Times New Roman" panose="02020603050405020304" pitchFamily="18" charset="0"/>
              </a:rPr>
              <a:t> use to make fire for cooking her meals?</a:t>
            </a:r>
          </a:p>
          <a:p>
            <a:pPr marL="457200" indent="-457200">
              <a:buAutoNum type="arabicPeriod"/>
            </a:pPr>
            <a:r>
              <a:rPr lang="en-US" sz="3200" b="1" dirty="0">
                <a:solidFill>
                  <a:srgbClr val="002060"/>
                </a:solidFill>
                <a:latin typeface="Times New Roman" panose="02020603050405020304" pitchFamily="18" charset="0"/>
                <a:cs typeface="Times New Roman" panose="02020603050405020304" pitchFamily="18" charset="0"/>
              </a:rPr>
              <a:t>What property did </a:t>
            </a:r>
            <a:r>
              <a:rPr lang="en-US" sz="3200" b="1" dirty="0" err="1">
                <a:solidFill>
                  <a:srgbClr val="002060"/>
                </a:solidFill>
                <a:latin typeface="Times New Roman" panose="02020603050405020304" pitchFamily="18" charset="0"/>
                <a:cs typeface="Times New Roman" panose="02020603050405020304" pitchFamily="18" charset="0"/>
              </a:rPr>
              <a:t>Meherjan</a:t>
            </a:r>
            <a:r>
              <a:rPr lang="en-US" sz="3200" b="1" dirty="0">
                <a:solidFill>
                  <a:srgbClr val="002060"/>
                </a:solidFill>
                <a:latin typeface="Times New Roman" panose="02020603050405020304" pitchFamily="18" charset="0"/>
                <a:cs typeface="Times New Roman" panose="02020603050405020304" pitchFamily="18" charset="0"/>
              </a:rPr>
              <a:t> lose due to river erosion?</a:t>
            </a:r>
          </a:p>
          <a:p>
            <a:pPr marL="457200" indent="-457200">
              <a:buAutoNum type="arabicPeriod"/>
            </a:pPr>
            <a:r>
              <a:rPr lang="en-US" sz="3200" b="1" dirty="0">
                <a:solidFill>
                  <a:srgbClr val="002060"/>
                </a:solidFill>
                <a:latin typeface="Times New Roman" panose="02020603050405020304" pitchFamily="18" charset="0"/>
                <a:cs typeface="Times New Roman" panose="02020603050405020304" pitchFamily="18" charset="0"/>
              </a:rPr>
              <a:t>What do you know about </a:t>
            </a:r>
            <a:r>
              <a:rPr lang="en-US" sz="3200" b="1" dirty="0" err="1">
                <a:solidFill>
                  <a:srgbClr val="002060"/>
                </a:solidFill>
                <a:latin typeface="Times New Roman" panose="02020603050405020304" pitchFamily="18" charset="0"/>
                <a:cs typeface="Times New Roman" panose="02020603050405020304" pitchFamily="18" charset="0"/>
              </a:rPr>
              <a:t>Meherjan’s</a:t>
            </a:r>
            <a:r>
              <a:rPr lang="en-US" sz="3200" b="1" dirty="0">
                <a:solidFill>
                  <a:srgbClr val="002060"/>
                </a:solidFill>
                <a:latin typeface="Times New Roman" panose="02020603050405020304" pitchFamily="18" charset="0"/>
                <a:cs typeface="Times New Roman" panose="02020603050405020304" pitchFamily="18" charset="0"/>
              </a:rPr>
              <a:t> family?</a:t>
            </a:r>
          </a:p>
          <a:p>
            <a:pPr marL="457200" indent="-457200">
              <a:buAutoNum type="arabicPeriod"/>
            </a:pPr>
            <a:r>
              <a:rPr lang="en-US" sz="3200" b="1" dirty="0">
                <a:solidFill>
                  <a:srgbClr val="002060"/>
                </a:solidFill>
                <a:latin typeface="Times New Roman" panose="02020603050405020304" pitchFamily="18" charset="0"/>
                <a:cs typeface="Times New Roman" panose="02020603050405020304" pitchFamily="18" charset="0"/>
              </a:rPr>
              <a:t>In which season does river erosion most likely occur?</a:t>
            </a:r>
          </a:p>
          <a:p>
            <a:pPr marL="457200" indent="-457200">
              <a:buAutoNum type="arabicPeriod"/>
            </a:pPr>
            <a:r>
              <a:rPr lang="en-US" sz="3200" b="1" dirty="0">
                <a:solidFill>
                  <a:srgbClr val="002060"/>
                </a:solidFill>
                <a:latin typeface="Times New Roman" panose="02020603050405020304" pitchFamily="18" charset="0"/>
                <a:cs typeface="Times New Roman" panose="02020603050405020304" pitchFamily="18" charset="0"/>
              </a:rPr>
              <a:t>Why is the phrase ‘greedy </a:t>
            </a:r>
            <a:r>
              <a:rPr lang="en-US" sz="3200" b="1" dirty="0" err="1">
                <a:solidFill>
                  <a:srgbClr val="002060"/>
                </a:solidFill>
                <a:latin typeface="Times New Roman" panose="02020603050405020304" pitchFamily="18" charset="0"/>
                <a:cs typeface="Times New Roman" panose="02020603050405020304" pitchFamily="18" charset="0"/>
              </a:rPr>
              <a:t>Jamina</a:t>
            </a:r>
            <a:r>
              <a:rPr lang="en-US" sz="3200" b="1" dirty="0">
                <a:solidFill>
                  <a:srgbClr val="002060"/>
                </a:solidFill>
                <a:latin typeface="Times New Roman" panose="02020603050405020304" pitchFamily="18" charset="0"/>
                <a:cs typeface="Times New Roman" panose="02020603050405020304" pitchFamily="18" charset="0"/>
              </a:rPr>
              <a:t>’ used to describe the river? What greed do you notice in the description?</a:t>
            </a:r>
          </a:p>
        </p:txBody>
      </p:sp>
      <p:sp>
        <p:nvSpPr>
          <p:cNvPr id="3" name="TextBox 2">
            <a:extLst>
              <a:ext uri="{FF2B5EF4-FFF2-40B4-BE49-F238E27FC236}">
                <a16:creationId xmlns:a16="http://schemas.microsoft.com/office/drawing/2014/main" id="{FFCB49CD-1951-45A7-BC3B-A77C56E473DE}"/>
              </a:ext>
            </a:extLst>
          </p:cNvPr>
          <p:cNvSpPr txBox="1"/>
          <p:nvPr/>
        </p:nvSpPr>
        <p:spPr>
          <a:xfrm>
            <a:off x="4038600" y="1514445"/>
            <a:ext cx="4114800" cy="923330"/>
          </a:xfrm>
          <a:prstGeom prst="rect">
            <a:avLst/>
          </a:prstGeom>
          <a:noFill/>
          <a:ln>
            <a:noFill/>
          </a:ln>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Group work</a:t>
            </a:r>
          </a:p>
        </p:txBody>
      </p:sp>
      <p:sp>
        <p:nvSpPr>
          <p:cNvPr id="4" name="TextBox 3">
            <a:extLst>
              <a:ext uri="{FF2B5EF4-FFF2-40B4-BE49-F238E27FC236}">
                <a16:creationId xmlns:a16="http://schemas.microsoft.com/office/drawing/2014/main" id="{BA0E861E-DD40-43BE-9B31-CFADF331BCBB}"/>
              </a:ext>
            </a:extLst>
          </p:cNvPr>
          <p:cNvSpPr txBox="1"/>
          <p:nvPr/>
        </p:nvSpPr>
        <p:spPr>
          <a:xfrm>
            <a:off x="1257300" y="533400"/>
            <a:ext cx="9982200"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Now, read the text ‘A’ again and answer the following questions.</a:t>
            </a:r>
          </a:p>
        </p:txBody>
      </p:sp>
      <p:sp>
        <p:nvSpPr>
          <p:cNvPr id="5" name="TextBox 4">
            <a:extLst>
              <a:ext uri="{FF2B5EF4-FFF2-40B4-BE49-F238E27FC236}">
                <a16:creationId xmlns:a16="http://schemas.microsoft.com/office/drawing/2014/main" id="{01C6D814-8D73-4978-A08C-B11FC594A175}"/>
              </a:ext>
            </a:extLst>
          </p:cNvPr>
          <p:cNvSpPr txBox="1"/>
          <p:nvPr/>
        </p:nvSpPr>
        <p:spPr>
          <a:xfrm>
            <a:off x="10058400" y="1710761"/>
            <a:ext cx="990600" cy="584775"/>
          </a:xfrm>
          <a:prstGeom prst="rect">
            <a:avLst/>
          </a:prstGeom>
          <a:solidFill>
            <a:schemeClr val="tx1"/>
          </a:solidFill>
        </p:spPr>
        <p:txBody>
          <a:bodyPr wrap="square" rtlCol="0">
            <a:spAutoFit/>
          </a:bodyPr>
          <a:lstStyle/>
          <a:p>
            <a:r>
              <a:rPr lang="en-US" sz="3200" b="1" dirty="0">
                <a:solidFill>
                  <a:schemeClr val="bg1"/>
                </a:solidFill>
                <a:hlinkClick r:id="rId3" action="ppaction://hlinksldjump">
                  <a:extLst>
                    <a:ext uri="{A12FA001-AC4F-418D-AE19-62706E023703}">
                      <ahyp:hlinkClr xmlns:ahyp="http://schemas.microsoft.com/office/drawing/2018/hyperlinkcolor" val="tx"/>
                    </a:ext>
                  </a:extLst>
                </a:hlinkClick>
              </a:rPr>
              <a:t>Text</a:t>
            </a:r>
            <a:endParaRPr lang="en-US" sz="32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1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decel="100000" fill="hold" nodeType="after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 calcmode="lin" valueType="num">
                                      <p:cBhvr additive="base">
                                        <p:cTn id="12" dur="15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3" dur="1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decel="100000" fill="hold" nodeType="after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1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18" dur="1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decel="100000" fill="hold" nodeType="after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 calcmode="lin" valueType="num">
                                      <p:cBhvr additive="base">
                                        <p:cTn id="22" dur="1500" fill="hold"/>
                                        <p:tgtEl>
                                          <p:spTgt spid="15">
                                            <p:txEl>
                                              <p:pRg st="3" end="3"/>
                                            </p:txEl>
                                          </p:spTgt>
                                        </p:tgtEl>
                                        <p:attrNameLst>
                                          <p:attrName>ppt_x</p:attrName>
                                        </p:attrNameLst>
                                      </p:cBhvr>
                                      <p:tavLst>
                                        <p:tav tm="0">
                                          <p:val>
                                            <p:strVal val="1+#ppt_w/2"/>
                                          </p:val>
                                        </p:tav>
                                        <p:tav tm="100000">
                                          <p:val>
                                            <p:strVal val="#ppt_x"/>
                                          </p:val>
                                        </p:tav>
                                      </p:tavLst>
                                    </p:anim>
                                    <p:anim calcmode="lin" valueType="num">
                                      <p:cBhvr additive="base">
                                        <p:cTn id="23" dur="15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8" decel="100000" fill="hold" nodeType="after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 calcmode="lin" valueType="num">
                                      <p:cBhvr additive="base">
                                        <p:cTn id="27" dur="1500" fill="hold"/>
                                        <p:tgtEl>
                                          <p:spTgt spid="15">
                                            <p:txEl>
                                              <p:pRg st="4" end="4"/>
                                            </p:txEl>
                                          </p:spTgt>
                                        </p:tgtEl>
                                        <p:attrNameLst>
                                          <p:attrName>ppt_x</p:attrName>
                                        </p:attrNameLst>
                                      </p:cBhvr>
                                      <p:tavLst>
                                        <p:tav tm="0">
                                          <p:val>
                                            <p:strVal val="0-#ppt_w/2"/>
                                          </p:val>
                                        </p:tav>
                                        <p:tav tm="100000">
                                          <p:val>
                                            <p:strVal val="#ppt_x"/>
                                          </p:val>
                                        </p:tav>
                                      </p:tavLst>
                                    </p:anim>
                                    <p:anim calcmode="lin" valueType="num">
                                      <p:cBhvr additive="base">
                                        <p:cTn id="28" dur="1500" fill="hold"/>
                                        <p:tgtEl>
                                          <p:spTgt spid="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221159"/>
            <a:ext cx="4267200" cy="7694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400" dirty="0">
                <a:solidFill>
                  <a:srgbClr val="0070C0"/>
                </a:solidFill>
                <a:latin typeface="Elephant" pitchFamily="18" charset="0"/>
                <a:cs typeface="Times New Roman" pitchFamily="18" charset="0"/>
              </a:rPr>
              <a:t>Evaluation.</a:t>
            </a:r>
          </a:p>
        </p:txBody>
      </p:sp>
      <p:pic>
        <p:nvPicPr>
          <p:cNvPr id="12" name="Picture 11">
            <a:extLst>
              <a:ext uri="{FF2B5EF4-FFF2-40B4-BE49-F238E27FC236}">
                <a16:creationId xmlns:a16="http://schemas.microsoft.com/office/drawing/2014/main" id="{CA954407-3499-4A31-9F96-EA8EE23EF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50" y="1097101"/>
            <a:ext cx="10439400" cy="2865299"/>
          </a:xfrm>
          <a:prstGeom prst="rect">
            <a:avLst/>
          </a:prstGeom>
        </p:spPr>
      </p:pic>
      <p:sp>
        <p:nvSpPr>
          <p:cNvPr id="10" name="Oval 9"/>
          <p:cNvSpPr/>
          <p:nvPr/>
        </p:nvSpPr>
        <p:spPr>
          <a:xfrm>
            <a:off x="10401300" y="3264412"/>
            <a:ext cx="981075" cy="74137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Times New Roman" panose="02020603050405020304" pitchFamily="18" charset="0"/>
                <a:cs typeface="Times New Roman" panose="02020603050405020304" pitchFamily="18" charset="0"/>
              </a:rPr>
              <a:t>Ans</a:t>
            </a:r>
          </a:p>
        </p:txBody>
      </p:sp>
      <p:pic>
        <p:nvPicPr>
          <p:cNvPr id="14" name="Picture 13">
            <a:extLst>
              <a:ext uri="{FF2B5EF4-FFF2-40B4-BE49-F238E27FC236}">
                <a16:creationId xmlns:a16="http://schemas.microsoft.com/office/drawing/2014/main" id="{F56EB57B-7449-41FC-B8E8-961D5C162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502" y="4114800"/>
            <a:ext cx="8991600" cy="2057400"/>
          </a:xfrm>
          <a:prstGeom prst="rect">
            <a:avLst/>
          </a:prstGeom>
        </p:spPr>
      </p:pic>
      <p:sp>
        <p:nvSpPr>
          <p:cNvPr id="15" name="Oval 14">
            <a:extLst>
              <a:ext uri="{FF2B5EF4-FFF2-40B4-BE49-F238E27FC236}">
                <a16:creationId xmlns:a16="http://schemas.microsoft.com/office/drawing/2014/main" id="{0995F595-B7E9-47C7-9A74-74ED1433697D}"/>
              </a:ext>
            </a:extLst>
          </p:cNvPr>
          <p:cNvSpPr/>
          <p:nvPr/>
        </p:nvSpPr>
        <p:spPr>
          <a:xfrm>
            <a:off x="10401300" y="4273614"/>
            <a:ext cx="981075" cy="74137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Times New Roman" panose="02020603050405020304" pitchFamily="18" charset="0"/>
                <a:cs typeface="Times New Roman" panose="02020603050405020304" pitchFamily="18" charset="0"/>
              </a:rPr>
              <a:t>Ans</a:t>
            </a:r>
            <a:endParaRPr lang="en-US" sz="2000" b="1" dirty="0">
              <a:solidFill>
                <a:srgbClr val="C00000"/>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84A3320D-2841-415C-847F-606D887C68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9887" y="2044647"/>
            <a:ext cx="723900" cy="723900"/>
          </a:xfrm>
          <a:prstGeom prst="rect">
            <a:avLst/>
          </a:prstGeom>
        </p:spPr>
      </p:pic>
      <p:pic>
        <p:nvPicPr>
          <p:cNvPr id="22" name="Picture 21">
            <a:extLst>
              <a:ext uri="{FF2B5EF4-FFF2-40B4-BE49-F238E27FC236}">
                <a16:creationId xmlns:a16="http://schemas.microsoft.com/office/drawing/2014/main" id="{091EECFF-79EF-4B5A-8A7F-053D60A47E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5036999"/>
            <a:ext cx="723900" cy="723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ppt_x"/>
                                          </p:val>
                                        </p:tav>
                                        <p:tav tm="100000">
                                          <p:val>
                                            <p:strVal val="#ppt_x"/>
                                          </p:val>
                                        </p:tav>
                                      </p:tavLst>
                                    </p:anim>
                                    <p:anim calcmode="lin" valueType="num">
                                      <p:cBhvr additive="base">
                                        <p:cTn id="21"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ppt_x"/>
                                          </p:val>
                                        </p:tav>
                                        <p:tav tm="100000">
                                          <p:val>
                                            <p:strVal val="#ppt_x"/>
                                          </p:val>
                                        </p:tav>
                                      </p:tavLst>
                                    </p:anim>
                                    <p:anim calcmode="lin" valueType="num">
                                      <p:cBhvr additive="base">
                                        <p:cTn id="28"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0E278-BA88-4D53-942D-0DBF27C6EAEE}"/>
              </a:ext>
            </a:extLst>
          </p:cNvPr>
          <p:cNvSpPr txBox="1"/>
          <p:nvPr/>
        </p:nvSpPr>
        <p:spPr>
          <a:xfrm>
            <a:off x="3962400" y="221159"/>
            <a:ext cx="4267200" cy="7694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400" dirty="0">
                <a:solidFill>
                  <a:srgbClr val="0070C0"/>
                </a:solidFill>
                <a:latin typeface="Elephant" pitchFamily="18" charset="0"/>
                <a:cs typeface="Times New Roman" pitchFamily="18" charset="0"/>
              </a:rPr>
              <a:t>Evaluation.</a:t>
            </a:r>
          </a:p>
        </p:txBody>
      </p:sp>
      <p:pic>
        <p:nvPicPr>
          <p:cNvPr id="4" name="Picture 3">
            <a:extLst>
              <a:ext uri="{FF2B5EF4-FFF2-40B4-BE49-F238E27FC236}">
                <a16:creationId xmlns:a16="http://schemas.microsoft.com/office/drawing/2014/main" id="{863DDEF6-C606-4640-A57E-4C6E36458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990600"/>
            <a:ext cx="9372600" cy="2438400"/>
          </a:xfrm>
          <a:prstGeom prst="rect">
            <a:avLst/>
          </a:prstGeom>
        </p:spPr>
      </p:pic>
      <p:sp>
        <p:nvSpPr>
          <p:cNvPr id="7" name="Oval 6">
            <a:extLst>
              <a:ext uri="{FF2B5EF4-FFF2-40B4-BE49-F238E27FC236}">
                <a16:creationId xmlns:a16="http://schemas.microsoft.com/office/drawing/2014/main" id="{D5033489-1DFF-4FE9-A261-E5A3AC779E97}"/>
              </a:ext>
            </a:extLst>
          </p:cNvPr>
          <p:cNvSpPr/>
          <p:nvPr/>
        </p:nvSpPr>
        <p:spPr>
          <a:xfrm>
            <a:off x="10572750" y="2840028"/>
            <a:ext cx="914400" cy="74137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latin typeface="Times New Roman" panose="02020603050405020304" pitchFamily="18" charset="0"/>
                <a:cs typeface="Times New Roman" panose="02020603050405020304" pitchFamily="18" charset="0"/>
              </a:rPr>
              <a:t>Ans</a:t>
            </a:r>
          </a:p>
        </p:txBody>
      </p:sp>
      <p:pic>
        <p:nvPicPr>
          <p:cNvPr id="6" name="Picture 5">
            <a:extLst>
              <a:ext uri="{FF2B5EF4-FFF2-40B4-BE49-F238E27FC236}">
                <a16:creationId xmlns:a16="http://schemas.microsoft.com/office/drawing/2014/main" id="{10792FC3-2B9A-4BBF-B6CB-94FD91CCB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583858"/>
            <a:ext cx="9296400" cy="2590800"/>
          </a:xfrm>
          <a:prstGeom prst="rect">
            <a:avLst/>
          </a:prstGeom>
        </p:spPr>
      </p:pic>
      <p:sp>
        <p:nvSpPr>
          <p:cNvPr id="8" name="Oval 7">
            <a:extLst>
              <a:ext uri="{FF2B5EF4-FFF2-40B4-BE49-F238E27FC236}">
                <a16:creationId xmlns:a16="http://schemas.microsoft.com/office/drawing/2014/main" id="{B6D5DABE-D943-47AF-B388-1EC120654D0B}"/>
              </a:ext>
            </a:extLst>
          </p:cNvPr>
          <p:cNvSpPr/>
          <p:nvPr/>
        </p:nvSpPr>
        <p:spPr>
          <a:xfrm>
            <a:off x="10572750" y="3886200"/>
            <a:ext cx="914400" cy="74137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latin typeface="Times New Roman" panose="02020603050405020304" pitchFamily="18" charset="0"/>
                <a:cs typeface="Times New Roman" panose="02020603050405020304" pitchFamily="18" charset="0"/>
              </a:rPr>
              <a:t>Ans</a:t>
            </a:r>
          </a:p>
        </p:txBody>
      </p:sp>
      <p:pic>
        <p:nvPicPr>
          <p:cNvPr id="12" name="Picture 11">
            <a:extLst>
              <a:ext uri="{FF2B5EF4-FFF2-40B4-BE49-F238E27FC236}">
                <a16:creationId xmlns:a16="http://schemas.microsoft.com/office/drawing/2014/main" id="{EBD4DB38-0E55-4E97-B920-5964D892AF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1566751"/>
            <a:ext cx="914400" cy="914400"/>
          </a:xfrm>
          <a:prstGeom prst="rect">
            <a:avLst/>
          </a:prstGeom>
        </p:spPr>
      </p:pic>
      <p:pic>
        <p:nvPicPr>
          <p:cNvPr id="13" name="Picture 12">
            <a:extLst>
              <a:ext uri="{FF2B5EF4-FFF2-40B4-BE49-F238E27FC236}">
                <a16:creationId xmlns:a16="http://schemas.microsoft.com/office/drawing/2014/main" id="{25D799F9-242C-43C7-8F9A-B5A7B90098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5550" y="4782430"/>
            <a:ext cx="914400" cy="914400"/>
          </a:xfrm>
          <a:prstGeom prst="rect">
            <a:avLst/>
          </a:prstGeom>
        </p:spPr>
      </p:pic>
    </p:spTree>
    <p:extLst>
      <p:ext uri="{BB962C8B-B14F-4D97-AF65-F5344CB8AC3E}">
        <p14:creationId xmlns:p14="http://schemas.microsoft.com/office/powerpoint/2010/main" val="64380640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1000" fill="hold"/>
                                        <p:tgtEl>
                                          <p:spTgt spid="12"/>
                                        </p:tgtEl>
                                        <p:attrNameLst>
                                          <p:attrName>ppt_x</p:attrName>
                                        </p:attrNameLst>
                                      </p:cBhvr>
                                      <p:tavLst>
                                        <p:tav tm="0">
                                          <p:val>
                                            <p:strVal val="#ppt_x"/>
                                          </p:val>
                                        </p:tav>
                                        <p:tav tm="100000">
                                          <p:val>
                                            <p:strVal val="#ppt_x"/>
                                          </p:val>
                                        </p:tav>
                                      </p:tavLst>
                                    </p:anim>
                                    <p:anim calcmode="lin" valueType="num">
                                      <p:cBhvr additive="base">
                                        <p:cTn id="43"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1000" fill="hold"/>
                                        <p:tgtEl>
                                          <p:spTgt spid="13"/>
                                        </p:tgtEl>
                                        <p:attrNameLst>
                                          <p:attrName>ppt_x</p:attrName>
                                        </p:attrNameLst>
                                      </p:cBhvr>
                                      <p:tavLst>
                                        <p:tav tm="0">
                                          <p:val>
                                            <p:strVal val="#ppt_x"/>
                                          </p:val>
                                        </p:tav>
                                        <p:tav tm="100000">
                                          <p:val>
                                            <p:strVal val="#ppt_x"/>
                                          </p:val>
                                        </p:tav>
                                      </p:tavLst>
                                    </p:anim>
                                    <p:anim calcmode="lin" valueType="num">
                                      <p:cBhvr additive="base">
                                        <p:cTn id="50"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70EC43F-0E4E-4A99-9020-D7040E9A9A93}"/>
              </a:ext>
            </a:extLst>
          </p:cNvPr>
          <p:cNvGrpSpPr/>
          <p:nvPr/>
        </p:nvGrpSpPr>
        <p:grpSpPr>
          <a:xfrm>
            <a:off x="3733800" y="1560732"/>
            <a:ext cx="4724400" cy="3392268"/>
            <a:chOff x="3733800" y="1484532"/>
            <a:chExt cx="4724400" cy="3392268"/>
          </a:xfrm>
        </p:grpSpPr>
        <p:sp>
          <p:nvSpPr>
            <p:cNvPr id="3" name="Rectangle 2">
              <a:extLst>
                <a:ext uri="{FF2B5EF4-FFF2-40B4-BE49-F238E27FC236}">
                  <a16:creationId xmlns:a16="http://schemas.microsoft.com/office/drawing/2014/main" id="{54964F20-0705-4AA8-B51F-7E7D505A0AB6}"/>
                </a:ext>
              </a:extLst>
            </p:cNvPr>
            <p:cNvSpPr/>
            <p:nvPr/>
          </p:nvSpPr>
          <p:spPr>
            <a:xfrm>
              <a:off x="4343400" y="2514600"/>
              <a:ext cx="3505200" cy="2362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Extract 4">
              <a:extLst>
                <a:ext uri="{FF2B5EF4-FFF2-40B4-BE49-F238E27FC236}">
                  <a16:creationId xmlns:a16="http://schemas.microsoft.com/office/drawing/2014/main" id="{A6FEC4E6-1AB8-4E19-97F0-203F04E76517}"/>
                </a:ext>
              </a:extLst>
            </p:cNvPr>
            <p:cNvSpPr/>
            <p:nvPr/>
          </p:nvSpPr>
          <p:spPr>
            <a:xfrm>
              <a:off x="3733800" y="1484532"/>
              <a:ext cx="4724400" cy="1258668"/>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2447265-DC56-4895-BEDA-3EE602DB9E8E}"/>
                </a:ext>
              </a:extLst>
            </p:cNvPr>
            <p:cNvSpPr/>
            <p:nvPr/>
          </p:nvSpPr>
          <p:spPr>
            <a:xfrm>
              <a:off x="7086600" y="1804219"/>
              <a:ext cx="381000" cy="1066800"/>
            </a:xfrm>
            <a:prstGeom prst="roundRect">
              <a:avLst>
                <a:gd name="adj" fmla="val 424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A8C1BF-81D7-43A2-97C5-41F6190788E0}"/>
                </a:ext>
              </a:extLst>
            </p:cNvPr>
            <p:cNvSpPr/>
            <p:nvPr/>
          </p:nvSpPr>
          <p:spPr>
            <a:xfrm>
              <a:off x="5105400" y="3200400"/>
              <a:ext cx="533400" cy="914401"/>
            </a:xfrm>
            <a:prstGeom prst="rect">
              <a:avLst/>
            </a:prstGeom>
            <a:solidFill>
              <a:schemeClr val="bg1"/>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AD90CA-9B64-4712-AE8E-E5AA9146FDF9}"/>
                </a:ext>
              </a:extLst>
            </p:cNvPr>
            <p:cNvSpPr/>
            <p:nvPr/>
          </p:nvSpPr>
          <p:spPr>
            <a:xfrm>
              <a:off x="6743700" y="3200400"/>
              <a:ext cx="533400" cy="914401"/>
            </a:xfrm>
            <a:prstGeom prst="rect">
              <a:avLst/>
            </a:prstGeom>
            <a:solidFill>
              <a:schemeClr val="bg1"/>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4038600" y="457324"/>
            <a:ext cx="4114800" cy="923330"/>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Home  Work</a:t>
            </a:r>
          </a:p>
        </p:txBody>
      </p:sp>
      <p:sp>
        <p:nvSpPr>
          <p:cNvPr id="4" name="TextBox 3"/>
          <p:cNvSpPr txBox="1"/>
          <p:nvPr/>
        </p:nvSpPr>
        <p:spPr>
          <a:xfrm>
            <a:off x="381000" y="5181600"/>
            <a:ext cx="11277600" cy="6463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600" b="1" dirty="0">
                <a:solidFill>
                  <a:srgbClr val="C0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Write a paragraph on natural disaster of Bangladesh.</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838201"/>
            <a:ext cx="8077200" cy="1862048"/>
          </a:xfrm>
          <a:prstGeom prst="rect">
            <a:avLst/>
          </a:prstGeom>
          <a:noFill/>
        </p:spPr>
        <p:txBody>
          <a:bodyPr wrap="square" rtlCol="0">
            <a:spAutoFit/>
          </a:bodyPr>
          <a:lstStyle/>
          <a:p>
            <a:pPr algn="ctr"/>
            <a:r>
              <a:rPr lang="en-US" sz="11500" dirty="0">
                <a:solidFill>
                  <a:srgbClr val="00B050"/>
                </a:solidFill>
                <a:latin typeface="Elephant" pitchFamily="18" charset="0"/>
                <a:cs typeface="Times New Roman" pitchFamily="18" charset="0"/>
              </a:rPr>
              <a:t>Thank you</a:t>
            </a:r>
          </a:p>
        </p:txBody>
      </p:sp>
      <p:pic>
        <p:nvPicPr>
          <p:cNvPr id="14" name="Picture 13">
            <a:extLst>
              <a:ext uri="{FF2B5EF4-FFF2-40B4-BE49-F238E27FC236}">
                <a16:creationId xmlns:a16="http://schemas.microsoft.com/office/drawing/2014/main" id="{834506B0-8EBF-4FC7-97C6-78F1E2E52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3566" y="2819400"/>
            <a:ext cx="3997418" cy="3197935"/>
          </a:xfrm>
          <a:prstGeom prst="rect">
            <a:avLst/>
          </a:prstGeom>
          <a:ln>
            <a:noFill/>
          </a:ln>
          <a:effectLst>
            <a:softEdge rad="112500"/>
          </a:effectLst>
        </p:spPr>
      </p:pic>
    </p:spTree>
    <p:extLst>
      <p:ext uri="{BB962C8B-B14F-4D97-AF65-F5344CB8AC3E}">
        <p14:creationId xmlns:p14="http://schemas.microsoft.com/office/powerpoint/2010/main" val="39936665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B1FE35-CD15-4E26-9B79-A5249F79AEA0}"/>
              </a:ext>
            </a:extLst>
          </p:cNvPr>
          <p:cNvSpPr/>
          <p:nvPr/>
        </p:nvSpPr>
        <p:spPr>
          <a:xfrm>
            <a:off x="1181100" y="82169"/>
            <a:ext cx="9829800" cy="2215991"/>
          </a:xfrm>
          <a:prstGeom prst="rect">
            <a:avLst/>
          </a:prstGeom>
          <a:noFill/>
        </p:spPr>
        <p:txBody>
          <a:bodyPr wrap="square">
            <a:spAutoFit/>
          </a:bodyPr>
          <a:lstStyle/>
          <a:p>
            <a:pPr algn="ctr"/>
            <a:r>
              <a:rPr lang="en-US" sz="13800" b="1" dirty="0">
                <a:solidFill>
                  <a:srgbClr val="0070C0"/>
                </a:solidFill>
                <a:latin typeface="Times New Roman" panose="02020603050405020304" pitchFamily="18" charset="0"/>
                <a:cs typeface="Times New Roman" panose="02020603050405020304" pitchFamily="18" charset="0"/>
              </a:rPr>
              <a:t>Welcome</a:t>
            </a:r>
            <a:endParaRPr lang="en-US" sz="2400" dirty="0">
              <a:solidFill>
                <a:srgbClr val="0070C0"/>
              </a:solidFill>
            </a:endParaRPr>
          </a:p>
        </p:txBody>
      </p:sp>
      <p:pic>
        <p:nvPicPr>
          <p:cNvPr id="6" name="Picture 5">
            <a:extLst>
              <a:ext uri="{FF2B5EF4-FFF2-40B4-BE49-F238E27FC236}">
                <a16:creationId xmlns:a16="http://schemas.microsoft.com/office/drawing/2014/main" id="{0BA276E1-3C2F-4360-9F26-D64593F5E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2133600"/>
            <a:ext cx="8763000" cy="410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0482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500" fill="hold"/>
                                        <p:tgtEl>
                                          <p:spTgt spid="6"/>
                                        </p:tgtEl>
                                        <p:attrNameLst>
                                          <p:attrName>ppt_w</p:attrName>
                                        </p:attrNameLst>
                                      </p:cBhvr>
                                      <p:tavLst>
                                        <p:tav tm="0">
                                          <p:val>
                                            <p:fltVal val="0"/>
                                          </p:val>
                                        </p:tav>
                                        <p:tav tm="100000">
                                          <p:val>
                                            <p:strVal val="#ppt_w"/>
                                          </p:val>
                                        </p:tav>
                                      </p:tavLst>
                                    </p:anim>
                                    <p:anim calcmode="lin" valueType="num">
                                      <p:cBhvr>
                                        <p:cTn id="14" dur="1500" fill="hold"/>
                                        <p:tgtEl>
                                          <p:spTgt spid="6"/>
                                        </p:tgtEl>
                                        <p:attrNameLst>
                                          <p:attrName>ppt_h</p:attrName>
                                        </p:attrNameLst>
                                      </p:cBhvr>
                                      <p:tavLst>
                                        <p:tav tm="0">
                                          <p:val>
                                            <p:fltVal val="0"/>
                                          </p:val>
                                        </p:tav>
                                        <p:tav tm="100000">
                                          <p:val>
                                            <p:strVal val="#ppt_h"/>
                                          </p:val>
                                        </p:tav>
                                      </p:tavLst>
                                    </p:anim>
                                    <p:anim calcmode="lin" valueType="num">
                                      <p:cBhvr>
                                        <p:cTn id="15" dur="1500" fill="hold"/>
                                        <p:tgtEl>
                                          <p:spTgt spid="6"/>
                                        </p:tgtEl>
                                        <p:attrNameLst>
                                          <p:attrName>style.rotation</p:attrName>
                                        </p:attrNameLst>
                                      </p:cBhvr>
                                      <p:tavLst>
                                        <p:tav tm="0">
                                          <p:val>
                                            <p:fltVal val="90"/>
                                          </p:val>
                                        </p:tav>
                                        <p:tav tm="100000">
                                          <p:val>
                                            <p:fltVal val="0"/>
                                          </p:val>
                                        </p:tav>
                                      </p:tavLst>
                                    </p:anim>
                                    <p:animEffect transition="in" filter="fade">
                                      <p:cBhvr>
                                        <p:cTn id="16"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B3796-1CD0-4961-95C5-48308569C1C2}"/>
              </a:ext>
            </a:extLst>
          </p:cNvPr>
          <p:cNvSpPr txBox="1"/>
          <p:nvPr/>
        </p:nvSpPr>
        <p:spPr>
          <a:xfrm>
            <a:off x="3590026" y="252568"/>
            <a:ext cx="5011947" cy="1015663"/>
          </a:xfrm>
          <a:prstGeom prst="rect">
            <a:avLst/>
          </a:prstGeom>
          <a:noFill/>
        </p:spPr>
        <p:txBody>
          <a:bodyPr wrap="square" rtlCol="0">
            <a:spAutoFit/>
          </a:bodyPr>
          <a:lstStyle/>
          <a:p>
            <a:pPr algn="ctr"/>
            <a:r>
              <a:rPr lang="en-US" sz="6000" b="1" dirty="0">
                <a:solidFill>
                  <a:srgbClr val="0070C0"/>
                </a:solidFill>
                <a:latin typeface="Times New Roman" panose="02020603050405020304" pitchFamily="18" charset="0"/>
                <a:cs typeface="Times New Roman" panose="02020603050405020304" pitchFamily="18" charset="0"/>
              </a:rPr>
              <a:t>Introduction </a:t>
            </a:r>
          </a:p>
        </p:txBody>
      </p:sp>
      <p:sp>
        <p:nvSpPr>
          <p:cNvPr id="3" name="TextBox 2">
            <a:extLst>
              <a:ext uri="{FF2B5EF4-FFF2-40B4-BE49-F238E27FC236}">
                <a16:creationId xmlns:a16="http://schemas.microsoft.com/office/drawing/2014/main" id="{622878FA-C3E2-4743-BC70-5877EF65D139}"/>
              </a:ext>
            </a:extLst>
          </p:cNvPr>
          <p:cNvSpPr txBox="1"/>
          <p:nvPr/>
        </p:nvSpPr>
        <p:spPr>
          <a:xfrm>
            <a:off x="5499338" y="4587896"/>
            <a:ext cx="5011947" cy="1569660"/>
          </a:xfrm>
          <a:prstGeom prst="rect">
            <a:avLst/>
          </a:prstGeom>
          <a:solidFill>
            <a:srgbClr val="A6B727"/>
          </a:solid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Class: Nine/Ten</a:t>
            </a:r>
          </a:p>
          <a:p>
            <a:r>
              <a:rPr lang="en-US" sz="3200" b="1" dirty="0">
                <a:solidFill>
                  <a:srgbClr val="7030A0"/>
                </a:solidFill>
                <a:latin typeface="Times New Roman" panose="02020603050405020304" pitchFamily="18" charset="0"/>
                <a:cs typeface="Times New Roman" panose="02020603050405020304" pitchFamily="18" charset="0"/>
              </a:rPr>
              <a:t>Subject: English 1</a:t>
            </a:r>
            <a:r>
              <a:rPr lang="en-US" sz="3200" b="1" baseline="30000" dirty="0">
                <a:solidFill>
                  <a:srgbClr val="7030A0"/>
                </a:solidFill>
                <a:latin typeface="Times New Roman" panose="02020603050405020304" pitchFamily="18" charset="0"/>
                <a:cs typeface="Times New Roman" panose="02020603050405020304" pitchFamily="18" charset="0"/>
              </a:rPr>
              <a:t>st</a:t>
            </a:r>
            <a:r>
              <a:rPr lang="en-US" sz="3200" b="1" dirty="0">
                <a:solidFill>
                  <a:srgbClr val="7030A0"/>
                </a:solidFill>
                <a:latin typeface="Times New Roman" panose="02020603050405020304" pitchFamily="18" charset="0"/>
                <a:cs typeface="Times New Roman" panose="02020603050405020304" pitchFamily="18" charset="0"/>
              </a:rPr>
              <a:t> Paper</a:t>
            </a:r>
          </a:p>
          <a:p>
            <a:r>
              <a:rPr lang="en-US" sz="3200" b="1" dirty="0">
                <a:solidFill>
                  <a:srgbClr val="7030A0"/>
                </a:solidFill>
                <a:latin typeface="Times New Roman" panose="02020603050405020304" pitchFamily="18" charset="0"/>
                <a:cs typeface="Times New Roman" panose="02020603050405020304" pitchFamily="18" charset="0"/>
              </a:rPr>
              <a:t>Time: 50 Minutes.</a:t>
            </a:r>
          </a:p>
        </p:txBody>
      </p:sp>
      <p:sp>
        <p:nvSpPr>
          <p:cNvPr id="4" name="TextBox 3">
            <a:extLst>
              <a:ext uri="{FF2B5EF4-FFF2-40B4-BE49-F238E27FC236}">
                <a16:creationId xmlns:a16="http://schemas.microsoft.com/office/drawing/2014/main" id="{F84EE051-002C-4B1B-ACC0-D19C0C6EC84D}"/>
              </a:ext>
            </a:extLst>
          </p:cNvPr>
          <p:cNvSpPr txBox="1"/>
          <p:nvPr/>
        </p:nvSpPr>
        <p:spPr>
          <a:xfrm>
            <a:off x="5499338" y="1281301"/>
            <a:ext cx="6205268" cy="3108543"/>
          </a:xfrm>
          <a:prstGeom prst="rect">
            <a:avLst/>
          </a:prstGeom>
          <a:solidFill>
            <a:srgbClr val="A6B727"/>
          </a:solidFill>
          <a:ln>
            <a:solidFill>
              <a:schemeClr val="accent1"/>
            </a:solidFill>
          </a:ln>
        </p:spPr>
        <p:txBody>
          <a:bodyPr wrap="square" rtlCol="0">
            <a:spAutoFit/>
          </a:bodyPr>
          <a:lstStyle/>
          <a:p>
            <a:r>
              <a:rPr lang="en-US" sz="4400" b="1" i="1" dirty="0">
                <a:solidFill>
                  <a:srgbClr val="C00000"/>
                </a:solidFill>
                <a:latin typeface="Times New Roman" panose="02020603050405020304" pitchFamily="18" charset="0"/>
                <a:cs typeface="Times New Roman" panose="02020603050405020304" pitchFamily="18" charset="0"/>
              </a:rPr>
              <a:t>Swandip Banerjee</a:t>
            </a:r>
          </a:p>
          <a:p>
            <a:r>
              <a:rPr lang="en-US" sz="3200" b="1" dirty="0">
                <a:solidFill>
                  <a:srgbClr val="002060"/>
                </a:solidFill>
                <a:latin typeface="Times New Roman" panose="02020603050405020304" pitchFamily="18" charset="0"/>
                <a:cs typeface="Times New Roman" panose="02020603050405020304" pitchFamily="18" charset="0"/>
              </a:rPr>
              <a:t>Assistant Teacher (English)</a:t>
            </a:r>
          </a:p>
          <a:p>
            <a:r>
              <a:rPr lang="en-US" sz="3200" b="1" dirty="0">
                <a:solidFill>
                  <a:srgbClr val="002060"/>
                </a:solidFill>
                <a:latin typeface="Times New Roman" panose="02020603050405020304" pitchFamily="18" charset="0"/>
                <a:cs typeface="Times New Roman" panose="02020603050405020304" pitchFamily="18" charset="0"/>
              </a:rPr>
              <a:t>Pallimangal Secondary School</a:t>
            </a:r>
          </a:p>
          <a:p>
            <a:r>
              <a:rPr lang="en-US" sz="3200" b="1" dirty="0">
                <a:solidFill>
                  <a:srgbClr val="002060"/>
                </a:solidFill>
                <a:latin typeface="Times New Roman" panose="02020603050405020304" pitchFamily="18" charset="0"/>
                <a:cs typeface="Times New Roman" panose="02020603050405020304" pitchFamily="18" charset="0"/>
              </a:rPr>
              <a:t>Sonadanga. Khulna.</a:t>
            </a:r>
          </a:p>
          <a:p>
            <a:r>
              <a:rPr lang="en-US" sz="3200" b="1" i="1" dirty="0">
                <a:solidFill>
                  <a:schemeClr val="bg1"/>
                </a:solidFill>
                <a:latin typeface="Times New Roman" panose="02020603050405020304" pitchFamily="18" charset="0"/>
                <a:cs typeface="Times New Roman" panose="02020603050405020304" pitchFamily="18" charset="0"/>
              </a:rPr>
              <a:t>Mobile: 01718503573</a:t>
            </a:r>
            <a:endParaRPr lang="en-US" sz="3200" b="1" dirty="0">
              <a:solidFill>
                <a:srgbClr val="002060"/>
              </a:solidFill>
              <a:latin typeface="Times New Roman" panose="02020603050405020304" pitchFamily="18" charset="0"/>
              <a:cs typeface="Times New Roman" panose="02020603050405020304" pitchFamily="18" charset="0"/>
            </a:endParaRPr>
          </a:p>
          <a:p>
            <a:r>
              <a:rPr lang="en-US" sz="2400" b="1" i="1" dirty="0">
                <a:solidFill>
                  <a:schemeClr val="bg1"/>
                </a:solidFill>
                <a:latin typeface="Times New Roman" panose="02020603050405020304" pitchFamily="18" charset="0"/>
                <a:cs typeface="Times New Roman" panose="02020603050405020304" pitchFamily="18" charset="0"/>
              </a:rPr>
              <a:t>E-mail:swandipb1@gmail.com </a:t>
            </a:r>
          </a:p>
        </p:txBody>
      </p:sp>
      <p:pic>
        <p:nvPicPr>
          <p:cNvPr id="6" name="Picture 5">
            <a:extLst>
              <a:ext uri="{FF2B5EF4-FFF2-40B4-BE49-F238E27FC236}">
                <a16:creationId xmlns:a16="http://schemas.microsoft.com/office/drawing/2014/main" id="{FB305097-98AA-4A60-AF2B-2DF530843A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815" y="3778341"/>
            <a:ext cx="2208186" cy="2470059"/>
          </a:xfrm>
          <a:prstGeom prst="rect">
            <a:avLst/>
          </a:prstGeom>
        </p:spPr>
      </p:pic>
      <p:pic>
        <p:nvPicPr>
          <p:cNvPr id="7" name="Picture 6">
            <a:extLst>
              <a:ext uri="{FF2B5EF4-FFF2-40B4-BE49-F238E27FC236}">
                <a16:creationId xmlns:a16="http://schemas.microsoft.com/office/drawing/2014/main" id="{3A7D60CD-8049-484D-9F6E-94E56F8A1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816" y="1008736"/>
            <a:ext cx="2208185" cy="2650257"/>
          </a:xfrm>
          <a:prstGeom prst="rect">
            <a:avLst/>
          </a:prstGeom>
        </p:spPr>
      </p:pic>
    </p:spTree>
    <p:extLst>
      <p:ext uri="{BB962C8B-B14F-4D97-AF65-F5344CB8AC3E}">
        <p14:creationId xmlns:p14="http://schemas.microsoft.com/office/powerpoint/2010/main" val="327690866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1+#ppt_w/2"/>
                                          </p:val>
                                        </p:tav>
                                        <p:tav tm="100000">
                                          <p:val>
                                            <p:strVal val="#ppt_x"/>
                                          </p:val>
                                        </p:tav>
                                      </p:tavLst>
                                    </p:anim>
                                    <p:anim calcmode="lin" valueType="num">
                                      <p:cBhvr additive="base">
                                        <p:cTn id="12" dur="2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000" fill="hold"/>
                                        <p:tgtEl>
                                          <p:spTgt spid="3"/>
                                        </p:tgtEl>
                                        <p:attrNameLst>
                                          <p:attrName>ppt_x</p:attrName>
                                        </p:attrNameLst>
                                      </p:cBhvr>
                                      <p:tavLst>
                                        <p:tav tm="0">
                                          <p:val>
                                            <p:strVal val="0-#ppt_w/2"/>
                                          </p:val>
                                        </p:tav>
                                        <p:tav tm="100000">
                                          <p:val>
                                            <p:strVal val="#ppt_x"/>
                                          </p:val>
                                        </p:tav>
                                      </p:tavLst>
                                    </p:anim>
                                    <p:anim calcmode="lin" valueType="num">
                                      <p:cBhvr additive="base">
                                        <p:cTn id="20"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041235" y="233531"/>
            <a:ext cx="3884823" cy="488442"/>
          </a:xfrm>
          <a:solidFill>
            <a:schemeClr val="accent3">
              <a:lumMod val="40000"/>
              <a:lumOff val="60000"/>
            </a:schemeClr>
          </a:solidFill>
          <a:ln>
            <a:noFill/>
          </a:ln>
          <a:effectLst/>
        </p:spPr>
        <p:txBody>
          <a:bodyPr>
            <a:normAutofit fontScale="90000"/>
          </a:bodyPr>
          <a:lstStyle/>
          <a:p>
            <a:pPr algn="ctr"/>
            <a:r>
              <a:rPr lang="en-US" sz="32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Look at the pictures.</a:t>
            </a:r>
          </a:p>
        </p:txBody>
      </p:sp>
      <p:pic>
        <p:nvPicPr>
          <p:cNvPr id="5" name="Picture 4">
            <a:extLst>
              <a:ext uri="{FF2B5EF4-FFF2-40B4-BE49-F238E27FC236}">
                <a16:creationId xmlns:a16="http://schemas.microsoft.com/office/drawing/2014/main" id="{00EF35F9-4C62-49C9-8B5E-E165E4855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753" y="818673"/>
            <a:ext cx="5259848" cy="261032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A009E87-02D0-4E57-9FF9-06BC65235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818673"/>
            <a:ext cx="5410199" cy="2610326"/>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8CA3A928-199A-403A-BDBF-EB4368E3F7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753" y="3749245"/>
            <a:ext cx="5259848" cy="249915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EA681CD3-67B7-4C19-844F-084151EEFB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3749244"/>
            <a:ext cx="5410200" cy="2499155"/>
          </a:xfrm>
          <a:prstGeom prst="rect">
            <a:avLst/>
          </a:prstGeom>
          <a:ln>
            <a:noFill/>
          </a:ln>
          <a:effectLst>
            <a:outerShdw blurRad="292100" dist="139700" dir="2700000" algn="tl" rotWithShape="0">
              <a:srgbClr val="333333">
                <a:alpha val="65000"/>
              </a:srgbClr>
            </a:outerShdw>
          </a:effectLst>
        </p:spPr>
      </p:pic>
      <p:sp>
        <p:nvSpPr>
          <p:cNvPr id="12" name="Title 1">
            <a:extLst>
              <a:ext uri="{FF2B5EF4-FFF2-40B4-BE49-F238E27FC236}">
                <a16:creationId xmlns:a16="http://schemas.microsoft.com/office/drawing/2014/main" id="{A4A15721-9388-4922-813E-EB87292C1ED5}"/>
              </a:ext>
            </a:extLst>
          </p:cNvPr>
          <p:cNvSpPr txBox="1">
            <a:spLocks/>
          </p:cNvSpPr>
          <p:nvPr/>
        </p:nvSpPr>
        <p:spPr>
          <a:xfrm>
            <a:off x="2895601" y="3320263"/>
            <a:ext cx="6096000" cy="583792"/>
          </a:xfrm>
          <a:prstGeom prst="rect">
            <a:avLst/>
          </a:prstGeom>
          <a:solidFill>
            <a:srgbClr val="FFC000"/>
          </a:solidFill>
          <a:ln>
            <a:noFill/>
          </a:ln>
          <a:effectLst/>
        </p:spPr>
        <p:txBody>
          <a:bodyPr vert="horz" anchor="ctr">
            <a:normAutofit fontScale="92500" lnSpcReduction="2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a:solidFill>
                  <a:srgbClr val="C00000"/>
                </a:solidFill>
                <a:latin typeface="Times New Roman" panose="02020603050405020304" pitchFamily="18" charset="0"/>
                <a:cs typeface="Times New Roman" panose="02020603050405020304" pitchFamily="18" charset="0"/>
              </a:rPr>
              <a:t>Picture of natural disasters.</a:t>
            </a:r>
            <a:endParaRPr lang="en-US" sz="4400" b="0" dirty="0">
              <a:ln w="0"/>
              <a:solidFill>
                <a:srgbClr val="C00000"/>
              </a:solidFill>
              <a:effectLst>
                <a:glow rad="139700">
                  <a:schemeClr val="accent3">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920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0-#ppt_w/2"/>
                                          </p:val>
                                        </p:tav>
                                        <p:tav tm="100000">
                                          <p:val>
                                            <p:strVal val="#ppt_x"/>
                                          </p:val>
                                        </p:tav>
                                      </p:tavLst>
                                    </p:anim>
                                    <p:anim calcmode="lin" valueType="num">
                                      <p:cBhvr additive="base">
                                        <p:cTn id="12" dur="2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3" decel="10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1+#ppt_w/2"/>
                                          </p:val>
                                        </p:tav>
                                        <p:tav tm="100000">
                                          <p:val>
                                            <p:strVal val="#ppt_x"/>
                                          </p:val>
                                        </p:tav>
                                      </p:tavLst>
                                    </p:anim>
                                    <p:anim calcmode="lin" valueType="num">
                                      <p:cBhvr additive="base">
                                        <p:cTn id="16" dur="2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9" decel="10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0-#ppt_w/2"/>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533400"/>
            <a:ext cx="57912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600" dirty="0">
                <a:latin typeface="Elephant" pitchFamily="18" charset="0"/>
                <a:cs typeface="Times New Roman" pitchFamily="18" charset="0"/>
              </a:rPr>
              <a:t>Let’s watch a video</a:t>
            </a:r>
          </a:p>
        </p:txBody>
      </p:sp>
      <p:sp>
        <p:nvSpPr>
          <p:cNvPr id="3" name="TextBox 2">
            <a:extLst>
              <a:ext uri="{FF2B5EF4-FFF2-40B4-BE49-F238E27FC236}">
                <a16:creationId xmlns:a16="http://schemas.microsoft.com/office/drawing/2014/main" id="{789BAD64-7FB4-48C6-B112-9DD18C3E9B9B}"/>
              </a:ext>
            </a:extLst>
          </p:cNvPr>
          <p:cNvSpPr txBox="1"/>
          <p:nvPr/>
        </p:nvSpPr>
        <p:spPr>
          <a:xfrm>
            <a:off x="3086100" y="5257800"/>
            <a:ext cx="6019800" cy="64633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600" b="1" dirty="0">
                <a:solidFill>
                  <a:srgbClr val="FFFF00"/>
                </a:solidFill>
                <a:latin typeface="Times New Roman" panose="02020603050405020304" pitchFamily="18" charset="0"/>
                <a:cs typeface="Times New Roman" panose="02020603050405020304" pitchFamily="18" charset="0"/>
              </a:rPr>
              <a:t>What is the video about?</a:t>
            </a:r>
          </a:p>
        </p:txBody>
      </p:sp>
      <p:pic>
        <p:nvPicPr>
          <p:cNvPr id="7" name="Final (convert-video-online.com)">
            <a:hlinkClick r:id="" action="ppaction://media"/>
            <a:extLst>
              <a:ext uri="{FF2B5EF4-FFF2-40B4-BE49-F238E27FC236}">
                <a16:creationId xmlns:a16="http://schemas.microsoft.com/office/drawing/2014/main" id="{96CB5AD9-13F2-4D80-A5C9-364015F4C70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581525" y="2286000"/>
            <a:ext cx="302895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27133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05"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7"/>
                </p:tgtEl>
              </p:cMediaNode>
            </p:video>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14500" y="457200"/>
            <a:ext cx="8763000" cy="1219200"/>
          </a:xfrm>
          <a:solidFill>
            <a:srgbClr val="FFC000"/>
          </a:solidFill>
          <a:ln w="3175">
            <a:noFill/>
          </a:ln>
          <a:effectLst/>
        </p:spPr>
        <p:txBody>
          <a:bodyPr>
            <a:normAutofit/>
            <a:scene3d>
              <a:camera prst="orthographicFront"/>
              <a:lightRig rig="soft" dir="t">
                <a:rot lat="0" lon="0" rev="16800000"/>
              </a:lightRig>
            </a:scene3d>
            <a:sp3d prstMaterial="softEdge">
              <a:bevelT w="38100" h="38100"/>
            </a:sp3d>
          </a:bodyPr>
          <a:lstStyle/>
          <a:p>
            <a:pPr algn="ctr"/>
            <a:r>
              <a:rPr lang="en-US" sz="6000" b="0" dirty="0">
                <a:solidFill>
                  <a:srgbClr val="002060"/>
                </a:solidFill>
                <a:effectLst/>
                <a:latin typeface="Elephant" pitchFamily="18" charset="0"/>
                <a:cs typeface="Times New Roman" pitchFamily="18" charset="0"/>
              </a:rPr>
              <a:t>Today’s Lesson is……</a:t>
            </a:r>
            <a:endParaRPr lang="en-US" sz="5400" dirty="0">
              <a:solidFill>
                <a:srgbClr val="002060"/>
              </a:solidFill>
              <a:effectLst/>
              <a:latin typeface="Elephant" pitchFamily="18" charset="0"/>
              <a:cs typeface="Times New Roman" pitchFamily="18" charset="0"/>
            </a:endParaRPr>
          </a:p>
        </p:txBody>
      </p:sp>
      <p:sp>
        <p:nvSpPr>
          <p:cNvPr id="5" name="TextBox 4">
            <a:extLst>
              <a:ext uri="{FF2B5EF4-FFF2-40B4-BE49-F238E27FC236}">
                <a16:creationId xmlns:a16="http://schemas.microsoft.com/office/drawing/2014/main" id="{2C3A5391-5102-4271-90A0-63B9E3AAE3E3}"/>
              </a:ext>
            </a:extLst>
          </p:cNvPr>
          <p:cNvSpPr txBox="1"/>
          <p:nvPr/>
        </p:nvSpPr>
        <p:spPr>
          <a:xfrm>
            <a:off x="1143000" y="2013228"/>
            <a:ext cx="9906000" cy="1415772"/>
          </a:xfrm>
          <a:prstGeom prst="rect">
            <a:avLst/>
          </a:prstGeom>
          <a:noFill/>
        </p:spPr>
        <p:txBody>
          <a:bodyPr wrap="square" rtlCol="0">
            <a:sp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The greed of the mighty rivers.</a:t>
            </a:r>
          </a:p>
          <a:p>
            <a:pPr algn="ctr"/>
            <a:r>
              <a:rPr lang="en-US" sz="3200" b="1">
                <a:solidFill>
                  <a:srgbClr val="002060"/>
                </a:solidFill>
                <a:latin typeface="Times New Roman" panose="02020603050405020304" pitchFamily="18" charset="0"/>
                <a:cs typeface="Times New Roman" panose="02020603050405020304" pitchFamily="18" charset="0"/>
              </a:rPr>
              <a:t>Unit: 5                           </a:t>
            </a:r>
            <a:r>
              <a:rPr lang="en-US" sz="3200" b="1" dirty="0">
                <a:solidFill>
                  <a:srgbClr val="002060"/>
                </a:solidFill>
                <a:latin typeface="Times New Roman" panose="02020603050405020304" pitchFamily="18" charset="0"/>
                <a:cs typeface="Times New Roman" panose="02020603050405020304" pitchFamily="18" charset="0"/>
              </a:rPr>
              <a:t>						        Lesson: 1</a:t>
            </a:r>
          </a:p>
        </p:txBody>
      </p:sp>
      <p:pic>
        <p:nvPicPr>
          <p:cNvPr id="7" name="Picture 6">
            <a:extLst>
              <a:ext uri="{FF2B5EF4-FFF2-40B4-BE49-F238E27FC236}">
                <a16:creationId xmlns:a16="http://schemas.microsoft.com/office/drawing/2014/main" id="{525F104B-E851-46F9-B1FB-49F11ADC6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806" y="2971800"/>
            <a:ext cx="5401994" cy="3276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371600" y="1905000"/>
            <a:ext cx="10210800" cy="4267200"/>
          </a:xfrm>
          <a:noFill/>
          <a:ln w="3175">
            <a:noFill/>
          </a:ln>
          <a:effectLst/>
        </p:spPr>
        <p:txBody>
          <a:bodyPr>
            <a:normAutofit/>
          </a:bodyPr>
          <a:lstStyle/>
          <a:p>
            <a:pPr algn="l">
              <a:buNone/>
            </a:pPr>
            <a:endParaRPr lang="en-US" dirty="0">
              <a:solidFill>
                <a:srgbClr val="FFFF00"/>
              </a:solidFill>
            </a:endParaRPr>
          </a:p>
          <a:p>
            <a:pPr>
              <a:buNone/>
            </a:pPr>
            <a:r>
              <a:rPr lang="en-US" sz="3200" dirty="0"/>
              <a:t> </a:t>
            </a:r>
            <a:r>
              <a:rPr lang="en-US" sz="3600" dirty="0">
                <a:solidFill>
                  <a:srgbClr val="0070C0"/>
                </a:solidFill>
                <a:latin typeface="Times New Roman" pitchFamily="18" charset="0"/>
                <a:cs typeface="Times New Roman" pitchFamily="18" charset="0"/>
              </a:rPr>
              <a:t>After completing </a:t>
            </a:r>
            <a:r>
              <a:rPr lang="en-US" sz="3600">
                <a:solidFill>
                  <a:srgbClr val="0070C0"/>
                </a:solidFill>
                <a:latin typeface="Times New Roman" pitchFamily="18" charset="0"/>
                <a:cs typeface="Times New Roman" pitchFamily="18" charset="0"/>
              </a:rPr>
              <a:t>this lesson, </a:t>
            </a:r>
            <a:r>
              <a:rPr lang="en-US" sz="3600" dirty="0">
                <a:solidFill>
                  <a:srgbClr val="0070C0"/>
                </a:solidFill>
                <a:latin typeface="Times New Roman" pitchFamily="18" charset="0"/>
                <a:cs typeface="Times New Roman" pitchFamily="18" charset="0"/>
              </a:rPr>
              <a:t>students will be able….</a:t>
            </a:r>
          </a:p>
          <a:p>
            <a:pPr>
              <a:buClr>
                <a:srgbClr val="C00000"/>
              </a:buClr>
              <a:buFont typeface="Wingdings" panose="05000000000000000000" pitchFamily="2" charset="2"/>
              <a:buChar char="Ø"/>
            </a:pPr>
            <a:r>
              <a:rPr lang="en-US" sz="3600" dirty="0">
                <a:solidFill>
                  <a:srgbClr val="7030A0"/>
                </a:solidFill>
                <a:latin typeface="Times New Roman" pitchFamily="18" charset="0"/>
                <a:cs typeface="Times New Roman" pitchFamily="18" charset="0"/>
              </a:rPr>
              <a:t>to comprehend and summaries texts.</a:t>
            </a:r>
          </a:p>
          <a:p>
            <a:pPr algn="l">
              <a:buClr>
                <a:srgbClr val="C00000"/>
              </a:buClr>
              <a:buFont typeface="Wingdings" panose="05000000000000000000" pitchFamily="2" charset="2"/>
              <a:buChar char="Ø"/>
            </a:pPr>
            <a:r>
              <a:rPr lang="en-US" sz="3600" dirty="0">
                <a:solidFill>
                  <a:srgbClr val="7030A0"/>
                </a:solidFill>
                <a:latin typeface="Times New Roman" pitchFamily="18" charset="0"/>
                <a:cs typeface="Times New Roman" pitchFamily="18" charset="0"/>
              </a:rPr>
              <a:t>to ask and answer questions.</a:t>
            </a:r>
          </a:p>
          <a:p>
            <a:pPr marL="344488" indent="-298450">
              <a:buClr>
                <a:srgbClr val="C00000"/>
              </a:buClr>
              <a:buFont typeface="Wingdings" panose="05000000000000000000" pitchFamily="2" charset="2"/>
              <a:buChar char="Ø"/>
            </a:pPr>
            <a:r>
              <a:rPr lang="en-US" sz="3600" dirty="0">
                <a:solidFill>
                  <a:srgbClr val="7030A0"/>
                </a:solidFill>
                <a:latin typeface="Times New Roman" pitchFamily="18" charset="0"/>
                <a:cs typeface="Times New Roman" pitchFamily="18" charset="0"/>
              </a:rPr>
              <a:t>to write a paragraph.</a:t>
            </a:r>
            <a:endParaRPr lang="en-US" sz="2400" dirty="0">
              <a:solidFill>
                <a:srgbClr val="7030A0"/>
              </a:solidFill>
              <a:latin typeface="Times New Roman" pitchFamily="18" charset="0"/>
              <a:cs typeface="Times New Roman" pitchFamily="18" charset="0"/>
            </a:endParaRPr>
          </a:p>
        </p:txBody>
      </p:sp>
      <p:sp>
        <p:nvSpPr>
          <p:cNvPr id="4" name="TextBox 3"/>
          <p:cNvSpPr txBox="1"/>
          <p:nvPr/>
        </p:nvSpPr>
        <p:spPr>
          <a:xfrm>
            <a:off x="3238500" y="457200"/>
            <a:ext cx="5715000" cy="707886"/>
          </a:xfrm>
          <a:prstGeom prst="rect">
            <a:avLst/>
          </a:prstGeom>
          <a:noFill/>
          <a:ln w="6350">
            <a:noFill/>
          </a:ln>
          <a:effectLst/>
        </p:spPr>
        <p:txBody>
          <a:bodyPr wrap="square" rtlCol="0">
            <a:spAutoFit/>
          </a:bodyPr>
          <a:lstStyle/>
          <a:p>
            <a:pPr algn="ctr">
              <a:buNone/>
            </a:pPr>
            <a:r>
              <a:rPr lang="en-US" sz="4000" dirty="0">
                <a:solidFill>
                  <a:srgbClr val="7030A0"/>
                </a:solidFill>
                <a:latin typeface="Elephant" pitchFamily="18" charset="0"/>
                <a:cs typeface="Times New Roman" pitchFamily="18" charset="0"/>
              </a:rPr>
              <a:t>Learning outcomes</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right)">
                                      <p:cBhvr>
                                        <p:cTn id="7" dur="2000"/>
                                        <p:tgtEl>
                                          <p:spTgt spid="3">
                                            <p:txEl>
                                              <p:pRg st="1" end="1"/>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3000"/>
                            </p:stCondLst>
                            <p:childTnLst>
                              <p:par>
                                <p:cTn id="13" presetID="22" presetClass="entr" presetSubtype="2"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right)">
                                      <p:cBhvr>
                                        <p:cTn id="15" dur="1000"/>
                                        <p:tgtEl>
                                          <p:spTgt spid="3">
                                            <p:txEl>
                                              <p:pRg st="3" end="3"/>
                                            </p:txEl>
                                          </p:spTgt>
                                        </p:tgtEl>
                                      </p:cBhvr>
                                    </p:animEffect>
                                  </p:childTnLst>
                                </p:cTn>
                              </p:par>
                            </p:childTnLst>
                          </p:cTn>
                        </p:par>
                        <p:par>
                          <p:cTn id="16" fill="hold">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762000"/>
            <a:ext cx="6096000" cy="369332"/>
          </a:xfrm>
          <a:prstGeom prst="rect">
            <a:avLst/>
          </a:prstGeom>
          <a:noFill/>
        </p:spPr>
        <p:txBody>
          <a:bodyPr wrap="square" rtlCol="0">
            <a:spAutoFit/>
          </a:bodyPr>
          <a:lstStyle/>
          <a:p>
            <a:endParaRPr lang="en-US" dirty="0"/>
          </a:p>
        </p:txBody>
      </p:sp>
      <p:sp>
        <p:nvSpPr>
          <p:cNvPr id="3" name="TextBox 2"/>
          <p:cNvSpPr txBox="1"/>
          <p:nvPr/>
        </p:nvSpPr>
        <p:spPr>
          <a:xfrm>
            <a:off x="1143000" y="438834"/>
            <a:ext cx="10286999"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prstTxWarp prst="textDeflate">
              <a:avLst/>
            </a:prstTxWarp>
            <a:spAutoFit/>
          </a:bodyPr>
          <a:lstStyle/>
          <a:p>
            <a:pPr algn="ctr"/>
            <a:r>
              <a:rPr lang="en-US" sz="2800" b="1" dirty="0">
                <a:latin typeface="Times New Roman" panose="02020603050405020304" pitchFamily="18" charset="0"/>
                <a:cs typeface="Times New Roman" panose="02020603050405020304" pitchFamily="18" charset="0"/>
              </a:rPr>
              <a:t>Look at the pictures and talk about it with your partner.</a:t>
            </a:r>
          </a:p>
        </p:txBody>
      </p:sp>
      <p:sp>
        <p:nvSpPr>
          <p:cNvPr id="7" name="TextBox 6"/>
          <p:cNvSpPr txBox="1"/>
          <p:nvPr/>
        </p:nvSpPr>
        <p:spPr>
          <a:xfrm>
            <a:off x="1905000" y="4437088"/>
            <a:ext cx="7696200" cy="1384995"/>
          </a:xfrm>
          <a:prstGeom prst="rect">
            <a:avLst/>
          </a:prstGeom>
          <a:noFill/>
        </p:spPr>
        <p:txBody>
          <a:bodyPr wrap="square" rtlCol="0">
            <a:spAutoFit/>
          </a:bodyPr>
          <a:lstStyle/>
          <a:p>
            <a:pPr marL="228600" indent="-228600">
              <a:buAutoNum type="arabicPeriod"/>
            </a:pPr>
            <a:r>
              <a:rPr lang="en-US" sz="2800" b="1" dirty="0">
                <a:latin typeface="Times New Roman" panose="02020603050405020304" pitchFamily="18" charset="0"/>
                <a:cs typeface="Times New Roman" panose="02020603050405020304" pitchFamily="18" charset="0"/>
              </a:rPr>
              <a:t>What is the picture about? </a:t>
            </a:r>
          </a:p>
          <a:p>
            <a:pPr marL="228600" indent="-228600">
              <a:buAutoNum type="arabicPeriod"/>
            </a:pPr>
            <a:r>
              <a:rPr lang="en-US" sz="2800" b="1" dirty="0">
                <a:latin typeface="Times New Roman" panose="02020603050405020304" pitchFamily="18" charset="0"/>
                <a:cs typeface="Times New Roman" panose="02020603050405020304" pitchFamily="18" charset="0"/>
              </a:rPr>
              <a:t>How do they look?</a:t>
            </a:r>
          </a:p>
          <a:p>
            <a:pPr marL="228600" indent="-228600">
              <a:buAutoNum type="arabicPeriod"/>
            </a:pPr>
            <a:r>
              <a:rPr lang="en-US" sz="2800" b="1" dirty="0">
                <a:latin typeface="Times New Roman" panose="02020603050405020304" pitchFamily="18" charset="0"/>
                <a:cs typeface="Times New Roman" panose="02020603050405020304" pitchFamily="18" charset="0"/>
              </a:rPr>
              <a:t>Are they victim of any natural disaster?</a:t>
            </a:r>
          </a:p>
        </p:txBody>
      </p:sp>
      <p:pic>
        <p:nvPicPr>
          <p:cNvPr id="6" name="Picture 5">
            <a:extLst>
              <a:ext uri="{FF2B5EF4-FFF2-40B4-BE49-F238E27FC236}">
                <a16:creationId xmlns:a16="http://schemas.microsoft.com/office/drawing/2014/main" id="{F44E1817-0C8C-49C3-81EA-12A9F8453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20582"/>
            <a:ext cx="4092530" cy="2665618"/>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0CC11B8-3E8D-4DF0-969A-1042707EC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4728" y="1220583"/>
            <a:ext cx="4101471" cy="26656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45147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0-#ppt_w/2"/>
                                          </p:val>
                                        </p:tav>
                                        <p:tav tm="100000">
                                          <p:val>
                                            <p:strVal val="#ppt_x"/>
                                          </p:val>
                                        </p:tav>
                                      </p:tavLst>
                                    </p:anim>
                                    <p:anim calcmode="lin" valueType="num">
                                      <p:cBhvr additive="base">
                                        <p:cTn id="12"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80">
                                          <p:stCondLst>
                                            <p:cond delay="0"/>
                                          </p:stCondLst>
                                        </p:cTn>
                                        <p:tgtEl>
                                          <p:spTgt spid="7">
                                            <p:txEl>
                                              <p:pRg st="0" end="0"/>
                                            </p:txEl>
                                          </p:spTgt>
                                        </p:tgtEl>
                                      </p:cBhvr>
                                    </p:animEffect>
                                    <p:anim calcmode="lin" valueType="num">
                                      <p:cBhvr>
                                        <p:cTn id="1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xEl>
                                              <p:pRg st="0" end="0"/>
                                            </p:txEl>
                                          </p:spTgt>
                                        </p:tgtEl>
                                      </p:cBhvr>
                                      <p:to x="100000" y="60000"/>
                                    </p:animScale>
                                    <p:animScale>
                                      <p:cBhvr>
                                        <p:cTn id="24" dur="166" decel="50000">
                                          <p:stCondLst>
                                            <p:cond delay="676"/>
                                          </p:stCondLst>
                                        </p:cTn>
                                        <p:tgtEl>
                                          <p:spTgt spid="7">
                                            <p:txEl>
                                              <p:pRg st="0" end="0"/>
                                            </p:txEl>
                                          </p:spTgt>
                                        </p:tgtEl>
                                      </p:cBhvr>
                                      <p:to x="100000" y="100000"/>
                                    </p:animScale>
                                    <p:animScale>
                                      <p:cBhvr>
                                        <p:cTn id="25" dur="26">
                                          <p:stCondLst>
                                            <p:cond delay="1312"/>
                                          </p:stCondLst>
                                        </p:cTn>
                                        <p:tgtEl>
                                          <p:spTgt spid="7">
                                            <p:txEl>
                                              <p:pRg st="0" end="0"/>
                                            </p:txEl>
                                          </p:spTgt>
                                        </p:tgtEl>
                                      </p:cBhvr>
                                      <p:to x="100000" y="80000"/>
                                    </p:animScale>
                                    <p:animScale>
                                      <p:cBhvr>
                                        <p:cTn id="26" dur="166" decel="50000">
                                          <p:stCondLst>
                                            <p:cond delay="1338"/>
                                          </p:stCondLst>
                                        </p:cTn>
                                        <p:tgtEl>
                                          <p:spTgt spid="7">
                                            <p:txEl>
                                              <p:pRg st="0" end="0"/>
                                            </p:txEl>
                                          </p:spTgt>
                                        </p:tgtEl>
                                      </p:cBhvr>
                                      <p:to x="100000" y="100000"/>
                                    </p:animScale>
                                    <p:animScale>
                                      <p:cBhvr>
                                        <p:cTn id="27" dur="26">
                                          <p:stCondLst>
                                            <p:cond delay="1642"/>
                                          </p:stCondLst>
                                        </p:cTn>
                                        <p:tgtEl>
                                          <p:spTgt spid="7">
                                            <p:txEl>
                                              <p:pRg st="0" end="0"/>
                                            </p:txEl>
                                          </p:spTgt>
                                        </p:tgtEl>
                                      </p:cBhvr>
                                      <p:to x="100000" y="90000"/>
                                    </p:animScale>
                                    <p:animScale>
                                      <p:cBhvr>
                                        <p:cTn id="28" dur="166" decel="50000">
                                          <p:stCondLst>
                                            <p:cond delay="1668"/>
                                          </p:stCondLst>
                                        </p:cTn>
                                        <p:tgtEl>
                                          <p:spTgt spid="7">
                                            <p:txEl>
                                              <p:pRg st="0" end="0"/>
                                            </p:txEl>
                                          </p:spTgt>
                                        </p:tgtEl>
                                      </p:cBhvr>
                                      <p:to x="100000" y="100000"/>
                                    </p:animScale>
                                    <p:animScale>
                                      <p:cBhvr>
                                        <p:cTn id="29" dur="26">
                                          <p:stCondLst>
                                            <p:cond delay="1808"/>
                                          </p:stCondLst>
                                        </p:cTn>
                                        <p:tgtEl>
                                          <p:spTgt spid="7">
                                            <p:txEl>
                                              <p:pRg st="0" end="0"/>
                                            </p:txEl>
                                          </p:spTgt>
                                        </p:tgtEl>
                                      </p:cBhvr>
                                      <p:to x="100000" y="95000"/>
                                    </p:animScale>
                                    <p:animScale>
                                      <p:cBhvr>
                                        <p:cTn id="30" dur="166" decel="50000">
                                          <p:stCondLst>
                                            <p:cond delay="1834"/>
                                          </p:stCondLst>
                                        </p:cTn>
                                        <p:tgtEl>
                                          <p:spTgt spid="7">
                                            <p:txEl>
                                              <p:pRg st="0" end="0"/>
                                            </p:txEl>
                                          </p:spTgt>
                                        </p:tgtEl>
                                      </p:cBhvr>
                                      <p:to x="100000" y="100000"/>
                                    </p:animScale>
                                  </p:childTnLst>
                                </p:cTn>
                              </p:par>
                            </p:childTnLst>
                          </p:cTn>
                        </p:par>
                        <p:par>
                          <p:cTn id="31" fill="hold">
                            <p:stCondLst>
                              <p:cond delay="2000"/>
                            </p:stCondLst>
                            <p:childTnLst>
                              <p:par>
                                <p:cTn id="32" presetID="26" presetClass="entr" presetSubtype="0" fill="hold" grpId="0" nodeType="after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down)">
                                      <p:cBhvr>
                                        <p:cTn id="34" dur="580">
                                          <p:stCondLst>
                                            <p:cond delay="0"/>
                                          </p:stCondLst>
                                        </p:cTn>
                                        <p:tgtEl>
                                          <p:spTgt spid="7">
                                            <p:txEl>
                                              <p:pRg st="1" end="1"/>
                                            </p:txEl>
                                          </p:spTgt>
                                        </p:tgtEl>
                                      </p:cBhvr>
                                    </p:animEffect>
                                    <p:anim calcmode="lin" valueType="num">
                                      <p:cBhvr>
                                        <p:cTn id="35"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7">
                                            <p:txEl>
                                              <p:pRg st="1" end="1"/>
                                            </p:txEl>
                                          </p:spTgt>
                                        </p:tgtEl>
                                      </p:cBhvr>
                                      <p:to x="100000" y="60000"/>
                                    </p:animScale>
                                    <p:animScale>
                                      <p:cBhvr>
                                        <p:cTn id="41" dur="166" decel="50000">
                                          <p:stCondLst>
                                            <p:cond delay="676"/>
                                          </p:stCondLst>
                                        </p:cTn>
                                        <p:tgtEl>
                                          <p:spTgt spid="7">
                                            <p:txEl>
                                              <p:pRg st="1" end="1"/>
                                            </p:txEl>
                                          </p:spTgt>
                                        </p:tgtEl>
                                      </p:cBhvr>
                                      <p:to x="100000" y="100000"/>
                                    </p:animScale>
                                    <p:animScale>
                                      <p:cBhvr>
                                        <p:cTn id="42" dur="26">
                                          <p:stCondLst>
                                            <p:cond delay="1312"/>
                                          </p:stCondLst>
                                        </p:cTn>
                                        <p:tgtEl>
                                          <p:spTgt spid="7">
                                            <p:txEl>
                                              <p:pRg st="1" end="1"/>
                                            </p:txEl>
                                          </p:spTgt>
                                        </p:tgtEl>
                                      </p:cBhvr>
                                      <p:to x="100000" y="80000"/>
                                    </p:animScale>
                                    <p:animScale>
                                      <p:cBhvr>
                                        <p:cTn id="43" dur="166" decel="50000">
                                          <p:stCondLst>
                                            <p:cond delay="1338"/>
                                          </p:stCondLst>
                                        </p:cTn>
                                        <p:tgtEl>
                                          <p:spTgt spid="7">
                                            <p:txEl>
                                              <p:pRg st="1" end="1"/>
                                            </p:txEl>
                                          </p:spTgt>
                                        </p:tgtEl>
                                      </p:cBhvr>
                                      <p:to x="100000" y="100000"/>
                                    </p:animScale>
                                    <p:animScale>
                                      <p:cBhvr>
                                        <p:cTn id="44" dur="26">
                                          <p:stCondLst>
                                            <p:cond delay="1642"/>
                                          </p:stCondLst>
                                        </p:cTn>
                                        <p:tgtEl>
                                          <p:spTgt spid="7">
                                            <p:txEl>
                                              <p:pRg st="1" end="1"/>
                                            </p:txEl>
                                          </p:spTgt>
                                        </p:tgtEl>
                                      </p:cBhvr>
                                      <p:to x="100000" y="90000"/>
                                    </p:animScale>
                                    <p:animScale>
                                      <p:cBhvr>
                                        <p:cTn id="45" dur="166" decel="50000">
                                          <p:stCondLst>
                                            <p:cond delay="1668"/>
                                          </p:stCondLst>
                                        </p:cTn>
                                        <p:tgtEl>
                                          <p:spTgt spid="7">
                                            <p:txEl>
                                              <p:pRg st="1" end="1"/>
                                            </p:txEl>
                                          </p:spTgt>
                                        </p:tgtEl>
                                      </p:cBhvr>
                                      <p:to x="100000" y="100000"/>
                                    </p:animScale>
                                    <p:animScale>
                                      <p:cBhvr>
                                        <p:cTn id="46" dur="26">
                                          <p:stCondLst>
                                            <p:cond delay="1808"/>
                                          </p:stCondLst>
                                        </p:cTn>
                                        <p:tgtEl>
                                          <p:spTgt spid="7">
                                            <p:txEl>
                                              <p:pRg st="1" end="1"/>
                                            </p:txEl>
                                          </p:spTgt>
                                        </p:tgtEl>
                                      </p:cBhvr>
                                      <p:to x="100000" y="95000"/>
                                    </p:animScale>
                                    <p:animScale>
                                      <p:cBhvr>
                                        <p:cTn id="47" dur="166" decel="50000">
                                          <p:stCondLst>
                                            <p:cond delay="1834"/>
                                          </p:stCondLst>
                                        </p:cTn>
                                        <p:tgtEl>
                                          <p:spTgt spid="7">
                                            <p:txEl>
                                              <p:pRg st="1" end="1"/>
                                            </p:txEl>
                                          </p:spTgt>
                                        </p:tgtEl>
                                      </p:cBhvr>
                                      <p:to x="100000" y="100000"/>
                                    </p:animScale>
                                  </p:childTnLst>
                                </p:cTn>
                              </p:par>
                            </p:childTnLst>
                          </p:cTn>
                        </p:par>
                        <p:par>
                          <p:cTn id="48" fill="hold">
                            <p:stCondLst>
                              <p:cond delay="4000"/>
                            </p:stCondLst>
                            <p:childTnLst>
                              <p:par>
                                <p:cTn id="49" presetID="26" presetClass="entr" presetSubtype="0" fill="hold" grpId="0" nodeType="after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Effect transition="in" filter="wipe(down)">
                                      <p:cBhvr>
                                        <p:cTn id="51" dur="580">
                                          <p:stCondLst>
                                            <p:cond delay="0"/>
                                          </p:stCondLst>
                                        </p:cTn>
                                        <p:tgtEl>
                                          <p:spTgt spid="7">
                                            <p:txEl>
                                              <p:pRg st="2" end="2"/>
                                            </p:txEl>
                                          </p:spTgt>
                                        </p:tgtEl>
                                      </p:cBhvr>
                                    </p:animEffect>
                                    <p:anim calcmode="lin" valueType="num">
                                      <p:cBhvr>
                                        <p:cTn id="52"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7">
                                            <p:txEl>
                                              <p:pRg st="2" end="2"/>
                                            </p:txEl>
                                          </p:spTgt>
                                        </p:tgtEl>
                                      </p:cBhvr>
                                      <p:to x="100000" y="60000"/>
                                    </p:animScale>
                                    <p:animScale>
                                      <p:cBhvr>
                                        <p:cTn id="58" dur="166" decel="50000">
                                          <p:stCondLst>
                                            <p:cond delay="676"/>
                                          </p:stCondLst>
                                        </p:cTn>
                                        <p:tgtEl>
                                          <p:spTgt spid="7">
                                            <p:txEl>
                                              <p:pRg st="2" end="2"/>
                                            </p:txEl>
                                          </p:spTgt>
                                        </p:tgtEl>
                                      </p:cBhvr>
                                      <p:to x="100000" y="100000"/>
                                    </p:animScale>
                                    <p:animScale>
                                      <p:cBhvr>
                                        <p:cTn id="59" dur="26">
                                          <p:stCondLst>
                                            <p:cond delay="1312"/>
                                          </p:stCondLst>
                                        </p:cTn>
                                        <p:tgtEl>
                                          <p:spTgt spid="7">
                                            <p:txEl>
                                              <p:pRg st="2" end="2"/>
                                            </p:txEl>
                                          </p:spTgt>
                                        </p:tgtEl>
                                      </p:cBhvr>
                                      <p:to x="100000" y="80000"/>
                                    </p:animScale>
                                    <p:animScale>
                                      <p:cBhvr>
                                        <p:cTn id="60" dur="166" decel="50000">
                                          <p:stCondLst>
                                            <p:cond delay="1338"/>
                                          </p:stCondLst>
                                        </p:cTn>
                                        <p:tgtEl>
                                          <p:spTgt spid="7">
                                            <p:txEl>
                                              <p:pRg st="2" end="2"/>
                                            </p:txEl>
                                          </p:spTgt>
                                        </p:tgtEl>
                                      </p:cBhvr>
                                      <p:to x="100000" y="100000"/>
                                    </p:animScale>
                                    <p:animScale>
                                      <p:cBhvr>
                                        <p:cTn id="61" dur="26">
                                          <p:stCondLst>
                                            <p:cond delay="1642"/>
                                          </p:stCondLst>
                                        </p:cTn>
                                        <p:tgtEl>
                                          <p:spTgt spid="7">
                                            <p:txEl>
                                              <p:pRg st="2" end="2"/>
                                            </p:txEl>
                                          </p:spTgt>
                                        </p:tgtEl>
                                      </p:cBhvr>
                                      <p:to x="100000" y="90000"/>
                                    </p:animScale>
                                    <p:animScale>
                                      <p:cBhvr>
                                        <p:cTn id="62" dur="166" decel="50000">
                                          <p:stCondLst>
                                            <p:cond delay="1668"/>
                                          </p:stCondLst>
                                        </p:cTn>
                                        <p:tgtEl>
                                          <p:spTgt spid="7">
                                            <p:txEl>
                                              <p:pRg st="2" end="2"/>
                                            </p:txEl>
                                          </p:spTgt>
                                        </p:tgtEl>
                                      </p:cBhvr>
                                      <p:to x="100000" y="100000"/>
                                    </p:animScale>
                                    <p:animScale>
                                      <p:cBhvr>
                                        <p:cTn id="63" dur="26">
                                          <p:stCondLst>
                                            <p:cond delay="1808"/>
                                          </p:stCondLst>
                                        </p:cTn>
                                        <p:tgtEl>
                                          <p:spTgt spid="7">
                                            <p:txEl>
                                              <p:pRg st="2" end="2"/>
                                            </p:txEl>
                                          </p:spTgt>
                                        </p:tgtEl>
                                      </p:cBhvr>
                                      <p:to x="100000" y="95000"/>
                                    </p:animScale>
                                    <p:animScale>
                                      <p:cBhvr>
                                        <p:cTn id="64" dur="166" decel="50000">
                                          <p:stCondLst>
                                            <p:cond delay="1834"/>
                                          </p:stCondLst>
                                        </p:cTn>
                                        <p:tgtEl>
                                          <p:spTgt spid="7">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2701" y="1012581"/>
            <a:ext cx="2057400"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a:ln/>
                <a:solidFill>
                  <a:srgbClr val="0070C0"/>
                </a:solidFill>
                <a:latin typeface="Times New Roman" panose="02020603050405020304" pitchFamily="18" charset="0"/>
                <a:cs typeface="Times New Roman" panose="02020603050405020304" pitchFamily="18" charset="0"/>
              </a:rPr>
              <a:t>Unsteady</a:t>
            </a:r>
          </a:p>
        </p:txBody>
      </p:sp>
      <p:sp>
        <p:nvSpPr>
          <p:cNvPr id="10" name="Rectangle 9"/>
          <p:cNvSpPr/>
          <p:nvPr/>
        </p:nvSpPr>
        <p:spPr>
          <a:xfrm>
            <a:off x="3657600" y="951024"/>
            <a:ext cx="2693580" cy="6463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Not firm or still</a:t>
            </a:r>
          </a:p>
        </p:txBody>
      </p:sp>
      <p:sp>
        <p:nvSpPr>
          <p:cNvPr id="11" name="TextBox 10"/>
          <p:cNvSpPr txBox="1"/>
          <p:nvPr/>
        </p:nvSpPr>
        <p:spPr>
          <a:xfrm>
            <a:off x="498401" y="2141869"/>
            <a:ext cx="7315200"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The flame of this candle is </a:t>
            </a:r>
            <a:r>
              <a:rPr lang="en-US" sz="3200" b="1" dirty="0">
                <a:highlight>
                  <a:srgbClr val="FFFF00"/>
                </a:highlight>
                <a:latin typeface="Times New Roman" panose="02020603050405020304" pitchFamily="18" charset="0"/>
                <a:cs typeface="Times New Roman" panose="02020603050405020304" pitchFamily="18" charset="0"/>
              </a:rPr>
              <a:t>unsteady</a:t>
            </a:r>
            <a:r>
              <a:rPr lang="en-US" sz="3200" b="1"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B3281C1C-8A86-4023-8D5A-76809DC0002A}"/>
              </a:ext>
            </a:extLst>
          </p:cNvPr>
          <p:cNvSpPr txBox="1"/>
          <p:nvPr/>
        </p:nvSpPr>
        <p:spPr>
          <a:xfrm>
            <a:off x="498401" y="3733938"/>
            <a:ext cx="2286000"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a:ln/>
                <a:solidFill>
                  <a:srgbClr val="0070C0"/>
                </a:solidFill>
                <a:latin typeface="Times New Roman" panose="02020603050405020304" pitchFamily="18" charset="0"/>
                <a:cs typeface="Times New Roman" panose="02020603050405020304" pitchFamily="18" charset="0"/>
              </a:rPr>
              <a:t>Demolish</a:t>
            </a:r>
          </a:p>
        </p:txBody>
      </p:sp>
      <p:sp>
        <p:nvSpPr>
          <p:cNvPr id="12" name="Rectangle 11">
            <a:extLst>
              <a:ext uri="{FF2B5EF4-FFF2-40B4-BE49-F238E27FC236}">
                <a16:creationId xmlns:a16="http://schemas.microsoft.com/office/drawing/2014/main" id="{D2EED7BA-C291-4B93-84AB-6E3279D42553}"/>
              </a:ext>
            </a:extLst>
          </p:cNvPr>
          <p:cNvSpPr/>
          <p:nvPr/>
        </p:nvSpPr>
        <p:spPr>
          <a:xfrm>
            <a:off x="3316942" y="3649409"/>
            <a:ext cx="3034238" cy="83099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destroy</a:t>
            </a:r>
          </a:p>
        </p:txBody>
      </p:sp>
      <p:sp>
        <p:nvSpPr>
          <p:cNvPr id="14" name="TextBox 13">
            <a:extLst>
              <a:ext uri="{FF2B5EF4-FFF2-40B4-BE49-F238E27FC236}">
                <a16:creationId xmlns:a16="http://schemas.microsoft.com/office/drawing/2014/main" id="{69087AEE-147D-40B7-9EB8-528E4B7C0FB9}"/>
              </a:ext>
            </a:extLst>
          </p:cNvPr>
          <p:cNvSpPr txBox="1"/>
          <p:nvPr/>
        </p:nvSpPr>
        <p:spPr>
          <a:xfrm>
            <a:off x="498401" y="5029200"/>
            <a:ext cx="6588199"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atin typeface="Times New Roman" panose="02020603050405020304" pitchFamily="18" charset="0"/>
                <a:cs typeface="Times New Roman" panose="02020603050405020304" pitchFamily="18" charset="0"/>
              </a:rPr>
              <a:t>Last earthquake </a:t>
            </a:r>
            <a:r>
              <a:rPr lang="en-US" sz="2400" b="1" dirty="0">
                <a:highlight>
                  <a:srgbClr val="FFFF00"/>
                </a:highlight>
                <a:latin typeface="Times New Roman" panose="02020603050405020304" pitchFamily="18" charset="0"/>
                <a:cs typeface="Times New Roman" panose="02020603050405020304" pitchFamily="18" charset="0"/>
              </a:rPr>
              <a:t>demolished</a:t>
            </a:r>
            <a:r>
              <a:rPr lang="en-US" sz="2400" b="1" dirty="0">
                <a:latin typeface="Times New Roman" panose="02020603050405020304" pitchFamily="18" charset="0"/>
                <a:cs typeface="Times New Roman" panose="02020603050405020304" pitchFamily="18" charset="0"/>
              </a:rPr>
              <a:t> a lot of buildings.</a:t>
            </a:r>
          </a:p>
        </p:txBody>
      </p:sp>
      <p:pic>
        <p:nvPicPr>
          <p:cNvPr id="3" name="Picture 2">
            <a:extLst>
              <a:ext uri="{FF2B5EF4-FFF2-40B4-BE49-F238E27FC236}">
                <a16:creationId xmlns:a16="http://schemas.microsoft.com/office/drawing/2014/main" id="{E4E44B8E-4E0E-472D-A245-6E6AA5738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2613" y="377727"/>
            <a:ext cx="3053181" cy="22860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5708B58-E92A-4CFF-B07F-0DFBE67EB0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2613" y="3276600"/>
            <a:ext cx="3235399" cy="2784668"/>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5EE7BA2F-5C0B-4115-BE8F-CAD04DFACA7A}"/>
              </a:ext>
            </a:extLst>
          </p:cNvPr>
          <p:cNvSpPr txBox="1"/>
          <p:nvPr/>
        </p:nvSpPr>
        <p:spPr>
          <a:xfrm>
            <a:off x="4523327" y="180347"/>
            <a:ext cx="3297745" cy="769441"/>
          </a:xfrm>
          <a:prstGeom prst="rect">
            <a:avLst/>
          </a:prstGeom>
          <a:noFill/>
          <a:ln w="3175">
            <a:noFill/>
          </a:ln>
          <a:effectLst/>
        </p:spPr>
        <p:txBody>
          <a:bodyPr wrap="square" rtlCol="0">
            <a:spAutoFit/>
          </a:bodyPr>
          <a:lstStyle/>
          <a:p>
            <a:pPr algn="ctr"/>
            <a:r>
              <a:rPr lang="en-US" sz="4400" b="1" dirty="0">
                <a:solidFill>
                  <a:srgbClr val="C00000"/>
                </a:solidFill>
                <a:latin typeface="Times New Roman" panose="02020603050405020304" pitchFamily="18" charset="0"/>
                <a:cs typeface="Times New Roman" panose="02020603050405020304" pitchFamily="18" charset="0"/>
              </a:rPr>
              <a:t>Vocabulary</a:t>
            </a:r>
          </a:p>
        </p:txBody>
      </p:sp>
    </p:spTree>
    <p:extLst>
      <p:ext uri="{BB962C8B-B14F-4D97-AF65-F5344CB8AC3E}">
        <p14:creationId xmlns:p14="http://schemas.microsoft.com/office/powerpoint/2010/main" val="40498722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heel(1)">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9" grpId="0" animBg="1"/>
      <p:bldP spid="12" grpId="0" animBg="1"/>
      <p:bldP spid="14" grpId="0" animBg="1"/>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2017</TotalTime>
  <Words>1122</Words>
  <Application>Microsoft Office PowerPoint</Application>
  <PresentationFormat>Widescreen</PresentationFormat>
  <Paragraphs>107</Paragraphs>
  <Slides>18</Slides>
  <Notes>8</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Corbel</vt:lpstr>
      <vt:lpstr>Elephant</vt:lpstr>
      <vt:lpstr>Times New Roman</vt:lpstr>
      <vt:lpstr>Wingdings</vt:lpstr>
      <vt:lpstr>Basis</vt:lpstr>
      <vt:lpstr>PowerPoint Presentation</vt:lpstr>
      <vt:lpstr>PowerPoint Presentation</vt:lpstr>
      <vt:lpstr>PowerPoint Presentation</vt:lpstr>
      <vt:lpstr>Look at the pictures.</vt:lpstr>
      <vt:lpstr>PowerPoint Presentation</vt:lpstr>
      <vt:lpstr>Today’s Lesson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Class Nine</dc:title>
  <dc:creator>Win-7</dc:creator>
  <cp:lastModifiedBy>SWAPNIL</cp:lastModifiedBy>
  <cp:revision>450</cp:revision>
  <dcterms:created xsi:type="dcterms:W3CDTF">2006-08-16T00:00:00Z</dcterms:created>
  <dcterms:modified xsi:type="dcterms:W3CDTF">2020-05-09T14:47:07Z</dcterms:modified>
</cp:coreProperties>
</file>