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5"/>
  </p:notesMasterIdLst>
  <p:sldIdLst>
    <p:sldId id="304" r:id="rId2"/>
    <p:sldId id="302" r:id="rId3"/>
    <p:sldId id="303" r:id="rId4"/>
    <p:sldId id="301" r:id="rId5"/>
    <p:sldId id="300" r:id="rId6"/>
    <p:sldId id="289" r:id="rId7"/>
    <p:sldId id="305" r:id="rId8"/>
    <p:sldId id="256" r:id="rId9"/>
    <p:sldId id="297" r:id="rId10"/>
    <p:sldId id="257" r:id="rId11"/>
    <p:sldId id="290" r:id="rId12"/>
    <p:sldId id="258" r:id="rId13"/>
    <p:sldId id="259" r:id="rId14"/>
    <p:sldId id="280" r:id="rId15"/>
    <p:sldId id="278" r:id="rId16"/>
    <p:sldId id="269" r:id="rId17"/>
    <p:sldId id="291" r:id="rId18"/>
    <p:sldId id="271" r:id="rId19"/>
    <p:sldId id="272" r:id="rId20"/>
    <p:sldId id="273" r:id="rId21"/>
    <p:sldId id="274" r:id="rId22"/>
    <p:sldId id="275" r:id="rId23"/>
    <p:sldId id="276" r:id="rId24"/>
    <p:sldId id="270" r:id="rId25"/>
    <p:sldId id="261" r:id="rId26"/>
    <p:sldId id="287" r:id="rId27"/>
    <p:sldId id="279" r:id="rId28"/>
    <p:sldId id="277" r:id="rId29"/>
    <p:sldId id="263" r:id="rId30"/>
    <p:sldId id="265" r:id="rId31"/>
    <p:sldId id="266" r:id="rId32"/>
    <p:sldId id="267" r:id="rId33"/>
    <p:sldId id="29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E8399-C330-4324-ACA3-E83ED92F5A13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DE437-369A-4AF3-BDFB-34F22DB4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75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DE437-369A-4AF3-BDFB-34F22DB495E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7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29F53C-92C1-4638-B2B7-F2C8B80E3A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A6E3A3-32B7-4171-ACB2-0F6A8CC947C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F53C-92C1-4638-B2B7-F2C8B80E3A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3A3-32B7-4171-ACB2-0F6A8CC94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8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F53C-92C1-4638-B2B7-F2C8B80E3A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3A3-32B7-4171-ACB2-0F6A8CC94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0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F53C-92C1-4638-B2B7-F2C8B80E3A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3A3-32B7-4171-ACB2-0F6A8CC94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3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F53C-92C1-4638-B2B7-F2C8B80E3A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3A3-32B7-4171-ACB2-0F6A8CC947C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39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F53C-92C1-4638-B2B7-F2C8B80E3A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3A3-32B7-4171-ACB2-0F6A8CC94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8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F53C-92C1-4638-B2B7-F2C8B80E3A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3A3-32B7-4171-ACB2-0F6A8CC94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6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F53C-92C1-4638-B2B7-F2C8B80E3A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3A3-32B7-4171-ACB2-0F6A8CC94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8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F53C-92C1-4638-B2B7-F2C8B80E3A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3A3-32B7-4171-ACB2-0F6A8CC94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7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F53C-92C1-4638-B2B7-F2C8B80E3A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3A3-32B7-4171-ACB2-0F6A8CC94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9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F53C-92C1-4638-B2B7-F2C8B80E3A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3A3-32B7-4171-ACB2-0F6A8CC94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8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A29F53C-92C1-4638-B2B7-F2C8B80E3A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CA6E3A3-32B7-4171-ACB2-0F6A8CC94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g"/><Relationship Id="rId4" Type="http://schemas.openxmlformats.org/officeDocument/2006/relationships/image" Target="../media/image13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8" y="219456"/>
            <a:ext cx="11265408" cy="2670048"/>
          </a:xfrm>
          <a:blipFill>
            <a:blip r:embed="rId2"/>
            <a:tile tx="0" ty="0" sx="100000" sy="100000" flip="none" algn="tl"/>
          </a:blipFill>
          <a:scene3d>
            <a:camera prst="perspectiveBelow"/>
            <a:lightRig rig="threePt" dir="t"/>
          </a:scene3d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16600" b="1" dirty="0" smtClean="0"/>
              <a:t>   </a:t>
            </a:r>
            <a:r>
              <a:rPr lang="en-US" sz="19900" b="1" dirty="0" err="1" smtClean="0">
                <a:solidFill>
                  <a:srgbClr val="0070C0"/>
                </a:solidFill>
              </a:rPr>
              <a:t>স্বাগতম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2889504"/>
            <a:ext cx="11686032" cy="362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186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475488"/>
            <a:ext cx="11704320" cy="199339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6600" dirty="0" err="1" smtClean="0">
                <a:solidFill>
                  <a:srgbClr val="7030A0"/>
                </a:solidFill>
              </a:rPr>
              <a:t>ত্বকীয়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chemeClr val="accent4"/>
                </a:solidFill>
              </a:rPr>
              <a:t>টিস্যুতন্ত্রকে</a:t>
            </a:r>
            <a:r>
              <a:rPr lang="en-US" sz="6600" dirty="0" smtClean="0">
                <a:solidFill>
                  <a:schemeClr val="accent4"/>
                </a:solidFill>
              </a:rPr>
              <a:t>  </a:t>
            </a:r>
            <a:r>
              <a:rPr lang="en-US" sz="6600" b="1" dirty="0" err="1" smtClean="0">
                <a:solidFill>
                  <a:srgbClr val="FF0000"/>
                </a:solidFill>
              </a:rPr>
              <a:t>তিনটি</a:t>
            </a:r>
            <a:r>
              <a:rPr lang="en-US" sz="6600" b="1" dirty="0" smtClean="0">
                <a:solidFill>
                  <a:schemeClr val="accent4"/>
                </a:solidFill>
              </a:rPr>
              <a:t> </a:t>
            </a:r>
            <a:r>
              <a:rPr lang="en-US" sz="6600" dirty="0" err="1" smtClean="0">
                <a:solidFill>
                  <a:schemeClr val="accent4"/>
                </a:solidFill>
              </a:rPr>
              <a:t>অংশে</a:t>
            </a:r>
            <a:r>
              <a:rPr lang="en-US" sz="6600" dirty="0" smtClean="0">
                <a:solidFill>
                  <a:schemeClr val="accent4"/>
                </a:solidFill>
              </a:rPr>
              <a:t>  </a:t>
            </a:r>
            <a:r>
              <a:rPr lang="en-US" sz="6600" dirty="0" err="1" smtClean="0">
                <a:solidFill>
                  <a:schemeClr val="accent4"/>
                </a:solidFill>
              </a:rPr>
              <a:t>ভাগ</a:t>
            </a:r>
            <a:r>
              <a:rPr lang="en-US" sz="6600" dirty="0" smtClean="0">
                <a:solidFill>
                  <a:schemeClr val="accent4"/>
                </a:solidFill>
              </a:rPr>
              <a:t> </a:t>
            </a:r>
            <a:r>
              <a:rPr lang="en-US" sz="6600" dirty="0" err="1" smtClean="0">
                <a:solidFill>
                  <a:schemeClr val="accent4"/>
                </a:solidFill>
              </a:rPr>
              <a:t>করা</a:t>
            </a:r>
            <a:r>
              <a:rPr lang="en-US" sz="6600" dirty="0" smtClean="0">
                <a:solidFill>
                  <a:schemeClr val="accent4"/>
                </a:solidFill>
              </a:rPr>
              <a:t> </a:t>
            </a:r>
            <a:r>
              <a:rPr lang="en-US" sz="6600" dirty="0" err="1" smtClean="0">
                <a:solidFill>
                  <a:schemeClr val="accent4"/>
                </a:solidFill>
              </a:rPr>
              <a:t>হয়</a:t>
            </a:r>
            <a:r>
              <a:rPr lang="en-US" sz="6600" dirty="0" smtClean="0">
                <a:solidFill>
                  <a:schemeClr val="accent4"/>
                </a:solidFill>
              </a:rPr>
              <a:t> </a:t>
            </a:r>
            <a:r>
              <a:rPr lang="en-US" sz="8000" dirty="0" smtClean="0">
                <a:solidFill>
                  <a:schemeClr val="accent4"/>
                </a:solidFill>
              </a:rPr>
              <a:t>-</a:t>
            </a:r>
            <a:endParaRPr lang="en-US" sz="6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856" y="3054096"/>
            <a:ext cx="9912096" cy="3456432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en-US" sz="7200" b="1" dirty="0" smtClean="0">
                <a:solidFill>
                  <a:srgbClr val="0070C0"/>
                </a:solidFill>
              </a:rPr>
              <a:t>ক)</a:t>
            </a:r>
            <a:r>
              <a:rPr lang="en-US" sz="7200" b="1" dirty="0" err="1" smtClean="0">
                <a:solidFill>
                  <a:srgbClr val="0070C0"/>
                </a:solidFill>
              </a:rPr>
              <a:t>এপিডার্মিস</a:t>
            </a:r>
            <a:r>
              <a:rPr lang="en-US" sz="7200" b="1" dirty="0" smtClean="0">
                <a:solidFill>
                  <a:srgbClr val="0070C0"/>
                </a:solidFill>
              </a:rPr>
              <a:t> </a:t>
            </a:r>
            <a:r>
              <a:rPr lang="en-US" sz="7200" b="1" dirty="0" err="1" smtClean="0">
                <a:solidFill>
                  <a:srgbClr val="0070C0"/>
                </a:solidFill>
              </a:rPr>
              <a:t>বা</a:t>
            </a:r>
            <a:r>
              <a:rPr lang="en-US" sz="7200" b="1" dirty="0" smtClean="0">
                <a:solidFill>
                  <a:srgbClr val="0070C0"/>
                </a:solidFill>
              </a:rPr>
              <a:t> </a:t>
            </a:r>
            <a:r>
              <a:rPr lang="en-US" sz="7200" b="1" dirty="0" err="1" smtClean="0">
                <a:solidFill>
                  <a:srgbClr val="0070C0"/>
                </a:solidFill>
              </a:rPr>
              <a:t>ত্বক</a:t>
            </a:r>
            <a:r>
              <a:rPr lang="en-US" sz="6600" b="1" dirty="0" smtClean="0">
                <a:solidFill>
                  <a:srgbClr val="0070C0"/>
                </a:solidFill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</a:t>
            </a:r>
            <a:r>
              <a:rPr lang="en-US" dirty="0" smtClean="0"/>
              <a:t>                                                                                                 </a:t>
            </a:r>
            <a:r>
              <a:rPr lang="en-US" sz="7200" b="1" dirty="0" smtClean="0">
                <a:solidFill>
                  <a:schemeClr val="accent2">
                    <a:lumMod val="50000"/>
                  </a:schemeClr>
                </a:solidFill>
              </a:rPr>
              <a:t>খ) </a:t>
            </a:r>
            <a:r>
              <a:rPr lang="en-US" sz="7200" b="1" dirty="0" err="1" smtClean="0">
                <a:solidFill>
                  <a:schemeClr val="accent2">
                    <a:lumMod val="50000"/>
                  </a:schemeClr>
                </a:solidFill>
              </a:rPr>
              <a:t>ত্বকীয়উপাঙ্গসমূহ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dirty="0" smtClean="0"/>
              <a:t>                                                                                                  </a:t>
            </a:r>
            <a:r>
              <a:rPr lang="en-US" sz="7200" b="1" dirty="0" smtClean="0">
                <a:solidFill>
                  <a:srgbClr val="00B050"/>
                </a:solidFill>
              </a:rPr>
              <a:t>গ)</a:t>
            </a:r>
            <a:r>
              <a:rPr lang="en-US" sz="7200" b="1" dirty="0" err="1" smtClean="0">
                <a:solidFill>
                  <a:srgbClr val="00B050"/>
                </a:solidFill>
              </a:rPr>
              <a:t>ত্বকীয়</a:t>
            </a:r>
            <a:r>
              <a:rPr lang="en-US" sz="7200" b="1" dirty="0" smtClean="0">
                <a:solidFill>
                  <a:srgbClr val="00B050"/>
                </a:solidFill>
              </a:rPr>
              <a:t> </a:t>
            </a:r>
            <a:r>
              <a:rPr lang="en-US" sz="7200" b="1" dirty="0" err="1" smtClean="0">
                <a:solidFill>
                  <a:srgbClr val="00B050"/>
                </a:solidFill>
              </a:rPr>
              <a:t>রন্ধ্র</a:t>
            </a:r>
            <a:endParaRPr lang="en-US" sz="7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28" y="877824"/>
            <a:ext cx="11283696" cy="512064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16600" b="1" dirty="0" err="1" smtClean="0"/>
              <a:t>এপিডার্মিস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5230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5" y="365760"/>
            <a:ext cx="11521439" cy="1280478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9600" b="1" dirty="0" smtClean="0"/>
              <a:t>               </a:t>
            </a:r>
            <a:r>
              <a:rPr lang="en-US" sz="9600" b="1" dirty="0" err="1" smtClean="0">
                <a:solidFill>
                  <a:srgbClr val="7030A0"/>
                </a:solidFill>
              </a:rPr>
              <a:t>বৈশিষ্ট্য</a:t>
            </a:r>
            <a:endParaRPr lang="en-US" sz="9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9185" y="2377440"/>
            <a:ext cx="11521439" cy="4224528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r>
              <a:rPr lang="en-US" sz="4400" dirty="0" err="1" smtClean="0"/>
              <a:t>উদ্ভিদের</a:t>
            </a:r>
            <a:r>
              <a:rPr lang="en-US" sz="4400" dirty="0" smtClean="0"/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বাইরের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স্তর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 </a:t>
            </a:r>
            <a:r>
              <a:rPr lang="en-US" sz="2000" b="1" dirty="0" smtClean="0"/>
              <a:t>   </a:t>
            </a:r>
            <a:r>
              <a:rPr lang="en-US" sz="2000" dirty="0" smtClean="0"/>
              <a:t>   </a:t>
            </a:r>
            <a:r>
              <a:rPr lang="en-US" dirty="0" smtClean="0"/>
              <a:t>                                                                    </a:t>
            </a:r>
          </a:p>
          <a:p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</a:rPr>
              <a:t>একসারি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</a:rPr>
              <a:t>প্যারেনকাইমা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4400" dirty="0" err="1" smtClean="0"/>
              <a:t>কোষ</a:t>
            </a:r>
            <a:r>
              <a:rPr lang="en-US" sz="4400" dirty="0" smtClean="0"/>
              <a:t> </a:t>
            </a:r>
            <a:r>
              <a:rPr lang="en-US" sz="4400" dirty="0" err="1" smtClean="0"/>
              <a:t>দ্বারা</a:t>
            </a:r>
            <a:r>
              <a:rPr lang="en-US" sz="4400" dirty="0" smtClean="0"/>
              <a:t> </a:t>
            </a:r>
            <a:r>
              <a:rPr lang="en-US" sz="4400" dirty="0" err="1" smtClean="0"/>
              <a:t>গঠিত</a:t>
            </a:r>
            <a:r>
              <a:rPr lang="en-US" sz="4400" dirty="0" smtClean="0"/>
              <a:t>  </a:t>
            </a:r>
            <a:r>
              <a:rPr lang="en-US" sz="4000" dirty="0" smtClean="0"/>
              <a:t>  </a:t>
            </a:r>
            <a:r>
              <a:rPr lang="en-US" sz="2000" dirty="0" smtClean="0"/>
              <a:t>              </a:t>
            </a:r>
            <a:r>
              <a:rPr lang="en-US" dirty="0" smtClean="0"/>
              <a:t>                                         </a:t>
            </a:r>
          </a:p>
          <a:p>
            <a:r>
              <a:rPr lang="en-US" sz="4400" dirty="0" err="1" smtClean="0"/>
              <a:t>কোষগুলো</a:t>
            </a:r>
            <a:r>
              <a:rPr lang="en-US" sz="4400" b="1" dirty="0" smtClean="0"/>
              <a:t> 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</a:rPr>
              <a:t>আয়তাকার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US" sz="4400" b="1" dirty="0" smtClean="0"/>
              <a:t> </a:t>
            </a:r>
            <a:r>
              <a:rPr lang="en-US" sz="4000" dirty="0" smtClean="0"/>
              <a:t> </a:t>
            </a:r>
            <a:r>
              <a:rPr lang="en-US" sz="3600" dirty="0" smtClean="0"/>
              <a:t> </a:t>
            </a:r>
            <a:r>
              <a:rPr lang="en-US" dirty="0" smtClean="0"/>
              <a:t>                                                                          </a:t>
            </a:r>
          </a:p>
          <a:p>
            <a:r>
              <a:rPr lang="en-US" sz="4400" dirty="0" err="1" smtClean="0"/>
              <a:t>কোষগুলোর</a:t>
            </a:r>
            <a:r>
              <a:rPr lang="en-US" sz="4400" dirty="0" smtClean="0"/>
              <a:t> </a:t>
            </a:r>
            <a:r>
              <a:rPr lang="en-US" sz="4400" dirty="0" err="1" smtClean="0"/>
              <a:t>মাঝে</a:t>
            </a:r>
            <a:r>
              <a:rPr lang="en-US" sz="4400" dirty="0" smtClean="0"/>
              <a:t> </a:t>
            </a:r>
            <a:r>
              <a:rPr lang="en-US" sz="4400" b="1" dirty="0" err="1" smtClean="0">
                <a:solidFill>
                  <a:srgbClr val="00B050"/>
                </a:solidFill>
              </a:rPr>
              <a:t>আন্ত</a:t>
            </a:r>
            <a:r>
              <a:rPr lang="en-US" sz="4400" b="1" dirty="0" err="1">
                <a:solidFill>
                  <a:srgbClr val="00B050"/>
                </a:solidFill>
              </a:rPr>
              <a:t>ঃ</a:t>
            </a:r>
            <a:r>
              <a:rPr lang="en-US" sz="4400" b="1" dirty="0" err="1" smtClean="0">
                <a:solidFill>
                  <a:srgbClr val="00B050"/>
                </a:solidFill>
              </a:rPr>
              <a:t>কোষীয়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</a:rPr>
              <a:t>ফাঁক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</a:rPr>
              <a:t>থাকে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</a:rPr>
              <a:t>না</a:t>
            </a:r>
            <a:r>
              <a:rPr lang="en-US" sz="4400" b="1" dirty="0" smtClean="0">
                <a:solidFill>
                  <a:srgbClr val="00B050"/>
                </a:solidFill>
              </a:rPr>
              <a:t>    </a:t>
            </a:r>
            <a:r>
              <a:rPr lang="en-US" sz="4400" b="1" dirty="0" smtClean="0"/>
              <a:t>                                                                                   </a:t>
            </a:r>
          </a:p>
          <a:p>
            <a:r>
              <a:rPr lang="en-US" sz="4000" dirty="0" err="1" smtClean="0"/>
              <a:t>কোষে</a:t>
            </a:r>
            <a:r>
              <a:rPr lang="en-US" sz="4000" dirty="0" smtClean="0"/>
              <a:t> </a:t>
            </a:r>
            <a:r>
              <a:rPr lang="en-US" sz="4000" dirty="0" err="1"/>
              <a:t>অল্প</a:t>
            </a:r>
            <a:r>
              <a:rPr lang="en-US" sz="4000" dirty="0"/>
              <a:t> </a:t>
            </a:r>
            <a:r>
              <a:rPr lang="en-US" sz="4000" dirty="0" err="1"/>
              <a:t>পরিমাণ</a:t>
            </a:r>
            <a:r>
              <a:rPr lang="en-US" sz="4000" dirty="0"/>
              <a:t> </a:t>
            </a:r>
            <a:r>
              <a:rPr lang="en-US" sz="4000" b="1" dirty="0" err="1">
                <a:solidFill>
                  <a:srgbClr val="0070C0"/>
                </a:solidFill>
              </a:rPr>
              <a:t>সাইটোপ্লাজম</a:t>
            </a:r>
            <a:r>
              <a:rPr lang="en-US" sz="4000" b="1" dirty="0">
                <a:solidFill>
                  <a:srgbClr val="0070C0"/>
                </a:solidFill>
              </a:rPr>
              <a:t>,</a:t>
            </a:r>
            <a:r>
              <a:rPr lang="en-US" sz="4000" b="1" dirty="0"/>
              <a:t> </a:t>
            </a:r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</a:rPr>
              <a:t>একটি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</a:rPr>
              <a:t>নিউক্লিয়াস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dirty="0" err="1"/>
              <a:t>থাকে</a:t>
            </a:r>
            <a:r>
              <a:rPr lang="en-US" sz="4000" dirty="0"/>
              <a:t>                                                 </a:t>
            </a:r>
          </a:p>
          <a:p>
            <a:r>
              <a:rPr lang="en-US" sz="4000" dirty="0" err="1"/>
              <a:t>কোষে</a:t>
            </a:r>
            <a:r>
              <a:rPr lang="en-US" sz="4000" dirty="0"/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একটি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কোষগহ্বর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dirty="0" err="1"/>
              <a:t>থাকে</a:t>
            </a:r>
            <a:r>
              <a:rPr lang="en-US" sz="4000" b="1" dirty="0"/>
              <a:t> </a:t>
            </a:r>
            <a:r>
              <a:rPr lang="en-US" sz="4000" dirty="0"/>
              <a:t>ও 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বর্ণহীন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প্লাস্টিড</a:t>
            </a:r>
            <a:r>
              <a:rPr lang="en-US" sz="4000" b="1" dirty="0" smtClean="0">
                <a:solidFill>
                  <a:srgbClr val="7030A0"/>
                </a:solidFill>
              </a:rPr>
              <a:t>(</a:t>
            </a:r>
            <a:r>
              <a:rPr lang="en-US" sz="4000" b="1" dirty="0" err="1" smtClean="0">
                <a:solidFill>
                  <a:srgbClr val="7030A0"/>
                </a:solidFill>
              </a:rPr>
              <a:t>লিউকোপ্লাস্ট</a:t>
            </a:r>
            <a:r>
              <a:rPr lang="en-US" sz="4000" b="1" dirty="0">
                <a:solidFill>
                  <a:srgbClr val="7030A0"/>
                </a:solidFill>
              </a:rPr>
              <a:t>) </a:t>
            </a:r>
            <a:r>
              <a:rPr lang="en-US" sz="4000" dirty="0" err="1" smtClean="0"/>
              <a:t>থাকে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788380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20624" y="2304288"/>
            <a:ext cx="11411712" cy="420624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কোষের</a:t>
            </a:r>
            <a:r>
              <a:rPr lang="en-US" sz="4000" b="1" dirty="0" smtClean="0"/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ভেতরের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প্রাচীর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পাতলা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3600" b="1" dirty="0">
                <a:solidFill>
                  <a:srgbClr val="002060"/>
                </a:solidFill>
              </a:rPr>
              <a:t>  </a:t>
            </a:r>
            <a:r>
              <a:rPr lang="en-US" b="1" dirty="0">
                <a:solidFill>
                  <a:srgbClr val="002060"/>
                </a:solidFill>
              </a:rPr>
              <a:t>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err="1"/>
              <a:t>কোষের</a:t>
            </a:r>
            <a:r>
              <a:rPr lang="en-US" sz="4000" b="1" dirty="0"/>
              <a:t> </a:t>
            </a:r>
            <a:r>
              <a:rPr lang="en-US" sz="4000" b="1" dirty="0" err="1">
                <a:solidFill>
                  <a:srgbClr val="0070C0"/>
                </a:solidFill>
              </a:rPr>
              <a:t>বাইরের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err="1">
                <a:solidFill>
                  <a:srgbClr val="0070C0"/>
                </a:solidFill>
              </a:rPr>
              <a:t>প্রাচীর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err="1">
                <a:solidFill>
                  <a:srgbClr val="0070C0"/>
                </a:solidFill>
              </a:rPr>
              <a:t>পুরু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/>
              <a:t>(</a:t>
            </a:r>
            <a:r>
              <a:rPr lang="en-US" sz="4000" b="1" dirty="0" err="1">
                <a:solidFill>
                  <a:srgbClr val="C00000"/>
                </a:solidFill>
              </a:rPr>
              <a:t>কিউটিন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dirty="0"/>
              <a:t>ও</a:t>
            </a:r>
            <a:r>
              <a:rPr lang="en-US" sz="4000" b="1" dirty="0"/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সুবেরিন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/>
              <a:t>জমা</a:t>
            </a:r>
            <a:r>
              <a:rPr lang="en-US" sz="4000" dirty="0" smtClean="0"/>
              <a:t> </a:t>
            </a:r>
            <a:r>
              <a:rPr lang="en-US" sz="4000" dirty="0" err="1"/>
              <a:t>হয়</a:t>
            </a:r>
            <a:r>
              <a:rPr lang="en-US" sz="4000" dirty="0"/>
              <a:t> </a:t>
            </a:r>
            <a:r>
              <a:rPr lang="en-US" sz="4000" b="1" dirty="0" smtClean="0"/>
              <a:t>)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b="1" dirty="0" err="1" smtClean="0">
                <a:solidFill>
                  <a:srgbClr val="7030A0"/>
                </a:solidFill>
              </a:rPr>
              <a:t>কিউটিন</a:t>
            </a:r>
            <a:r>
              <a:rPr lang="en-US" sz="4000" b="1" dirty="0" smtClean="0"/>
              <a:t> </a:t>
            </a:r>
            <a:r>
              <a:rPr lang="en-US" sz="4000" dirty="0"/>
              <a:t>ও</a:t>
            </a:r>
            <a:r>
              <a:rPr lang="en-US" sz="4000" b="1" dirty="0"/>
              <a:t> </a:t>
            </a:r>
            <a:r>
              <a:rPr lang="en-US" sz="4000" b="1" dirty="0" err="1">
                <a:solidFill>
                  <a:srgbClr val="7030A0"/>
                </a:solidFill>
              </a:rPr>
              <a:t>সুবেরিনের</a:t>
            </a:r>
            <a:r>
              <a:rPr lang="en-US" sz="4000" b="1" dirty="0"/>
              <a:t> </a:t>
            </a:r>
            <a:r>
              <a:rPr lang="en-US" sz="4000" dirty="0" err="1"/>
              <a:t>পুরু</a:t>
            </a:r>
            <a:r>
              <a:rPr lang="en-US" sz="4000" dirty="0"/>
              <a:t> </a:t>
            </a:r>
            <a:r>
              <a:rPr lang="en-US" sz="4000" dirty="0" err="1"/>
              <a:t>স্তরকে</a:t>
            </a:r>
            <a:r>
              <a:rPr lang="en-US" sz="4000" dirty="0"/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কিউটিকল</a:t>
            </a:r>
            <a:r>
              <a:rPr lang="en-US" sz="4000" b="1" dirty="0"/>
              <a:t> </a:t>
            </a:r>
            <a:r>
              <a:rPr lang="en-US" sz="4000" dirty="0" err="1"/>
              <a:t>বলে</a:t>
            </a:r>
            <a:r>
              <a:rPr lang="en-US" sz="4000" dirty="0"/>
              <a:t>  </a:t>
            </a:r>
            <a:r>
              <a:rPr lang="en-US" sz="2000" b="1" dirty="0"/>
              <a:t>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err="1"/>
              <a:t>কিউটিকল</a:t>
            </a:r>
            <a:r>
              <a:rPr lang="en-US" sz="4000" b="1" dirty="0"/>
              <a:t> </a:t>
            </a:r>
            <a:r>
              <a:rPr lang="en-US" sz="4000" dirty="0" err="1"/>
              <a:t>মুলের</a:t>
            </a:r>
            <a:r>
              <a:rPr lang="en-US" sz="4000" dirty="0"/>
              <a:t> </a:t>
            </a:r>
            <a:r>
              <a:rPr lang="en-US" sz="4000" b="1" dirty="0" err="1"/>
              <a:t>ত্বকে</a:t>
            </a:r>
            <a:r>
              <a:rPr lang="en-US" sz="4000" b="1" dirty="0"/>
              <a:t> </a:t>
            </a:r>
            <a:r>
              <a:rPr lang="en-US" sz="4000" b="1" dirty="0" err="1"/>
              <a:t>অনুপস্থিত</a:t>
            </a:r>
            <a:r>
              <a:rPr lang="en-US" sz="1800" dirty="0"/>
              <a:t> </a:t>
            </a:r>
            <a:r>
              <a:rPr lang="en-US" sz="4000" dirty="0"/>
              <a:t>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b="1" dirty="0" err="1">
                <a:solidFill>
                  <a:srgbClr val="0070C0"/>
                </a:solidFill>
              </a:rPr>
              <a:t>কাণ্ড</a:t>
            </a:r>
            <a:r>
              <a:rPr lang="en-US" sz="4000" b="1" dirty="0">
                <a:solidFill>
                  <a:srgbClr val="0070C0"/>
                </a:solidFill>
              </a:rPr>
              <a:t> ও </a:t>
            </a:r>
            <a:r>
              <a:rPr lang="en-US" sz="4000" b="1" dirty="0" err="1">
                <a:solidFill>
                  <a:srgbClr val="0070C0"/>
                </a:solidFill>
              </a:rPr>
              <a:t>পাতায়</a:t>
            </a:r>
            <a:r>
              <a:rPr lang="en-US" sz="4000" b="1" dirty="0">
                <a:solidFill>
                  <a:srgbClr val="0070C0"/>
                </a:solidFill>
              </a:rPr>
              <a:t>  </a:t>
            </a:r>
            <a:r>
              <a:rPr lang="en-US" sz="4000" b="1" dirty="0" err="1">
                <a:solidFill>
                  <a:srgbClr val="0070C0"/>
                </a:solidFill>
              </a:rPr>
              <a:t>কিউটিকল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dirty="0" err="1"/>
              <a:t>থাকে</a:t>
            </a:r>
            <a:r>
              <a:rPr lang="en-US" sz="3600" b="1" dirty="0"/>
              <a:t>   </a:t>
            </a:r>
            <a:r>
              <a:rPr lang="en-US" sz="2800" dirty="0"/>
              <a:t>   </a:t>
            </a:r>
            <a:r>
              <a:rPr lang="en-US" sz="4000" dirty="0"/>
              <a:t>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b="1" dirty="0" err="1"/>
              <a:t>Cycas,Pinus</a:t>
            </a:r>
            <a:r>
              <a:rPr lang="en-US" sz="4000" b="1" dirty="0"/>
              <a:t> </a:t>
            </a:r>
            <a:r>
              <a:rPr lang="en-US" sz="4000" dirty="0" err="1"/>
              <a:t>এর</a:t>
            </a:r>
            <a:r>
              <a:rPr lang="en-US" sz="4000" dirty="0"/>
              <a:t> </a:t>
            </a:r>
            <a:r>
              <a:rPr lang="en-US" sz="4000" dirty="0" err="1"/>
              <a:t>পাতায়</a:t>
            </a:r>
            <a:r>
              <a:rPr lang="en-US" sz="4000" dirty="0"/>
              <a:t> </a:t>
            </a:r>
            <a:r>
              <a:rPr lang="en-US" sz="4000" b="1" dirty="0" err="1">
                <a:solidFill>
                  <a:srgbClr val="7030A0"/>
                </a:solidFill>
              </a:rPr>
              <a:t>লিগনিন</a:t>
            </a:r>
            <a:r>
              <a:rPr lang="en-US" sz="4000" b="1" dirty="0"/>
              <a:t> </a:t>
            </a:r>
            <a:r>
              <a:rPr lang="en-US" sz="4000" dirty="0" err="1"/>
              <a:t>থাকে</a:t>
            </a:r>
            <a:endParaRPr lang="en-US" sz="4000" dirty="0"/>
          </a:p>
          <a:p>
            <a:r>
              <a:rPr lang="en-US" sz="2000" dirty="0" smtClean="0"/>
              <a:t>    </a:t>
            </a:r>
            <a:r>
              <a:rPr lang="en-US" dirty="0" smtClean="0"/>
              <a:t>                       </a:t>
            </a:r>
            <a:endParaRPr lang="en-US" dirty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20624" y="585216"/>
            <a:ext cx="11411712" cy="1380744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9600" b="1" dirty="0" smtClean="0"/>
              <a:t>              </a:t>
            </a:r>
            <a:r>
              <a:rPr lang="en-US" sz="9600" b="1" dirty="0" err="1" smtClean="0">
                <a:solidFill>
                  <a:srgbClr val="7030A0"/>
                </a:solidFill>
              </a:rPr>
              <a:t>বৈশিষ্ট্য</a:t>
            </a:r>
            <a:endParaRPr lang="en-US" sz="9600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768" y="4334256"/>
            <a:ext cx="3401568" cy="217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86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" y="420624"/>
            <a:ext cx="6345936" cy="61447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528" y="420624"/>
            <a:ext cx="5431536" cy="614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66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" y="530352"/>
            <a:ext cx="11503152" cy="144475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9600" b="1" dirty="0" smtClean="0"/>
              <a:t>           </a:t>
            </a:r>
            <a:r>
              <a:rPr lang="en-US" sz="9600" b="1" dirty="0" err="1" smtClean="0"/>
              <a:t>ব্যতীক্রম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184" y="3054096"/>
            <a:ext cx="11503152" cy="3364992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n-US" sz="3600" dirty="0" err="1" smtClean="0"/>
              <a:t>একবীজপত্রী</a:t>
            </a:r>
            <a:r>
              <a:rPr lang="en-US" sz="3600" dirty="0" smtClean="0"/>
              <a:t> </a:t>
            </a:r>
            <a:r>
              <a:rPr lang="en-US" sz="3600" dirty="0" err="1" smtClean="0"/>
              <a:t>উদ্ভিদের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পত্রত্বকে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বুলিফর্ম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কোষ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/>
              <a:t>থাকে</a:t>
            </a:r>
            <a:r>
              <a:rPr lang="en-US" sz="3600" dirty="0" smtClean="0"/>
              <a:t>  </a:t>
            </a:r>
            <a:r>
              <a:rPr lang="en-US" dirty="0" smtClean="0"/>
              <a:t>                                                    </a:t>
            </a:r>
          </a:p>
          <a:p>
            <a:r>
              <a:rPr lang="en-US" sz="3600" dirty="0" err="1" smtClean="0"/>
              <a:t>সরিষা</a:t>
            </a:r>
            <a:r>
              <a:rPr lang="en-US" sz="3600" dirty="0" smtClean="0"/>
              <a:t> </a:t>
            </a:r>
            <a:r>
              <a:rPr lang="en-US" sz="3600" dirty="0" err="1" smtClean="0"/>
              <a:t>গোত্রে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থলির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মতো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মাইরোসিন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কোষ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/>
              <a:t>থাকে</a:t>
            </a:r>
            <a:r>
              <a:rPr lang="en-US" dirty="0" smtClean="0"/>
              <a:t>                                                      </a:t>
            </a:r>
          </a:p>
          <a:p>
            <a:r>
              <a:rPr lang="en-US" sz="3600" dirty="0" err="1" smtClean="0"/>
              <a:t>নলখাগড়া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কাণ্ডের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ত্বকে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সিলিকা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কোষ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dirty="0" err="1" smtClean="0"/>
              <a:t>থাকে</a:t>
            </a:r>
            <a:r>
              <a:rPr lang="en-US" sz="3600" dirty="0" smtClean="0"/>
              <a:t>   </a:t>
            </a:r>
            <a:r>
              <a:rPr lang="en-US" dirty="0" smtClean="0"/>
              <a:t>                                                       </a:t>
            </a:r>
          </a:p>
          <a:p>
            <a:r>
              <a:rPr lang="en-US" sz="3600" dirty="0" err="1" smtClean="0"/>
              <a:t>সিলিকা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কোষ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সিলিকন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ডাই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অক্সাইড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/>
              <a:t>সমৃদ্ধ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2612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530352"/>
            <a:ext cx="10607040" cy="1481328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9600" b="1" dirty="0" smtClean="0"/>
              <a:t>              </a:t>
            </a:r>
            <a:r>
              <a:rPr lang="en-US" sz="9600" b="1" dirty="0" err="1" smtClean="0"/>
              <a:t>কাজ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808" y="2267712"/>
            <a:ext cx="10607040" cy="4279392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n-US" sz="4000" dirty="0" err="1" smtClean="0"/>
              <a:t>উদ্ভিদের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প্রধান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প্রতিরক্ষক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/>
              <a:t>হিসেবে</a:t>
            </a:r>
            <a:r>
              <a:rPr lang="en-US" sz="4000" dirty="0" smtClean="0"/>
              <a:t>  </a:t>
            </a:r>
            <a:r>
              <a:rPr lang="en-US" sz="4000" dirty="0" err="1" smtClean="0"/>
              <a:t>অভ্যন্তরীণ</a:t>
            </a:r>
            <a:r>
              <a:rPr lang="en-US" sz="4000" dirty="0" smtClean="0"/>
              <a:t> </a:t>
            </a:r>
            <a:r>
              <a:rPr lang="en-US" sz="4000" dirty="0" err="1" smtClean="0"/>
              <a:t>টিস্যুকে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রক্ষা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</a:t>
            </a:r>
            <a:r>
              <a:rPr lang="en-US" sz="2000" dirty="0" smtClean="0"/>
              <a:t>                                                    </a:t>
            </a:r>
          </a:p>
          <a:p>
            <a:r>
              <a:rPr lang="en-US" sz="4000" b="1" dirty="0" err="1" smtClean="0">
                <a:solidFill>
                  <a:srgbClr val="7030A0"/>
                </a:solidFill>
              </a:rPr>
              <a:t>পানির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অপচয়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রোধ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/>
              <a:t>করা</a:t>
            </a:r>
            <a:r>
              <a:rPr lang="en-US" sz="4000" dirty="0" smtClean="0"/>
              <a:t>                                                  </a:t>
            </a:r>
            <a:endParaRPr lang="en-US" sz="2400" dirty="0"/>
          </a:p>
          <a:p>
            <a:r>
              <a:rPr lang="en-US" sz="4000" dirty="0" err="1" smtClean="0"/>
              <a:t>বিভিন্ন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গ্যাসের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আদান-প্রদান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থাকে</a:t>
            </a:r>
            <a:r>
              <a:rPr lang="en-US" sz="4000" dirty="0" smtClean="0"/>
              <a:t>     </a:t>
            </a:r>
            <a:r>
              <a:rPr lang="en-US" sz="2400" dirty="0" smtClean="0"/>
              <a:t>                                                                  </a:t>
            </a:r>
          </a:p>
          <a:p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</a:rPr>
              <a:t>পানি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 ও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</a:rPr>
              <a:t>খনিজ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</a:rPr>
              <a:t>লবণ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</a:rPr>
              <a:t>শোষণে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dirty="0" err="1" smtClean="0"/>
              <a:t>সাহায্য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</a:t>
            </a:r>
            <a:r>
              <a:rPr lang="en-US" sz="3600" dirty="0" smtClean="0"/>
              <a:t>  </a:t>
            </a:r>
            <a:r>
              <a:rPr lang="en-US" sz="2400" dirty="0" smtClean="0"/>
              <a:t>                                                   </a:t>
            </a:r>
          </a:p>
          <a:p>
            <a:r>
              <a:rPr lang="en-US" sz="4000" b="1" dirty="0" err="1" smtClean="0">
                <a:solidFill>
                  <a:srgbClr val="00B050"/>
                </a:solidFill>
              </a:rPr>
              <a:t>পাতার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প্রসারণ</a:t>
            </a:r>
            <a:r>
              <a:rPr lang="en-US" sz="4000" b="1" dirty="0" smtClean="0">
                <a:solidFill>
                  <a:srgbClr val="00B050"/>
                </a:solidFill>
              </a:rPr>
              <a:t> ও </a:t>
            </a:r>
            <a:r>
              <a:rPr lang="en-US" sz="4000" b="1" dirty="0" err="1" smtClean="0">
                <a:solidFill>
                  <a:srgbClr val="00B050"/>
                </a:solidFill>
              </a:rPr>
              <a:t>বিকাশে</a:t>
            </a:r>
            <a:r>
              <a:rPr lang="en-US" sz="4000" b="1" dirty="0" smtClean="0">
                <a:solidFill>
                  <a:srgbClr val="00B050"/>
                </a:solidFill>
              </a:rPr>
              <a:t>  </a:t>
            </a:r>
            <a:r>
              <a:rPr lang="en-US" sz="4000" dirty="0" err="1" smtClean="0"/>
              <a:t>সাহায্য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0207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548640"/>
            <a:ext cx="11430000" cy="5888736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11500" b="1" dirty="0" smtClean="0"/>
              <a:t>       </a:t>
            </a:r>
            <a:r>
              <a:rPr lang="en-US" sz="16600" b="1" dirty="0" err="1" smtClean="0"/>
              <a:t>ত্বকীয়</a:t>
            </a:r>
            <a:r>
              <a:rPr lang="en-US" sz="16600" b="1" dirty="0" smtClean="0"/>
              <a:t>  </a:t>
            </a:r>
            <a:r>
              <a:rPr lang="en-US" sz="16600" b="1" dirty="0" err="1" smtClean="0"/>
              <a:t>উপাঙ্গসমূহ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95763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210808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" y="365760"/>
            <a:ext cx="11594591" cy="14732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8800" b="1" dirty="0" smtClean="0"/>
              <a:t>     </a:t>
            </a:r>
            <a:r>
              <a:rPr lang="en-US" sz="8800" b="1" dirty="0" err="1" smtClean="0"/>
              <a:t>রোম</a:t>
            </a:r>
            <a:r>
              <a:rPr lang="en-US" sz="8800" b="1" dirty="0" smtClean="0"/>
              <a:t> </a:t>
            </a:r>
            <a:r>
              <a:rPr lang="en-US" sz="8800" b="1" dirty="0" err="1"/>
              <a:t>বা</a:t>
            </a:r>
            <a:r>
              <a:rPr lang="en-US" sz="8800" b="1" dirty="0"/>
              <a:t> </a:t>
            </a:r>
            <a:r>
              <a:rPr lang="en-US" sz="8800" b="1" dirty="0" err="1"/>
              <a:t>ট্রাইকোম</a:t>
            </a:r>
            <a:r>
              <a:rPr lang="en-US" sz="88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184" y="2139696"/>
            <a:ext cx="6766560" cy="4462272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000" dirty="0" err="1" smtClean="0"/>
              <a:t>এককোষী</a:t>
            </a:r>
            <a:r>
              <a:rPr lang="en-US" sz="4000" dirty="0" smtClean="0"/>
              <a:t> </a:t>
            </a:r>
            <a:r>
              <a:rPr lang="en-US" sz="4000" dirty="0" err="1" smtClean="0"/>
              <a:t>বা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বহুকোষী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উপাঙ্গ</a:t>
            </a:r>
            <a:r>
              <a:rPr lang="en-US" sz="4000" dirty="0" smtClean="0"/>
              <a:t>      </a:t>
            </a:r>
            <a:r>
              <a:rPr lang="en-US" dirty="0" smtClean="0"/>
              <a:t>                                                                   </a:t>
            </a:r>
          </a:p>
          <a:p>
            <a:r>
              <a:rPr lang="en-US" sz="4000" dirty="0" err="1" smtClean="0"/>
              <a:t>এককোষী</a:t>
            </a:r>
            <a:r>
              <a:rPr lang="en-US" sz="4000" dirty="0" smtClean="0"/>
              <a:t>  </a:t>
            </a:r>
            <a:r>
              <a:rPr lang="en-US" sz="4000" dirty="0" err="1" smtClean="0"/>
              <a:t>রোম</a:t>
            </a:r>
            <a:r>
              <a:rPr lang="en-US" sz="4000" dirty="0" smtClean="0"/>
              <a:t> </a:t>
            </a:r>
            <a:r>
              <a:rPr lang="en-US" sz="4000" dirty="0" err="1" smtClean="0"/>
              <a:t>অশাখান্বিত,কিউটিকলবিহীন</a:t>
            </a:r>
            <a:r>
              <a:rPr lang="en-US" dirty="0" smtClean="0"/>
              <a:t>                                                                               </a:t>
            </a:r>
          </a:p>
          <a:p>
            <a:r>
              <a:rPr lang="en-US" sz="4000" dirty="0" err="1" smtClean="0"/>
              <a:t>বহুকোষী</a:t>
            </a:r>
            <a:r>
              <a:rPr lang="en-US" sz="4000" dirty="0" smtClean="0"/>
              <a:t> </a:t>
            </a:r>
            <a:r>
              <a:rPr lang="en-US" sz="4000" dirty="0" err="1" smtClean="0"/>
              <a:t>রোম</a:t>
            </a:r>
            <a:r>
              <a:rPr lang="en-US" sz="4000" dirty="0" smtClean="0"/>
              <a:t> </a:t>
            </a:r>
            <a:r>
              <a:rPr lang="en-US" sz="4000" dirty="0" err="1" smtClean="0"/>
              <a:t>শাখান্বিত</a:t>
            </a:r>
            <a:r>
              <a:rPr lang="en-US" sz="4000" dirty="0" smtClean="0"/>
              <a:t> ,</a:t>
            </a:r>
            <a:r>
              <a:rPr lang="en-US" sz="4000" dirty="0"/>
              <a:t> </a:t>
            </a:r>
            <a:r>
              <a:rPr lang="en-US" sz="4000" dirty="0" err="1" smtClean="0"/>
              <a:t>কিউটিকলযুক্ত</a:t>
            </a:r>
            <a:r>
              <a:rPr lang="en-US" sz="4000" dirty="0" smtClean="0"/>
              <a:t> </a:t>
            </a:r>
            <a:r>
              <a:rPr lang="en-US" dirty="0" smtClean="0"/>
              <a:t>                                                          </a:t>
            </a:r>
          </a:p>
          <a:p>
            <a:r>
              <a:rPr lang="en-US" sz="3900" dirty="0" err="1" smtClean="0"/>
              <a:t>কাণ্ড</a:t>
            </a:r>
            <a:r>
              <a:rPr lang="en-US" sz="3900" dirty="0" smtClean="0"/>
              <a:t> ও </a:t>
            </a:r>
            <a:r>
              <a:rPr lang="en-US" sz="3900" dirty="0" err="1" smtClean="0"/>
              <a:t>পাতার</a:t>
            </a:r>
            <a:r>
              <a:rPr lang="en-US" sz="3900" dirty="0" smtClean="0"/>
              <a:t> </a:t>
            </a:r>
            <a:r>
              <a:rPr lang="en-US" sz="3900" dirty="0" err="1" smtClean="0"/>
              <a:t>গ্রন্থিবিহীন</a:t>
            </a:r>
            <a:r>
              <a:rPr lang="en-US" sz="3900" dirty="0" smtClean="0"/>
              <a:t> </a:t>
            </a:r>
            <a:r>
              <a:rPr lang="en-US" sz="3900" dirty="0" err="1" smtClean="0"/>
              <a:t>রোম</a:t>
            </a:r>
            <a:r>
              <a:rPr lang="en-US" sz="3900" dirty="0" smtClean="0"/>
              <a:t> </a:t>
            </a:r>
            <a:r>
              <a:rPr lang="en-US" sz="3900" dirty="0" err="1" smtClean="0"/>
              <a:t>প্রস্বেদন</a:t>
            </a:r>
            <a:r>
              <a:rPr lang="en-US" sz="3900" dirty="0" smtClean="0"/>
              <a:t> </a:t>
            </a:r>
            <a:r>
              <a:rPr lang="en-US" sz="3900" dirty="0" err="1" smtClean="0"/>
              <a:t>হ্রাস</a:t>
            </a:r>
            <a:r>
              <a:rPr lang="en-US" sz="3900" dirty="0" smtClean="0"/>
              <a:t> </a:t>
            </a:r>
            <a:r>
              <a:rPr lang="en-US" sz="3900" dirty="0" err="1" smtClean="0"/>
              <a:t>করে</a:t>
            </a:r>
            <a:endParaRPr lang="en-US" sz="39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048" y="2139696"/>
            <a:ext cx="4681727" cy="471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23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685800"/>
            <a:ext cx="11649456" cy="177165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IN" sz="8000" b="1" i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মোঃ মহিউদদী্ন মাহমুদ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856" y="3017520"/>
            <a:ext cx="10058400" cy="3310128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000" b="1" dirty="0" err="1">
                <a:solidFill>
                  <a:srgbClr val="00B050"/>
                </a:solidFill>
              </a:rPr>
              <a:t>প্রভাষক</a:t>
            </a:r>
            <a:r>
              <a:rPr lang="en-US" sz="6000" dirty="0">
                <a:solidFill>
                  <a:srgbClr val="00B050"/>
                </a:solidFill>
              </a:rPr>
              <a:t>,</a:t>
            </a:r>
            <a:r>
              <a:rPr lang="en-US" sz="6000" dirty="0"/>
              <a:t> </a:t>
            </a:r>
            <a:r>
              <a:rPr lang="en-US" sz="6000" b="1" i="1" dirty="0" err="1">
                <a:solidFill>
                  <a:schemeClr val="accent3">
                    <a:lumMod val="50000"/>
                  </a:schemeClr>
                </a:solidFill>
              </a:rPr>
              <a:t>উদ্ভিদবিদ্যা</a:t>
            </a:r>
            <a:r>
              <a:rPr lang="en-US" sz="6000" b="1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6000" b="1" i="1" dirty="0" err="1" smtClean="0">
                <a:solidFill>
                  <a:schemeClr val="accent3">
                    <a:lumMod val="50000"/>
                  </a:schemeClr>
                </a:solidFill>
              </a:rPr>
              <a:t>বিভাগ</a:t>
            </a:r>
            <a:r>
              <a:rPr lang="en-US" sz="6000" b="1" i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                            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বি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>
                <a:solidFill>
                  <a:srgbClr val="FF0000"/>
                </a:solidFill>
              </a:rPr>
              <a:t>এ </a:t>
            </a:r>
            <a:r>
              <a:rPr lang="en-US" sz="5400" b="1" dirty="0" err="1">
                <a:solidFill>
                  <a:srgbClr val="FF0000"/>
                </a:solidFill>
              </a:rPr>
              <a:t>এফ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শাহীন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কলেজ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dirty="0">
                <a:solidFill>
                  <a:srgbClr val="FF0000"/>
                </a:solidFill>
              </a:rPr>
              <a:t>,</a:t>
            </a:r>
            <a:r>
              <a:rPr lang="en-US" sz="5400" b="1" dirty="0" err="1">
                <a:solidFill>
                  <a:srgbClr val="FF0000"/>
                </a:solidFill>
              </a:rPr>
              <a:t>ঢাকা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। </a:t>
            </a:r>
            <a:r>
              <a:rPr lang="en-US" sz="2400" dirty="0" smtClean="0">
                <a:solidFill>
                  <a:srgbClr val="FF0000"/>
                </a:solidFill>
              </a:rPr>
              <a:t>                                </a:t>
            </a:r>
            <a:r>
              <a:rPr lang="en-US" sz="4800" dirty="0" smtClean="0">
                <a:solidFill>
                  <a:srgbClr val="00B050"/>
                </a:solidFill>
              </a:rPr>
              <a:t>Email:</a:t>
            </a:r>
            <a:r>
              <a:rPr lang="en-US" sz="4800" i="1" dirty="0" smtClean="0">
                <a:solidFill>
                  <a:srgbClr val="00B050"/>
                </a:solidFill>
              </a:rPr>
              <a:t>mahmudfhdu352@gmail.com       </a:t>
            </a:r>
            <a:r>
              <a:rPr lang="en-US" sz="2400" i="1" dirty="0" smtClean="0">
                <a:solidFill>
                  <a:srgbClr val="00B050"/>
                </a:solidFill>
              </a:rPr>
              <a:t>                                                                             </a:t>
            </a:r>
            <a:r>
              <a:rPr lang="en-US" sz="5400" i="1" dirty="0">
                <a:solidFill>
                  <a:srgbClr val="00B0F0"/>
                </a:solidFill>
              </a:rPr>
              <a:t>Mobile No</a:t>
            </a:r>
            <a:r>
              <a:rPr lang="en-US" sz="54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01728395657</a:t>
            </a:r>
            <a:endParaRPr lang="en-US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2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048"/>
            <a:ext cx="11576304" cy="1371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9600" b="1" dirty="0" smtClean="0"/>
              <a:t>        </a:t>
            </a:r>
            <a:r>
              <a:rPr lang="en-US" sz="9600" b="1" dirty="0" err="1" smtClean="0"/>
              <a:t>শল্ক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বা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স্কেল</a:t>
            </a:r>
            <a:r>
              <a:rPr lang="en-US" sz="9600" b="1" dirty="0" smtClean="0"/>
              <a:t> 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2304288"/>
            <a:ext cx="6163056" cy="4279392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n-US" sz="4000" dirty="0" err="1" smtClean="0"/>
              <a:t>পাতলা</a:t>
            </a:r>
            <a:r>
              <a:rPr lang="en-US" sz="4000" dirty="0" smtClean="0"/>
              <a:t> </a:t>
            </a:r>
            <a:r>
              <a:rPr lang="en-US" sz="4000" dirty="0" err="1" smtClean="0"/>
              <a:t>ঝিল্লী</a:t>
            </a:r>
            <a:r>
              <a:rPr lang="en-US" sz="4000" dirty="0" smtClean="0"/>
              <a:t> </a:t>
            </a:r>
            <a:r>
              <a:rPr lang="en-US" sz="4000" dirty="0" err="1" smtClean="0"/>
              <a:t>সদৃশ</a:t>
            </a:r>
            <a:r>
              <a:rPr lang="en-US" sz="4000" dirty="0" smtClean="0"/>
              <a:t> </a:t>
            </a:r>
            <a:r>
              <a:rPr lang="en-US" sz="4000" dirty="0" err="1" smtClean="0"/>
              <a:t>রোম</a:t>
            </a:r>
            <a:r>
              <a:rPr lang="en-US" sz="4000" dirty="0" smtClean="0"/>
              <a:t>    </a:t>
            </a:r>
            <a:r>
              <a:rPr lang="en-US" dirty="0" smtClean="0"/>
              <a:t>                                                                                     </a:t>
            </a:r>
          </a:p>
          <a:p>
            <a:r>
              <a:rPr lang="en-US" sz="4000" dirty="0" err="1" smtClean="0"/>
              <a:t>বহুকোষী</a:t>
            </a:r>
            <a:r>
              <a:rPr lang="en-US" sz="4000" dirty="0" smtClean="0"/>
              <a:t> ও </a:t>
            </a:r>
            <a:r>
              <a:rPr lang="en-US" sz="4000" dirty="0" err="1" smtClean="0"/>
              <a:t>চ্যাপ্টা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প্রকৃতির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উপাঙ্গ</a:t>
            </a:r>
            <a:r>
              <a:rPr lang="en-US" sz="3200" dirty="0" smtClean="0"/>
              <a:t>                                                                      </a:t>
            </a:r>
          </a:p>
          <a:p>
            <a:r>
              <a:rPr lang="en-US" sz="4000" dirty="0" err="1" smtClean="0"/>
              <a:t>প্রস্বেদনের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হার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কমায়</a:t>
            </a:r>
            <a:r>
              <a:rPr lang="en-US" sz="4000" dirty="0" smtClean="0"/>
              <a:t> </a:t>
            </a:r>
            <a:r>
              <a:rPr lang="en-US" dirty="0" smtClean="0"/>
              <a:t>                                                                                   </a:t>
            </a:r>
          </a:p>
          <a:p>
            <a:r>
              <a:rPr lang="en-US" sz="4000" dirty="0" err="1" smtClean="0"/>
              <a:t>উদাঃ</a:t>
            </a:r>
            <a:r>
              <a:rPr lang="en-US" sz="4000" dirty="0" smtClean="0"/>
              <a:t>- </a:t>
            </a:r>
            <a:r>
              <a:rPr lang="en-US" sz="4000" dirty="0" err="1" smtClean="0"/>
              <a:t>কলশপত্রী</a:t>
            </a:r>
            <a:r>
              <a:rPr lang="en-US" sz="4000" dirty="0" smtClean="0"/>
              <a:t> </a:t>
            </a:r>
            <a:r>
              <a:rPr lang="en-US" sz="4000" dirty="0" err="1" smtClean="0"/>
              <a:t>উদ্ভিদ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816" y="2304288"/>
            <a:ext cx="5413248" cy="427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2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310896"/>
            <a:ext cx="11539728" cy="164592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8000" b="1" dirty="0" smtClean="0"/>
              <a:t>       </a:t>
            </a:r>
            <a:r>
              <a:rPr lang="en-US" sz="8000" b="1" dirty="0" err="1" smtClean="0"/>
              <a:t>গ্রন্থিরোম</a:t>
            </a:r>
            <a:r>
              <a:rPr lang="en-US" sz="8000" b="1" dirty="0" smtClean="0"/>
              <a:t>(</a:t>
            </a:r>
            <a:r>
              <a:rPr lang="en-US" sz="8000" b="1" dirty="0" err="1" smtClean="0"/>
              <a:t>Colleters</a:t>
            </a:r>
            <a:r>
              <a:rPr lang="en-US" sz="8000" b="1" dirty="0" smtClean="0"/>
              <a:t>)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2560320"/>
            <a:ext cx="6949440" cy="4005072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r>
              <a:rPr lang="en-US" sz="4000" dirty="0" err="1" smtClean="0"/>
              <a:t>বৃন্তক,বহুকোষী</a:t>
            </a:r>
            <a:r>
              <a:rPr lang="en-US" sz="4000" dirty="0" smtClean="0"/>
              <a:t> </a:t>
            </a:r>
            <a:r>
              <a:rPr lang="en-US" sz="4000" dirty="0" err="1" smtClean="0"/>
              <a:t>ট্রাইকোম</a:t>
            </a:r>
            <a:r>
              <a:rPr lang="en-US" sz="4000" dirty="0" smtClean="0"/>
              <a:t>        </a:t>
            </a:r>
            <a:r>
              <a:rPr lang="en-US" dirty="0" smtClean="0"/>
              <a:t>                                                                        </a:t>
            </a:r>
          </a:p>
          <a:p>
            <a:r>
              <a:rPr lang="en-US" sz="4000" dirty="0" err="1" smtClean="0"/>
              <a:t>দুইটি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অংশ</a:t>
            </a:r>
            <a:r>
              <a:rPr lang="en-US" sz="4000" dirty="0" smtClean="0"/>
              <a:t> – </a:t>
            </a:r>
            <a:r>
              <a:rPr lang="en-US" sz="4000" dirty="0" err="1" smtClean="0"/>
              <a:t>বৃন্ত</a:t>
            </a:r>
            <a:r>
              <a:rPr lang="en-US" sz="4000" dirty="0" smtClean="0"/>
              <a:t> ও </a:t>
            </a:r>
            <a:r>
              <a:rPr lang="en-US" sz="4000" dirty="0" err="1" smtClean="0"/>
              <a:t>মস্তক</a:t>
            </a:r>
            <a:r>
              <a:rPr lang="en-US" sz="4000" dirty="0" smtClean="0"/>
              <a:t> </a:t>
            </a:r>
            <a:r>
              <a:rPr lang="en-US" sz="4000" dirty="0" err="1" smtClean="0"/>
              <a:t>দিয়ে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গঠিত</a:t>
            </a:r>
            <a:r>
              <a:rPr lang="en-US" sz="4000" dirty="0" smtClean="0"/>
              <a:t>  </a:t>
            </a:r>
            <a:r>
              <a:rPr lang="en-US" dirty="0" smtClean="0"/>
              <a:t>                                                             </a:t>
            </a:r>
          </a:p>
          <a:p>
            <a:r>
              <a:rPr lang="en-US" sz="4000" dirty="0" err="1" smtClean="0"/>
              <a:t>মস্তক</a:t>
            </a:r>
            <a:r>
              <a:rPr lang="en-US" sz="4000" dirty="0" smtClean="0"/>
              <a:t> </a:t>
            </a:r>
            <a:r>
              <a:rPr lang="en-US" sz="4000" dirty="0" err="1" smtClean="0"/>
              <a:t>আঠালো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পদার্থে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পূর্ণ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থাকে</a:t>
            </a:r>
            <a:r>
              <a:rPr lang="en-US" sz="4000" dirty="0" smtClean="0"/>
              <a:t>  </a:t>
            </a:r>
            <a:r>
              <a:rPr lang="en-US" dirty="0" smtClean="0"/>
              <a:t>                                                               </a:t>
            </a:r>
          </a:p>
          <a:p>
            <a:r>
              <a:rPr lang="en-US" sz="4000" dirty="0" err="1" smtClean="0"/>
              <a:t>উদ্ভিদকে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জীবজন্তুর</a:t>
            </a:r>
            <a:r>
              <a:rPr lang="en-US" sz="4000" dirty="0" smtClean="0"/>
              <a:t> </a:t>
            </a:r>
            <a:r>
              <a:rPr lang="en-US" sz="4000" dirty="0" err="1" smtClean="0"/>
              <a:t>আক্রমণ</a:t>
            </a:r>
            <a:r>
              <a:rPr lang="en-US" sz="4000" dirty="0" smtClean="0"/>
              <a:t> </a:t>
            </a:r>
            <a:r>
              <a:rPr lang="en-US" sz="4000" dirty="0" err="1" smtClean="0"/>
              <a:t>থেকে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রক্ষা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504" y="2560320"/>
            <a:ext cx="4425696" cy="400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1803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347472"/>
            <a:ext cx="11503152" cy="1517904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7200" b="1" dirty="0" smtClean="0"/>
              <a:t> </a:t>
            </a:r>
            <a:r>
              <a:rPr lang="en-US" sz="8000" b="1" dirty="0" err="1" smtClean="0"/>
              <a:t>পানি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থলি</a:t>
            </a:r>
            <a:r>
              <a:rPr lang="en-US" sz="7200" b="1" dirty="0" smtClean="0"/>
              <a:t>(Water Bladders) 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2706624"/>
            <a:ext cx="6675120" cy="384048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000" dirty="0" err="1" smtClean="0"/>
              <a:t>এক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প্রকার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পানি</a:t>
            </a:r>
            <a:r>
              <a:rPr lang="en-US" sz="4000" dirty="0" smtClean="0"/>
              <a:t> </a:t>
            </a:r>
            <a:r>
              <a:rPr lang="en-US" sz="4000" dirty="0" err="1" smtClean="0"/>
              <a:t>ধারক</a:t>
            </a:r>
            <a:r>
              <a:rPr lang="en-US" sz="4000" dirty="0" smtClean="0"/>
              <a:t>         </a:t>
            </a:r>
            <a:r>
              <a:rPr lang="en-US" dirty="0" smtClean="0"/>
              <a:t>                                                                               </a:t>
            </a:r>
          </a:p>
          <a:p>
            <a:r>
              <a:rPr lang="en-US" sz="4000" dirty="0" err="1" smtClean="0"/>
              <a:t>প্রশস্ত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ট্রাইকোম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থাকে</a:t>
            </a:r>
            <a:r>
              <a:rPr lang="en-US" sz="4000" dirty="0" smtClean="0"/>
              <a:t>    </a:t>
            </a:r>
            <a:r>
              <a:rPr lang="en-US" dirty="0" smtClean="0"/>
              <a:t>                                                                                    </a:t>
            </a:r>
          </a:p>
          <a:p>
            <a:r>
              <a:rPr lang="en-US" sz="4000" dirty="0" err="1" smtClean="0"/>
              <a:t>উদাঃ-</a:t>
            </a:r>
            <a:r>
              <a:rPr lang="en-US" sz="4000" i="1" dirty="0" err="1" smtClean="0"/>
              <a:t>Mesembrayanthemum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crystallinum</a:t>
            </a:r>
            <a:r>
              <a:rPr lang="en-US" sz="4000" dirty="0" smtClean="0"/>
              <a:t> </a:t>
            </a:r>
            <a:r>
              <a:rPr lang="en-US" sz="4000" dirty="0" err="1" smtClean="0"/>
              <a:t>উদ্ভিদ</a:t>
            </a:r>
            <a:r>
              <a:rPr lang="en-US" sz="4000" dirty="0" smtClean="0"/>
              <a:t> (Ice Plant/</a:t>
            </a:r>
            <a:r>
              <a:rPr lang="en-US" sz="4000" dirty="0" err="1" smtClean="0"/>
              <a:t>বরফ</a:t>
            </a:r>
            <a:r>
              <a:rPr lang="en-US" sz="4000" dirty="0" smtClean="0"/>
              <a:t> </a:t>
            </a:r>
            <a:r>
              <a:rPr lang="en-US" sz="4000" dirty="0" err="1" smtClean="0"/>
              <a:t>উদ্ভিদ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বলা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472" y="2706624"/>
            <a:ext cx="4681728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4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5760" y="347472"/>
            <a:ext cx="11521440" cy="1499616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9600" b="1" dirty="0" smtClean="0"/>
              <a:t>         </a:t>
            </a:r>
            <a:r>
              <a:rPr lang="en-US" sz="9600" b="1" dirty="0" err="1" smtClean="0"/>
              <a:t>দংশক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রোম</a:t>
            </a:r>
            <a:r>
              <a:rPr lang="en-US" sz="9600" b="1" dirty="0" smtClean="0"/>
              <a:t> 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2596896"/>
            <a:ext cx="6784848" cy="3986784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n-US" sz="4000" dirty="0" err="1" smtClean="0"/>
              <a:t>এককোষী</a:t>
            </a:r>
            <a:r>
              <a:rPr lang="en-US" sz="4000" dirty="0" smtClean="0"/>
              <a:t> ,</a:t>
            </a:r>
            <a:r>
              <a:rPr lang="en-US" sz="4000" dirty="0" err="1" smtClean="0"/>
              <a:t>লম্বা,সূঁচালো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ট্রাইকোম</a:t>
            </a:r>
            <a:r>
              <a:rPr lang="en-US" sz="4000" dirty="0" smtClean="0"/>
              <a:t>    </a:t>
            </a:r>
            <a:r>
              <a:rPr lang="en-US" dirty="0" smtClean="0"/>
              <a:t>                                                                      </a:t>
            </a:r>
          </a:p>
          <a:p>
            <a:r>
              <a:rPr lang="en-US" sz="4000" dirty="0" err="1" smtClean="0"/>
              <a:t>বিষাক্ত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রস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থাকে</a:t>
            </a:r>
            <a:r>
              <a:rPr lang="en-US" dirty="0" smtClean="0"/>
              <a:t>                                                                                                   </a:t>
            </a:r>
          </a:p>
          <a:p>
            <a:r>
              <a:rPr lang="en-US" sz="4000" dirty="0" err="1" smtClean="0"/>
              <a:t>প্রাণীর</a:t>
            </a:r>
            <a:r>
              <a:rPr lang="en-US" sz="4000" dirty="0" smtClean="0"/>
              <a:t> </a:t>
            </a:r>
            <a:r>
              <a:rPr lang="en-US" sz="4000" dirty="0" err="1" smtClean="0"/>
              <a:t>ত্বকে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তীব্র</a:t>
            </a:r>
            <a:r>
              <a:rPr lang="en-US" sz="4000" dirty="0" smtClean="0"/>
              <a:t> </a:t>
            </a:r>
            <a:r>
              <a:rPr lang="en-US" sz="4000" dirty="0" err="1" smtClean="0"/>
              <a:t>জ্বালা</a:t>
            </a:r>
            <a:r>
              <a:rPr lang="en-US" sz="4000" dirty="0" smtClean="0"/>
              <a:t> </a:t>
            </a:r>
            <a:r>
              <a:rPr lang="en-US" sz="4000" dirty="0" err="1" smtClean="0"/>
              <a:t>সৃষ্টি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      </a:t>
            </a:r>
          </a:p>
          <a:p>
            <a:r>
              <a:rPr lang="en-US" sz="4000" dirty="0" err="1" smtClean="0"/>
              <a:t>উদাঃ-আলকুশি,বিচ্ছুটি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উদ্ভিদ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608" y="2596896"/>
            <a:ext cx="4736592" cy="39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044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475488"/>
            <a:ext cx="11411712" cy="274777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16600" b="1" dirty="0" smtClean="0"/>
              <a:t> </a:t>
            </a:r>
            <a:r>
              <a:rPr lang="en-US" sz="16600" b="1" dirty="0" err="1" smtClean="0"/>
              <a:t>ত্বকীয়</a:t>
            </a:r>
            <a:r>
              <a:rPr lang="en-US" sz="16600" b="1" dirty="0" smtClean="0"/>
              <a:t> </a:t>
            </a:r>
            <a:r>
              <a:rPr lang="en-US" sz="16600" b="1" dirty="0" err="1" smtClean="0"/>
              <a:t>রন্ধ্র</a:t>
            </a:r>
            <a:endParaRPr lang="en-US" sz="16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" y="3223260"/>
            <a:ext cx="11411712" cy="3291840"/>
          </a:xfrm>
        </p:spPr>
      </p:pic>
    </p:spTree>
    <p:extLst>
      <p:ext uri="{BB962C8B-B14F-4D97-AF65-F5344CB8AC3E}">
        <p14:creationId xmlns:p14="http://schemas.microsoft.com/office/powerpoint/2010/main" val="4294326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400050"/>
            <a:ext cx="11228832" cy="1483614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9600" b="1" dirty="0" smtClean="0"/>
              <a:t>    </a:t>
            </a:r>
            <a:r>
              <a:rPr lang="en-US" sz="9600" b="1" dirty="0" err="1" smtClean="0"/>
              <a:t>পত্ররন্ধ্র</a:t>
            </a:r>
            <a:r>
              <a:rPr lang="en-US" sz="9600" b="1" dirty="0" smtClean="0"/>
              <a:t> (Stomata)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8" y="2457450"/>
            <a:ext cx="11228832" cy="412623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r>
              <a:rPr lang="en-US" sz="3900" b="1" dirty="0" err="1" smtClean="0">
                <a:solidFill>
                  <a:srgbClr val="0070C0"/>
                </a:solidFill>
              </a:rPr>
              <a:t>পাতা</a:t>
            </a:r>
            <a:r>
              <a:rPr lang="en-US" sz="3900" b="1" dirty="0" smtClean="0">
                <a:solidFill>
                  <a:srgbClr val="0070C0"/>
                </a:solidFill>
              </a:rPr>
              <a:t> ও </a:t>
            </a:r>
            <a:r>
              <a:rPr lang="en-US" sz="3900" b="1" dirty="0" err="1" smtClean="0">
                <a:solidFill>
                  <a:srgbClr val="0070C0"/>
                </a:solidFill>
              </a:rPr>
              <a:t>কচি</a:t>
            </a:r>
            <a:r>
              <a:rPr lang="en-US" sz="3900" b="1" dirty="0" smtClean="0">
                <a:solidFill>
                  <a:srgbClr val="0070C0"/>
                </a:solidFill>
              </a:rPr>
              <a:t> </a:t>
            </a:r>
            <a:r>
              <a:rPr lang="en-US" sz="3900" b="1" dirty="0" err="1" smtClean="0">
                <a:solidFill>
                  <a:srgbClr val="0070C0"/>
                </a:solidFill>
              </a:rPr>
              <a:t>কাণ্ডের</a:t>
            </a:r>
            <a:r>
              <a:rPr lang="en-US" sz="3900" b="1" dirty="0" smtClean="0">
                <a:solidFill>
                  <a:srgbClr val="0070C0"/>
                </a:solidFill>
              </a:rPr>
              <a:t> </a:t>
            </a:r>
            <a:r>
              <a:rPr lang="en-US" sz="3900" dirty="0" err="1" smtClean="0"/>
              <a:t>ছিদ্রযুক্ত</a:t>
            </a:r>
            <a:r>
              <a:rPr lang="en-US" sz="3900" dirty="0" smtClean="0"/>
              <a:t> </a:t>
            </a:r>
            <a:r>
              <a:rPr lang="en-US" sz="3900" dirty="0" err="1" smtClean="0"/>
              <a:t>ত্বক</a:t>
            </a:r>
            <a:r>
              <a:rPr lang="en-US" sz="3900" dirty="0" smtClean="0"/>
              <a:t> </a:t>
            </a:r>
            <a:r>
              <a:rPr lang="en-US" sz="4000" dirty="0" smtClean="0"/>
              <a:t> </a:t>
            </a:r>
            <a:r>
              <a:rPr lang="en-US" dirty="0" smtClean="0"/>
              <a:t>                                                                     </a:t>
            </a:r>
          </a:p>
          <a:p>
            <a:r>
              <a:rPr lang="en-US" sz="3900" dirty="0" err="1" smtClean="0"/>
              <a:t>ছিদ্রগুলো</a:t>
            </a:r>
            <a:r>
              <a:rPr lang="en-US" sz="3900" dirty="0" smtClean="0"/>
              <a:t> </a:t>
            </a:r>
            <a:r>
              <a:rPr lang="en-US" sz="3900" dirty="0" err="1" smtClean="0"/>
              <a:t>আণুবীক্ষণিক</a:t>
            </a:r>
            <a:r>
              <a:rPr lang="en-US" sz="3900" dirty="0" smtClean="0"/>
              <a:t> </a:t>
            </a:r>
            <a:r>
              <a:rPr lang="en-US" sz="4000" dirty="0" smtClean="0"/>
              <a:t>   </a:t>
            </a:r>
            <a:r>
              <a:rPr lang="en-US" dirty="0" smtClean="0"/>
              <a:t>                                                                                     </a:t>
            </a:r>
          </a:p>
          <a:p>
            <a:r>
              <a:rPr lang="en-US" sz="3900" b="1" dirty="0" err="1" smtClean="0">
                <a:solidFill>
                  <a:srgbClr val="7030A0"/>
                </a:solidFill>
              </a:rPr>
              <a:t>অর্ধচন্দ্রাকৃতির</a:t>
            </a:r>
            <a:r>
              <a:rPr lang="en-US" sz="3900" b="1" dirty="0" smtClean="0">
                <a:solidFill>
                  <a:srgbClr val="7030A0"/>
                </a:solidFill>
              </a:rPr>
              <a:t> </a:t>
            </a:r>
            <a:r>
              <a:rPr lang="en-US" sz="3900" b="1" dirty="0" err="1" smtClean="0">
                <a:solidFill>
                  <a:srgbClr val="7030A0"/>
                </a:solidFill>
              </a:rPr>
              <a:t>রক্ষীকোষ</a:t>
            </a:r>
            <a:r>
              <a:rPr lang="en-US" sz="3900" b="1" dirty="0" smtClean="0">
                <a:solidFill>
                  <a:srgbClr val="7030A0"/>
                </a:solidFill>
              </a:rPr>
              <a:t> </a:t>
            </a:r>
            <a:r>
              <a:rPr lang="en-US" sz="3900" dirty="0" err="1" smtClean="0"/>
              <a:t>দিয়ে</a:t>
            </a:r>
            <a:r>
              <a:rPr lang="en-US" sz="3900" dirty="0" smtClean="0"/>
              <a:t> </a:t>
            </a:r>
            <a:r>
              <a:rPr lang="en-US" sz="3900" dirty="0" err="1" smtClean="0"/>
              <a:t>বেষ্টিত</a:t>
            </a:r>
            <a:r>
              <a:rPr lang="en-US" sz="3900" dirty="0" smtClean="0"/>
              <a:t>     </a:t>
            </a:r>
            <a:r>
              <a:rPr lang="en-US" sz="1900" dirty="0" smtClean="0"/>
              <a:t>                                                            </a:t>
            </a:r>
          </a:p>
          <a:p>
            <a:r>
              <a:rPr lang="en-US" sz="3900" dirty="0" err="1" smtClean="0"/>
              <a:t>পত্ররন্ধ্রের</a:t>
            </a:r>
            <a:r>
              <a:rPr lang="en-US" sz="3900" dirty="0" smtClean="0"/>
              <a:t> </a:t>
            </a:r>
            <a:r>
              <a:rPr lang="en-US" sz="3900" dirty="0" err="1" smtClean="0"/>
              <a:t>নিচে</a:t>
            </a:r>
            <a:r>
              <a:rPr lang="en-US" sz="3900" dirty="0" smtClean="0"/>
              <a:t> </a:t>
            </a:r>
            <a:r>
              <a:rPr lang="en-US" sz="3900" b="1" dirty="0" err="1" smtClean="0">
                <a:solidFill>
                  <a:srgbClr val="00B0F0"/>
                </a:solidFill>
              </a:rPr>
              <a:t>বায়ুকুঠুরী</a:t>
            </a:r>
            <a:r>
              <a:rPr lang="en-US" sz="3900" dirty="0" smtClean="0"/>
              <a:t> </a:t>
            </a:r>
            <a:r>
              <a:rPr lang="en-US" sz="3900" dirty="0" err="1" smtClean="0"/>
              <a:t>থাকে</a:t>
            </a:r>
            <a:r>
              <a:rPr lang="en-US" sz="4000" dirty="0" smtClean="0"/>
              <a:t>                                                                                                                </a:t>
            </a:r>
          </a:p>
          <a:p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বড়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নিউক্লিয়াস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dirty="0" err="1"/>
              <a:t>থাকে</a:t>
            </a:r>
            <a:r>
              <a:rPr lang="en-US" sz="5700" dirty="0"/>
              <a:t> </a:t>
            </a:r>
            <a:r>
              <a:rPr lang="en-US" sz="3500" dirty="0"/>
              <a:t>,</a:t>
            </a:r>
            <a:r>
              <a:rPr lang="en-US" sz="3500" b="1" dirty="0" err="1" smtClean="0">
                <a:solidFill>
                  <a:srgbClr val="C00000"/>
                </a:solidFill>
              </a:rPr>
              <a:t>বহু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en-US" sz="3500" b="1" dirty="0" err="1">
                <a:solidFill>
                  <a:srgbClr val="C00000"/>
                </a:solidFill>
              </a:rPr>
              <a:t>ক্লোরোপ্লাষ্ট</a:t>
            </a:r>
            <a:r>
              <a:rPr lang="en-US" sz="3500" b="1" dirty="0">
                <a:solidFill>
                  <a:srgbClr val="C00000"/>
                </a:solidFill>
              </a:rPr>
              <a:t> 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en-US" sz="3500" dirty="0" err="1" smtClean="0"/>
              <a:t>থাকে</a:t>
            </a:r>
            <a:r>
              <a:rPr lang="en-US" sz="4300" dirty="0" smtClean="0"/>
              <a:t> </a:t>
            </a:r>
            <a:r>
              <a:rPr lang="en-US" sz="4800" dirty="0" smtClean="0"/>
              <a:t> </a:t>
            </a:r>
            <a:r>
              <a:rPr lang="en-US" sz="4000" dirty="0" smtClean="0"/>
              <a:t>                                                                              </a:t>
            </a:r>
            <a:endParaRPr lang="en-US" sz="4000" dirty="0"/>
          </a:p>
          <a:p>
            <a:r>
              <a:rPr lang="en-US" sz="3600" dirty="0" err="1" smtClean="0"/>
              <a:t>ঘন</a:t>
            </a:r>
            <a:r>
              <a:rPr lang="en-US" sz="3600" dirty="0" smtClean="0"/>
              <a:t> </a:t>
            </a:r>
            <a:r>
              <a:rPr lang="en-US" sz="3600" dirty="0" err="1"/>
              <a:t>সাইটোপ্লাজম</a:t>
            </a:r>
            <a:r>
              <a:rPr lang="en-US" sz="3600" dirty="0"/>
              <a:t> </a:t>
            </a:r>
            <a:r>
              <a:rPr lang="en-US" sz="3600" dirty="0" err="1"/>
              <a:t>থাকে</a:t>
            </a:r>
            <a:r>
              <a:rPr lang="en-US" sz="4500" dirty="0"/>
              <a:t> </a:t>
            </a:r>
            <a:r>
              <a:rPr lang="en-US" sz="2900" dirty="0"/>
              <a:t>   </a:t>
            </a:r>
            <a:r>
              <a:rPr lang="en-US" sz="4000" dirty="0"/>
              <a:t>                                                                                  </a:t>
            </a:r>
          </a:p>
          <a:p>
            <a:r>
              <a:rPr lang="en-US" sz="3300" dirty="0" err="1" smtClean="0"/>
              <a:t>ভিন্ন</a:t>
            </a:r>
            <a:r>
              <a:rPr lang="en-US" sz="3300" dirty="0" smtClean="0"/>
              <a:t> </a:t>
            </a:r>
            <a:r>
              <a:rPr lang="en-US" sz="3300" dirty="0" err="1"/>
              <a:t>আকৃতির</a:t>
            </a:r>
            <a:r>
              <a:rPr lang="en-US" sz="3300" dirty="0"/>
              <a:t> </a:t>
            </a:r>
            <a:r>
              <a:rPr lang="en-US" sz="3300" b="1" dirty="0" err="1">
                <a:solidFill>
                  <a:srgbClr val="002060"/>
                </a:solidFill>
              </a:rPr>
              <a:t>বহিঃত্বকীয়</a:t>
            </a:r>
            <a:r>
              <a:rPr lang="en-US" sz="3300" b="1" dirty="0">
                <a:solidFill>
                  <a:srgbClr val="002060"/>
                </a:solidFill>
              </a:rPr>
              <a:t> </a:t>
            </a:r>
            <a:r>
              <a:rPr lang="en-US" sz="3300" b="1" dirty="0" err="1">
                <a:solidFill>
                  <a:srgbClr val="002060"/>
                </a:solidFill>
              </a:rPr>
              <a:t>সহকারি</a:t>
            </a:r>
            <a:r>
              <a:rPr lang="en-US" sz="3300" b="1" dirty="0">
                <a:solidFill>
                  <a:srgbClr val="002060"/>
                </a:solidFill>
              </a:rPr>
              <a:t> </a:t>
            </a:r>
            <a:r>
              <a:rPr lang="en-US" sz="3300" b="1" dirty="0" err="1">
                <a:solidFill>
                  <a:srgbClr val="002060"/>
                </a:solidFill>
              </a:rPr>
              <a:t>কোষ</a:t>
            </a:r>
            <a:r>
              <a:rPr lang="en-US" sz="3300" b="1" dirty="0">
                <a:solidFill>
                  <a:srgbClr val="002060"/>
                </a:solidFill>
              </a:rPr>
              <a:t> </a:t>
            </a:r>
            <a:r>
              <a:rPr lang="en-US" sz="3300" dirty="0" err="1"/>
              <a:t>দ্বারা</a:t>
            </a:r>
            <a:r>
              <a:rPr lang="en-US" sz="3300" dirty="0"/>
              <a:t> </a:t>
            </a:r>
            <a:r>
              <a:rPr lang="en-US" sz="3300" dirty="0" err="1"/>
              <a:t>বেষ্টিত</a:t>
            </a:r>
            <a:r>
              <a:rPr lang="en-US" sz="3300" dirty="0"/>
              <a:t> </a:t>
            </a:r>
            <a:endParaRPr lang="en-US" sz="36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6729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4" y="238540"/>
            <a:ext cx="11728174" cy="661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15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74320"/>
            <a:ext cx="11430000" cy="181051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6000" dirty="0" smtClean="0"/>
              <a:t> </a:t>
            </a:r>
            <a:r>
              <a:rPr lang="en-US" sz="6000" dirty="0" err="1" smtClean="0"/>
              <a:t>সংখ্যা</a:t>
            </a:r>
            <a:r>
              <a:rPr lang="en-US" sz="6000" dirty="0" smtClean="0"/>
              <a:t> ও </a:t>
            </a:r>
            <a:r>
              <a:rPr lang="en-US" sz="6000" dirty="0" err="1" smtClean="0"/>
              <a:t>অবস্থান</a:t>
            </a:r>
            <a:r>
              <a:rPr lang="en-US" sz="6000" dirty="0" smtClean="0"/>
              <a:t> </a:t>
            </a:r>
            <a:r>
              <a:rPr lang="en-US" sz="6000" dirty="0" err="1" smtClean="0"/>
              <a:t>অনুযায়ী</a:t>
            </a:r>
            <a:r>
              <a:rPr lang="en-US" sz="6000" dirty="0" smtClean="0"/>
              <a:t>   </a:t>
            </a:r>
            <a:r>
              <a:rPr lang="en-US" sz="6000" dirty="0" err="1" smtClean="0"/>
              <a:t>পত্ররন্ধ্র</a:t>
            </a:r>
            <a:r>
              <a:rPr lang="en-US" sz="6000" dirty="0" smtClean="0"/>
              <a:t> </a:t>
            </a:r>
            <a:r>
              <a:rPr lang="en-US" sz="6000" dirty="0" err="1" smtClean="0"/>
              <a:t>কয়েক</a:t>
            </a:r>
            <a:r>
              <a:rPr lang="en-US" sz="6000" dirty="0" smtClean="0"/>
              <a:t> </a:t>
            </a:r>
            <a:r>
              <a:rPr lang="en-US" sz="6000" dirty="0" err="1" smtClean="0"/>
              <a:t>ধরনের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হয়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64" y="2816352"/>
            <a:ext cx="11283696" cy="3451098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১)</a:t>
            </a:r>
            <a:r>
              <a:rPr lang="en-US" sz="3600" dirty="0" err="1" smtClean="0"/>
              <a:t>Diacytic</a:t>
            </a:r>
            <a:r>
              <a:rPr lang="en-US" sz="3600" dirty="0" smtClean="0"/>
              <a:t> </a:t>
            </a:r>
            <a:r>
              <a:rPr lang="en-US" sz="2000" dirty="0" smtClean="0"/>
              <a:t>       </a:t>
            </a:r>
            <a:r>
              <a:rPr lang="en-US" dirty="0" smtClean="0"/>
              <a:t>                                                                                                                                                  </a:t>
            </a:r>
            <a:r>
              <a:rPr lang="en-US" sz="3600" dirty="0" smtClean="0"/>
              <a:t>২)</a:t>
            </a:r>
            <a:r>
              <a:rPr lang="en-US" sz="3600" dirty="0" err="1" smtClean="0"/>
              <a:t>Paracytic</a:t>
            </a:r>
            <a:r>
              <a:rPr lang="en-US" sz="3600" dirty="0" smtClean="0"/>
              <a:t> </a:t>
            </a:r>
            <a:r>
              <a:rPr lang="en-US" sz="2000" dirty="0" smtClean="0"/>
              <a:t>       </a:t>
            </a:r>
            <a:r>
              <a:rPr lang="en-US" dirty="0" smtClean="0"/>
              <a:t>                                                                                                                                </a:t>
            </a:r>
            <a:r>
              <a:rPr lang="en-US" sz="3600" dirty="0" smtClean="0"/>
              <a:t>৩)</a:t>
            </a:r>
            <a:r>
              <a:rPr lang="en-US" sz="3600" dirty="0" err="1" smtClean="0"/>
              <a:t>Anisocytic</a:t>
            </a:r>
            <a:r>
              <a:rPr lang="en-US" sz="3600" dirty="0" smtClean="0"/>
              <a:t> </a:t>
            </a:r>
            <a:r>
              <a:rPr lang="en-US" sz="3200" dirty="0" smtClean="0"/>
              <a:t>   </a:t>
            </a:r>
            <a:r>
              <a:rPr lang="en-US" dirty="0" smtClean="0"/>
              <a:t>                                                                                                                               </a:t>
            </a:r>
            <a:r>
              <a:rPr lang="en-US" sz="3600" dirty="0" smtClean="0"/>
              <a:t>৪)</a:t>
            </a:r>
            <a:r>
              <a:rPr lang="en-US" sz="3600" dirty="0" err="1" smtClean="0"/>
              <a:t>Tetracytic</a:t>
            </a:r>
            <a:r>
              <a:rPr lang="en-US" sz="3600" dirty="0" smtClean="0"/>
              <a:t>   </a:t>
            </a:r>
            <a:r>
              <a:rPr lang="en-US" dirty="0" smtClean="0"/>
              <a:t>                                                                                                                                        </a:t>
            </a:r>
            <a:r>
              <a:rPr lang="en-US" sz="3600" dirty="0" smtClean="0"/>
              <a:t>৫)</a:t>
            </a:r>
            <a:r>
              <a:rPr lang="en-US" sz="3600" dirty="0" err="1" smtClean="0"/>
              <a:t>Actinocytic</a:t>
            </a:r>
            <a:r>
              <a:rPr lang="en-US" sz="3600" dirty="0" smtClean="0"/>
              <a:t> </a:t>
            </a:r>
            <a:r>
              <a:rPr lang="en-US" sz="3200" dirty="0" smtClean="0"/>
              <a:t>      </a:t>
            </a:r>
            <a:r>
              <a:rPr lang="en-US" dirty="0" smtClean="0"/>
              <a:t>                                                                                                                     </a:t>
            </a:r>
            <a:r>
              <a:rPr lang="en-US" sz="3600" dirty="0" smtClean="0"/>
              <a:t>৬)</a:t>
            </a:r>
            <a:r>
              <a:rPr lang="en-US" sz="3600" dirty="0" err="1" smtClean="0"/>
              <a:t>Anomocytic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20" y="2816351"/>
            <a:ext cx="7863840" cy="345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55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20624"/>
            <a:ext cx="11521440" cy="160934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9600" b="1" dirty="0" smtClean="0"/>
              <a:t>                 </a:t>
            </a:r>
            <a:r>
              <a:rPr lang="en-US" sz="9600" b="1" dirty="0" err="1" smtClean="0"/>
              <a:t>কাজ</a:t>
            </a:r>
            <a:r>
              <a:rPr lang="en-US" sz="9600" b="1" dirty="0" smtClean="0"/>
              <a:t>  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184" y="2487168"/>
            <a:ext cx="11558016" cy="4066032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</a:rPr>
              <a:t>গ্যাসীয়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আদান-প্রদান</a:t>
            </a:r>
            <a:r>
              <a:rPr lang="en-US" sz="4000" b="1" dirty="0" smtClean="0">
                <a:solidFill>
                  <a:srgbClr val="7030A0"/>
                </a:solidFill>
              </a:rPr>
              <a:t>  </a:t>
            </a:r>
            <a:r>
              <a:rPr lang="en-US" sz="4000" dirty="0" err="1" smtClean="0"/>
              <a:t>করা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প্রধান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</a:t>
            </a:r>
            <a:r>
              <a:rPr lang="en-US" dirty="0" smtClean="0"/>
              <a:t>                                                                              </a:t>
            </a:r>
          </a:p>
          <a:p>
            <a:r>
              <a:rPr lang="en-US" sz="4000" b="1" dirty="0" err="1" smtClean="0">
                <a:solidFill>
                  <a:srgbClr val="0070C0"/>
                </a:solidFill>
              </a:rPr>
              <a:t>পানি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বাষ্পাকারে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/>
              <a:t>বের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</a:t>
            </a:r>
            <a:r>
              <a:rPr lang="en-US" dirty="0" smtClean="0"/>
              <a:t>                                                                                         </a:t>
            </a:r>
          </a:p>
          <a:p>
            <a:r>
              <a:rPr lang="en-US" sz="4000" dirty="0" err="1" smtClean="0"/>
              <a:t>রক্ষীকোষ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পত্ররন্ধ্রের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খোলা</a:t>
            </a:r>
            <a:r>
              <a:rPr lang="en-US" sz="4000" b="1" dirty="0" smtClean="0">
                <a:solidFill>
                  <a:srgbClr val="FF0000"/>
                </a:solidFill>
              </a:rPr>
              <a:t> ও </a:t>
            </a:r>
            <a:r>
              <a:rPr lang="en-US" sz="4000" b="1" dirty="0" err="1" smtClean="0">
                <a:solidFill>
                  <a:srgbClr val="FF0000"/>
                </a:solidFill>
              </a:rPr>
              <a:t>বন্ধ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হওয়া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নিয়ন্ত্রণ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/>
              <a:t>করে</a:t>
            </a:r>
            <a:endParaRPr lang="en-US" sz="3600" dirty="0" smtClean="0"/>
          </a:p>
          <a:p>
            <a:r>
              <a:rPr lang="en-US" sz="4000" dirty="0" err="1" smtClean="0"/>
              <a:t>রক্ষীকোষের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ক্লোরোপ্লাষ্ট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খাদ্য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তৈরি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</a:t>
            </a:r>
            <a:r>
              <a:rPr lang="en-US" sz="2400" dirty="0" smtClean="0"/>
              <a:t>    </a:t>
            </a:r>
            <a:r>
              <a:rPr lang="en-US" dirty="0" smtClean="0"/>
              <a:t>                                                            </a:t>
            </a:r>
          </a:p>
          <a:p>
            <a:r>
              <a:rPr lang="en-US" sz="4000" b="1" dirty="0" err="1" smtClean="0">
                <a:solidFill>
                  <a:srgbClr val="7030A0"/>
                </a:solidFill>
              </a:rPr>
              <a:t>শ্বসন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dirty="0" smtClean="0"/>
              <a:t>,</a:t>
            </a:r>
            <a:r>
              <a:rPr lang="en-US" sz="4000" b="1" dirty="0" err="1" smtClean="0">
                <a:solidFill>
                  <a:srgbClr val="002060"/>
                </a:solidFill>
              </a:rPr>
              <a:t>সালোকসংশ্লেষণ</a:t>
            </a:r>
            <a:r>
              <a:rPr lang="en-US" sz="4000" dirty="0" err="1" smtClean="0"/>
              <a:t>,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</a:rPr>
              <a:t>প্রস্বেদনে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dirty="0" err="1" smtClean="0"/>
              <a:t>ভূমিকা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পালন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6301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365760"/>
            <a:ext cx="11375136" cy="156464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9600" b="1" dirty="0" smtClean="0"/>
              <a:t>        </a:t>
            </a:r>
            <a:r>
              <a:rPr lang="en-US" sz="9600" b="1" dirty="0" err="1" smtClean="0"/>
              <a:t>হাইডাথোড</a:t>
            </a:r>
            <a:r>
              <a:rPr lang="en-US" sz="9600" b="1" dirty="0" smtClean="0"/>
              <a:t> 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36" y="2395728"/>
            <a:ext cx="8303514" cy="422452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200" dirty="0" err="1" smtClean="0"/>
              <a:t>এক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বিশেষ</a:t>
            </a:r>
            <a:r>
              <a:rPr lang="en-US" sz="3200" dirty="0" smtClean="0"/>
              <a:t> </a:t>
            </a:r>
            <a:r>
              <a:rPr lang="en-US" sz="3200" dirty="0" err="1" smtClean="0"/>
              <a:t>ধরনের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পানি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নির্মোচন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অঙ্গ</a:t>
            </a:r>
            <a:r>
              <a:rPr lang="en-US" sz="2800" dirty="0" smtClean="0"/>
              <a:t>     </a:t>
            </a:r>
            <a:r>
              <a:rPr lang="en-US" sz="2400" dirty="0" smtClean="0"/>
              <a:t>  </a:t>
            </a:r>
            <a:r>
              <a:rPr lang="en-US" sz="1600" dirty="0" smtClean="0"/>
              <a:t> </a:t>
            </a:r>
            <a:r>
              <a:rPr lang="en-US" dirty="0" smtClean="0"/>
              <a:t>                                                        </a:t>
            </a:r>
          </a:p>
          <a:p>
            <a:r>
              <a:rPr lang="en-US" sz="3200" dirty="0" err="1" smtClean="0">
                <a:solidFill>
                  <a:srgbClr val="00B0F0"/>
                </a:solidFill>
              </a:rPr>
              <a:t>পানি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তরলাকারে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/>
              <a:t>বের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হওয়াকে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গাটেশন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/>
              <a:t>বলে</a:t>
            </a:r>
            <a:r>
              <a:rPr lang="en-US" sz="2400" dirty="0" smtClean="0"/>
              <a:t> </a:t>
            </a:r>
          </a:p>
          <a:p>
            <a:r>
              <a:rPr lang="en-US" sz="3200" dirty="0" err="1" smtClean="0"/>
              <a:t>কচু,কচুরিপানা,টমেটো,দোপাটি,স্ট্রবেরী</a:t>
            </a:r>
            <a:r>
              <a:rPr lang="en-US" sz="3200" dirty="0" smtClean="0"/>
              <a:t> </a:t>
            </a:r>
            <a:r>
              <a:rPr lang="en-US" sz="3200" dirty="0"/>
              <a:t>ও </a:t>
            </a:r>
            <a:r>
              <a:rPr lang="en-US" sz="3200" dirty="0" err="1"/>
              <a:t>ঘাসে</a:t>
            </a:r>
            <a:r>
              <a:rPr lang="en-US" sz="3200" dirty="0"/>
              <a:t> </a:t>
            </a:r>
            <a:r>
              <a:rPr lang="en-US" sz="3200" dirty="0" err="1" smtClean="0"/>
              <a:t>দেখা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যায়</a:t>
            </a:r>
            <a:r>
              <a:rPr lang="en-US" sz="3200" dirty="0" smtClean="0"/>
              <a:t>  </a:t>
            </a:r>
            <a:r>
              <a:rPr lang="en-US" sz="2400" dirty="0" smtClean="0"/>
              <a:t> </a:t>
            </a:r>
            <a:r>
              <a:rPr lang="en-US" dirty="0" smtClean="0"/>
              <a:t>                                               </a:t>
            </a:r>
            <a:endParaRPr lang="en-US" dirty="0"/>
          </a:p>
          <a:p>
            <a:r>
              <a:rPr lang="en-US" sz="3000" b="1" dirty="0" err="1">
                <a:solidFill>
                  <a:schemeClr val="accent4">
                    <a:lumMod val="50000"/>
                  </a:schemeClr>
                </a:solidFill>
              </a:rPr>
              <a:t>রাতের</a:t>
            </a:r>
            <a:r>
              <a:rPr lang="en-US" sz="3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4">
                    <a:lumMod val="50000"/>
                  </a:schemeClr>
                </a:solidFill>
              </a:rPr>
              <a:t>বেলায়</a:t>
            </a:r>
            <a:r>
              <a:rPr lang="en-US" sz="3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000" dirty="0" err="1"/>
              <a:t>বেশি</a:t>
            </a:r>
            <a:r>
              <a:rPr lang="en-US" sz="3000" dirty="0"/>
              <a:t> </a:t>
            </a:r>
            <a:r>
              <a:rPr lang="en-US" sz="3000" dirty="0" err="1" smtClean="0"/>
              <a:t>কার্যকর</a:t>
            </a:r>
            <a:r>
              <a:rPr lang="en-US" sz="3000" dirty="0" smtClean="0"/>
              <a:t>                                                                                                </a:t>
            </a:r>
          </a:p>
          <a:p>
            <a:r>
              <a:rPr lang="en-US" sz="3000" dirty="0" err="1" smtClean="0"/>
              <a:t>মাটিতে</a:t>
            </a:r>
            <a:r>
              <a:rPr lang="en-US" sz="3000" dirty="0" smtClean="0"/>
              <a:t> </a:t>
            </a:r>
            <a:r>
              <a:rPr lang="en-US" sz="3000" dirty="0" err="1" smtClean="0"/>
              <a:t>প্রচুর</a:t>
            </a:r>
            <a:r>
              <a:rPr lang="en-US" sz="3000" dirty="0" smtClean="0"/>
              <a:t> </a:t>
            </a:r>
            <a:r>
              <a:rPr lang="en-US" sz="3000" dirty="0" err="1" smtClean="0"/>
              <a:t>পানি</a:t>
            </a:r>
            <a:r>
              <a:rPr lang="en-US" sz="3000" dirty="0" smtClean="0"/>
              <a:t> </a:t>
            </a:r>
            <a:r>
              <a:rPr lang="en-US" sz="3000" dirty="0"/>
              <a:t>ও </a:t>
            </a:r>
            <a:r>
              <a:rPr lang="en-US" sz="3000" dirty="0" err="1" smtClean="0"/>
              <a:t>আবহাওয়া</a:t>
            </a:r>
            <a:r>
              <a:rPr lang="en-US" sz="3000" dirty="0" smtClean="0"/>
              <a:t>  </a:t>
            </a:r>
            <a:r>
              <a:rPr lang="en-US" sz="3000" dirty="0" err="1" smtClean="0"/>
              <a:t>অতিরিক্ত</a:t>
            </a:r>
            <a:r>
              <a:rPr lang="en-US" sz="3000" dirty="0" smtClean="0"/>
              <a:t> </a:t>
            </a:r>
            <a:r>
              <a:rPr lang="en-US" sz="3000" dirty="0" err="1" smtClean="0"/>
              <a:t>আর্দ্র</a:t>
            </a:r>
            <a:r>
              <a:rPr lang="en-US" sz="3000" dirty="0" smtClean="0"/>
              <a:t> </a:t>
            </a:r>
            <a:r>
              <a:rPr lang="en-US" sz="3000" dirty="0" err="1" smtClean="0"/>
              <a:t>থাকলে</a:t>
            </a:r>
            <a:r>
              <a:rPr lang="en-US" sz="3000" dirty="0" smtClean="0"/>
              <a:t> </a:t>
            </a:r>
            <a:r>
              <a:rPr lang="en-US" sz="3000" dirty="0" err="1" smtClean="0"/>
              <a:t>ঘটনাটি</a:t>
            </a:r>
            <a:r>
              <a:rPr lang="en-US" sz="3000" dirty="0" smtClean="0"/>
              <a:t> </a:t>
            </a:r>
            <a:r>
              <a:rPr lang="en-US" sz="3000" dirty="0" err="1" smtClean="0"/>
              <a:t>ঘটে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850" y="2395728"/>
            <a:ext cx="3236214" cy="422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10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2608" y="530352"/>
            <a:ext cx="11631168" cy="162763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as-IN" sz="8000" b="1" dirty="0">
                <a:solidFill>
                  <a:srgbClr val="7030A0"/>
                </a:solidFill>
              </a:rPr>
              <a:t>শেখ সাদী রহ: </a:t>
            </a:r>
            <a:r>
              <a:rPr lang="as-IN" sz="5300" b="1" dirty="0">
                <a:solidFill>
                  <a:srgbClr val="0070C0"/>
                </a:solidFill>
              </a:rPr>
              <a:t>(সূফী ও দার্শনিক)</a:t>
            </a:r>
            <a:endParaRPr lang="en-US" sz="5300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5760" y="2670048"/>
            <a:ext cx="11558016" cy="3877056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as-IN" sz="6600" b="1" dirty="0">
                <a:solidFill>
                  <a:schemeClr val="accent4">
                    <a:lumMod val="75000"/>
                  </a:schemeClr>
                </a:solidFill>
              </a:rPr>
              <a:t>“সুখ আর দু:খ একে অপরের সাথে সম্পর্কিত,</a:t>
            </a:r>
            <a:r>
              <a:rPr lang="as-IN" sz="6600" b="1" dirty="0"/>
              <a:t> </a:t>
            </a:r>
            <a:r>
              <a:rPr lang="en-US" sz="6600" b="1" dirty="0" smtClean="0"/>
              <a:t>                                </a:t>
            </a:r>
            <a:r>
              <a:rPr lang="as-IN" sz="6600" b="1" dirty="0" smtClean="0"/>
              <a:t>ঠিক </a:t>
            </a:r>
            <a:r>
              <a:rPr lang="as-IN" sz="6600" b="1" dirty="0"/>
              <a:t>যেমন গোলাপের সাথে কাঁটার সম্পর্ক </a:t>
            </a:r>
            <a:r>
              <a:rPr lang="as-IN" sz="6600" b="1" dirty="0" smtClean="0"/>
              <a:t>”</a:t>
            </a:r>
            <a:r>
              <a:rPr lang="as-IN" sz="6600" b="1" dirty="0"/>
              <a:t>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54475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050" y="1152144"/>
            <a:ext cx="5065014" cy="497433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1" y="1152144"/>
            <a:ext cx="6438899" cy="4974336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n-US" sz="3200" dirty="0" err="1"/>
              <a:t>রক্ষীকোষে</a:t>
            </a:r>
            <a:r>
              <a:rPr lang="en-US" sz="3200" dirty="0"/>
              <a:t> </a:t>
            </a:r>
            <a:r>
              <a:rPr lang="en-US" sz="2800" dirty="0"/>
              <a:t> </a:t>
            </a:r>
            <a:r>
              <a:rPr lang="en-US" sz="3200" dirty="0" err="1"/>
              <a:t>আবদ্ধ</a:t>
            </a:r>
            <a:r>
              <a:rPr lang="en-US" sz="3200" dirty="0"/>
              <a:t> </a:t>
            </a:r>
            <a:r>
              <a:rPr lang="en-US" sz="3200" dirty="0" err="1"/>
              <a:t>একটি</a:t>
            </a:r>
            <a:r>
              <a:rPr lang="en-US" sz="3200" dirty="0"/>
              <a:t> </a:t>
            </a:r>
            <a:r>
              <a:rPr lang="en-US" sz="3200" dirty="0" err="1"/>
              <a:t>রন্ধ্র</a:t>
            </a:r>
            <a:r>
              <a:rPr lang="en-US" sz="3200" dirty="0"/>
              <a:t> </a:t>
            </a:r>
            <a:r>
              <a:rPr lang="en-US" sz="3200" dirty="0" err="1"/>
              <a:t>থাকে</a:t>
            </a:r>
            <a:r>
              <a:rPr lang="en-US" sz="2400" dirty="0"/>
              <a:t>      </a:t>
            </a:r>
            <a:r>
              <a:rPr lang="en-US" dirty="0"/>
              <a:t>                                                                          </a:t>
            </a:r>
          </a:p>
          <a:p>
            <a:r>
              <a:rPr lang="en-US" sz="3200" dirty="0" err="1"/>
              <a:t>রন্ধ্রের</a:t>
            </a:r>
            <a:r>
              <a:rPr lang="en-US" sz="3200" dirty="0"/>
              <a:t> </a:t>
            </a:r>
            <a:r>
              <a:rPr lang="en-US" sz="3200" dirty="0" err="1"/>
              <a:t>নিচে</a:t>
            </a:r>
            <a:r>
              <a:rPr lang="en-US" sz="3200" dirty="0"/>
              <a:t> </a:t>
            </a:r>
            <a:r>
              <a:rPr lang="en-US" sz="3200" dirty="0" err="1"/>
              <a:t>একটি</a:t>
            </a:r>
            <a:r>
              <a:rPr lang="en-US" sz="3200" dirty="0"/>
              <a:t> </a:t>
            </a:r>
            <a:r>
              <a:rPr lang="en-US" sz="3200" dirty="0" err="1"/>
              <a:t>গহ্বর</a:t>
            </a:r>
            <a:r>
              <a:rPr lang="en-US" sz="3200" dirty="0"/>
              <a:t> </a:t>
            </a:r>
            <a:r>
              <a:rPr lang="en-US" sz="3200" dirty="0" err="1"/>
              <a:t>থাকে</a:t>
            </a:r>
            <a:r>
              <a:rPr lang="en-US" sz="3200" dirty="0"/>
              <a:t>                                            </a:t>
            </a:r>
          </a:p>
          <a:p>
            <a:r>
              <a:rPr lang="en-US" sz="3100" dirty="0" err="1"/>
              <a:t>গহ্বরের</a:t>
            </a:r>
            <a:r>
              <a:rPr lang="en-US" sz="3100" dirty="0"/>
              <a:t> </a:t>
            </a:r>
            <a:r>
              <a:rPr lang="en-US" sz="3100" dirty="0" err="1"/>
              <a:t>নিচে</a:t>
            </a:r>
            <a:r>
              <a:rPr lang="en-US" sz="4100" dirty="0"/>
              <a:t> </a:t>
            </a:r>
            <a:r>
              <a:rPr lang="en-US" sz="3100" dirty="0" err="1"/>
              <a:t>অনেকগুলো</a:t>
            </a:r>
            <a:r>
              <a:rPr lang="en-US" sz="3100" dirty="0"/>
              <a:t> </a:t>
            </a:r>
            <a:r>
              <a:rPr lang="en-US" sz="3100" dirty="0" err="1"/>
              <a:t>অসংলগ্ন</a:t>
            </a:r>
            <a:r>
              <a:rPr lang="en-US" sz="3100" dirty="0"/>
              <a:t> </a:t>
            </a:r>
            <a:r>
              <a:rPr lang="en-US" sz="3100" dirty="0" err="1"/>
              <a:t>কোষ</a:t>
            </a:r>
            <a:r>
              <a:rPr lang="en-US" sz="3100" dirty="0"/>
              <a:t> </a:t>
            </a:r>
            <a:r>
              <a:rPr lang="en-US" sz="3100" dirty="0" err="1"/>
              <a:t>থাকে</a:t>
            </a:r>
            <a:r>
              <a:rPr lang="en-US" sz="3100" dirty="0"/>
              <a:t> </a:t>
            </a:r>
            <a:r>
              <a:rPr lang="en-US" sz="3100" dirty="0" err="1"/>
              <a:t>যা</a:t>
            </a:r>
            <a:r>
              <a:rPr lang="en-US" sz="3100" dirty="0"/>
              <a:t> </a:t>
            </a:r>
            <a:r>
              <a:rPr lang="en-US" sz="3100" dirty="0" smtClean="0"/>
              <a:t> </a:t>
            </a:r>
            <a:r>
              <a:rPr lang="en-US" sz="3100" b="1" dirty="0" err="1" smtClean="0">
                <a:solidFill>
                  <a:srgbClr val="FF0000"/>
                </a:solidFill>
              </a:rPr>
              <a:t>এপিথেম</a:t>
            </a:r>
            <a:r>
              <a:rPr lang="en-US" sz="3100" b="1" dirty="0" smtClean="0">
                <a:solidFill>
                  <a:srgbClr val="FF0000"/>
                </a:solidFill>
              </a:rPr>
              <a:t> </a:t>
            </a:r>
            <a:r>
              <a:rPr lang="en-US" sz="3100" dirty="0" err="1"/>
              <a:t>বা</a:t>
            </a:r>
            <a:r>
              <a:rPr lang="en-US" sz="3100" dirty="0"/>
              <a:t> </a:t>
            </a:r>
            <a:r>
              <a:rPr lang="en-US" sz="3100" b="1" dirty="0" err="1">
                <a:solidFill>
                  <a:srgbClr val="C00000"/>
                </a:solidFill>
              </a:rPr>
              <a:t>এপিথেলিয়াম</a:t>
            </a:r>
            <a:r>
              <a:rPr lang="en-US" sz="3100" dirty="0"/>
              <a:t> </a:t>
            </a:r>
            <a:r>
              <a:rPr lang="en-US" sz="3100" dirty="0" err="1"/>
              <a:t>বলা</a:t>
            </a:r>
            <a:r>
              <a:rPr lang="en-US" sz="3100" dirty="0"/>
              <a:t> </a:t>
            </a:r>
            <a:r>
              <a:rPr lang="en-US" sz="3100" dirty="0" err="1"/>
              <a:t>হয়</a:t>
            </a:r>
            <a:r>
              <a:rPr lang="en-US" sz="2600" dirty="0"/>
              <a:t> </a:t>
            </a:r>
            <a:r>
              <a:rPr lang="en-US" sz="2600" dirty="0" smtClean="0"/>
              <a:t>                            </a:t>
            </a:r>
          </a:p>
          <a:p>
            <a:r>
              <a:rPr lang="en-US" sz="3100" dirty="0" err="1" smtClean="0"/>
              <a:t>এপিথেমের</a:t>
            </a:r>
            <a:r>
              <a:rPr lang="en-US" sz="4000" dirty="0" smtClean="0"/>
              <a:t> </a:t>
            </a:r>
            <a:r>
              <a:rPr lang="en-US" sz="3200" dirty="0" err="1" smtClean="0"/>
              <a:t>নিচে</a:t>
            </a:r>
            <a:r>
              <a:rPr lang="en-US" sz="3200" dirty="0" smtClean="0"/>
              <a:t> </a:t>
            </a:r>
            <a:r>
              <a:rPr lang="en-US" sz="3200" dirty="0" err="1" smtClean="0"/>
              <a:t>ট্রাকিড</a:t>
            </a:r>
            <a:r>
              <a:rPr lang="en-US" sz="3200" dirty="0" smtClean="0"/>
              <a:t> </a:t>
            </a:r>
            <a:r>
              <a:rPr lang="en-US" sz="3200" dirty="0" err="1" smtClean="0"/>
              <a:t>থাকে</a:t>
            </a:r>
            <a:r>
              <a:rPr lang="en-US" sz="3200" dirty="0" smtClean="0"/>
              <a:t>    </a:t>
            </a:r>
            <a:r>
              <a:rPr lang="en-US" sz="4000" dirty="0" smtClean="0"/>
              <a:t>                                                               </a:t>
            </a:r>
            <a:r>
              <a:rPr lang="en-US" dirty="0" smtClean="0"/>
              <a:t>                                                                 </a:t>
            </a:r>
            <a:endParaRPr lang="en-US" dirty="0"/>
          </a:p>
          <a:p>
            <a:r>
              <a:rPr lang="en-US" sz="3200" dirty="0" err="1"/>
              <a:t>প্রস্বেদন</a:t>
            </a:r>
            <a:r>
              <a:rPr lang="en-US" sz="3200" dirty="0"/>
              <a:t> </a:t>
            </a:r>
            <a:r>
              <a:rPr lang="en-US" sz="3200" dirty="0" err="1"/>
              <a:t>কম</a:t>
            </a:r>
            <a:r>
              <a:rPr lang="en-US" sz="3200" dirty="0"/>
              <a:t> </a:t>
            </a:r>
            <a:r>
              <a:rPr lang="en-US" sz="3200" dirty="0" err="1"/>
              <a:t>হলে</a:t>
            </a:r>
            <a:r>
              <a:rPr lang="en-US" sz="3200" dirty="0"/>
              <a:t> </a:t>
            </a:r>
            <a:r>
              <a:rPr lang="en-US" sz="3200" dirty="0" err="1"/>
              <a:t>নিঃস্রাবণ</a:t>
            </a:r>
            <a:r>
              <a:rPr lang="en-US" sz="3200" dirty="0"/>
              <a:t> </a:t>
            </a:r>
            <a:r>
              <a:rPr lang="en-US" sz="3200" dirty="0" err="1"/>
              <a:t>বেশি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09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416" y="310896"/>
            <a:ext cx="8394192" cy="1609344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11500" b="1" dirty="0" smtClean="0"/>
              <a:t>     </a:t>
            </a:r>
            <a:r>
              <a:rPr lang="bn-IN" sz="11500" b="1" dirty="0" smtClean="0"/>
              <a:t>মূল্যায়ন</a:t>
            </a:r>
            <a:endParaRPr lang="en-US" sz="115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0624" y="2852928"/>
            <a:ext cx="11301984" cy="3328416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n-US" sz="4400" dirty="0" smtClean="0"/>
              <a:t>  </a:t>
            </a:r>
            <a:r>
              <a:rPr lang="en-US" sz="5400" dirty="0" err="1" smtClean="0"/>
              <a:t>কিউটিকল</a:t>
            </a:r>
            <a:r>
              <a:rPr lang="en-US" sz="5400" dirty="0" smtClean="0"/>
              <a:t> </a:t>
            </a:r>
            <a:r>
              <a:rPr lang="en-US" sz="5400" dirty="0" err="1" smtClean="0"/>
              <a:t>কোথায়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পাওয়া</a:t>
            </a:r>
            <a:r>
              <a:rPr lang="en-US" sz="5400" dirty="0" smtClean="0"/>
              <a:t> </a:t>
            </a:r>
            <a:r>
              <a:rPr lang="en-US" sz="5400" dirty="0" err="1" smtClean="0"/>
              <a:t>যায়</a:t>
            </a:r>
            <a:r>
              <a:rPr lang="en-US" sz="5400" dirty="0" smtClean="0"/>
              <a:t> ?     </a:t>
            </a:r>
            <a:r>
              <a:rPr lang="en-US" sz="4400" dirty="0" smtClean="0"/>
              <a:t>   </a:t>
            </a:r>
            <a:r>
              <a:rPr lang="en-US" sz="2400" dirty="0" smtClean="0"/>
              <a:t>                                                                       </a:t>
            </a:r>
          </a:p>
          <a:p>
            <a:r>
              <a:rPr lang="en-US" sz="4000" dirty="0" smtClean="0"/>
              <a:t>  </a:t>
            </a:r>
            <a:r>
              <a:rPr lang="en-US" sz="4800" dirty="0" err="1" smtClean="0"/>
              <a:t>এপিডার্মিস</a:t>
            </a:r>
            <a:r>
              <a:rPr lang="en-US" sz="4800" dirty="0" smtClean="0"/>
              <a:t>  </a:t>
            </a:r>
            <a:r>
              <a:rPr lang="en-US" sz="4800" dirty="0" err="1" smtClean="0"/>
              <a:t>কি</a:t>
            </a:r>
            <a:r>
              <a:rPr lang="en-US" sz="4800" dirty="0" smtClean="0"/>
              <a:t> </a:t>
            </a:r>
            <a:r>
              <a:rPr lang="en-US" sz="4800" dirty="0" err="1" smtClean="0"/>
              <a:t>ধরনের</a:t>
            </a:r>
            <a:r>
              <a:rPr lang="en-US" sz="4800" dirty="0" smtClean="0"/>
              <a:t>  </a:t>
            </a:r>
            <a:r>
              <a:rPr lang="en-US" sz="4800" dirty="0" err="1"/>
              <a:t>কোষ</a:t>
            </a:r>
            <a:r>
              <a:rPr lang="en-US" sz="4800" dirty="0"/>
              <a:t> </a:t>
            </a:r>
            <a:r>
              <a:rPr lang="en-US" sz="4800" dirty="0" err="1"/>
              <a:t>দ্বারা</a:t>
            </a:r>
            <a:r>
              <a:rPr lang="en-US" sz="4800" dirty="0"/>
              <a:t> </a:t>
            </a:r>
            <a:r>
              <a:rPr lang="en-US" sz="4800" dirty="0" err="1"/>
              <a:t>গঠিত</a:t>
            </a:r>
            <a:r>
              <a:rPr lang="en-US" sz="4800" dirty="0" smtClean="0"/>
              <a:t>  ?</a:t>
            </a:r>
            <a:r>
              <a:rPr lang="en-US" sz="4000" dirty="0" smtClean="0"/>
              <a:t>   </a:t>
            </a:r>
            <a:r>
              <a:rPr lang="en-US" sz="2400" dirty="0" smtClean="0"/>
              <a:t>                                                     </a:t>
            </a:r>
          </a:p>
          <a:p>
            <a:r>
              <a:rPr lang="en-US" sz="4000" dirty="0" smtClean="0"/>
              <a:t>  </a:t>
            </a:r>
            <a:r>
              <a:rPr lang="en-US" sz="5400" dirty="0" err="1" smtClean="0"/>
              <a:t>হাইডাথোড</a:t>
            </a:r>
            <a:r>
              <a:rPr lang="en-US" sz="5400" dirty="0" smtClean="0"/>
              <a:t> </a:t>
            </a:r>
            <a:r>
              <a:rPr lang="en-US" sz="5400" dirty="0" err="1" smtClean="0"/>
              <a:t>কী</a:t>
            </a:r>
            <a:r>
              <a:rPr lang="en-US" sz="5400" dirty="0" smtClean="0"/>
              <a:t> ?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" y="310897"/>
            <a:ext cx="4114800" cy="160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04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476250"/>
            <a:ext cx="11594592" cy="173355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9600" b="1" dirty="0" smtClean="0"/>
              <a:t>                 </a:t>
            </a:r>
            <a:r>
              <a:rPr lang="bn-IN" sz="9600" b="1" dirty="0" smtClean="0"/>
              <a:t>বাড়ির কাজ</a:t>
            </a:r>
            <a:endParaRPr lang="en-US" sz="9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6250" y="2450592"/>
            <a:ext cx="11277600" cy="4078224"/>
          </a:xfrm>
          <a:blipFill>
            <a:blip r:embed="rId4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রাশেদ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কচু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গাছের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পাতার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কিনারায়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পানির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উপস্থিতি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দেখে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শিক্ষককে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প্রশ্ন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করল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।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তিনি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বললেন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ইহা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এক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ধরনের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রন্ধ্রের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কাজ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।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এরকম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আরও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এক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ধরনের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রন্ধ্র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আছে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যা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পাতার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উর্ধ্ব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ও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নিম্নত্বকে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থাকে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।                                                                                                                                           </a:t>
            </a:r>
            <a:r>
              <a:rPr lang="en-US" sz="2400" dirty="0" smtClean="0">
                <a:solidFill>
                  <a:srgbClr val="7030A0"/>
                </a:solidFill>
              </a:rPr>
              <a:t>ক)</a:t>
            </a:r>
            <a:r>
              <a:rPr lang="en-US" sz="2400" dirty="0" err="1" smtClean="0">
                <a:solidFill>
                  <a:srgbClr val="7030A0"/>
                </a:solidFill>
              </a:rPr>
              <a:t>এপিব্লেমা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কাকে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বলে</a:t>
            </a:r>
            <a:r>
              <a:rPr lang="en-US" sz="2400" dirty="0" smtClean="0">
                <a:solidFill>
                  <a:srgbClr val="7030A0"/>
                </a:solidFill>
              </a:rPr>
              <a:t> ?                                                                                            ১     </a:t>
            </a:r>
            <a:r>
              <a:rPr lang="en-US" sz="2400" dirty="0" smtClean="0"/>
              <a:t>                                                                   </a:t>
            </a:r>
            <a:r>
              <a:rPr lang="en-US" sz="2400" dirty="0" smtClean="0">
                <a:solidFill>
                  <a:srgbClr val="00B050"/>
                </a:solidFill>
              </a:rPr>
              <a:t>খ)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শল্ক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কী</a:t>
            </a:r>
            <a:r>
              <a:rPr lang="en-US" sz="2400" dirty="0" smtClean="0">
                <a:solidFill>
                  <a:srgbClr val="00B050"/>
                </a:solidFill>
              </a:rPr>
              <a:t> ?                                                                                                                       ২  </a:t>
            </a:r>
            <a:r>
              <a:rPr lang="en-US" sz="2400" dirty="0" smtClean="0"/>
              <a:t>                                                                         </a:t>
            </a:r>
            <a:r>
              <a:rPr lang="en-US" sz="2400" dirty="0" smtClean="0">
                <a:solidFill>
                  <a:srgbClr val="0070C0"/>
                </a:solidFill>
              </a:rPr>
              <a:t>গ)</a:t>
            </a:r>
            <a:r>
              <a:rPr lang="en-US" sz="2400" dirty="0" err="1" smtClean="0">
                <a:solidFill>
                  <a:srgbClr val="0070C0"/>
                </a:solidFill>
              </a:rPr>
              <a:t>উদ্দীপকে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শেষ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অংশে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নির্দেশিত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রন্ধ্রটির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গঠন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চিত্রসহ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বর্ণনা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কর</a:t>
            </a:r>
            <a:r>
              <a:rPr lang="en-US" sz="2400" dirty="0">
                <a:solidFill>
                  <a:srgbClr val="0070C0"/>
                </a:solidFill>
              </a:rPr>
              <a:t>।</a:t>
            </a:r>
            <a:r>
              <a:rPr lang="en-US" sz="2400" dirty="0" smtClean="0">
                <a:solidFill>
                  <a:srgbClr val="0070C0"/>
                </a:solidFill>
              </a:rPr>
              <a:t>        ৩ </a:t>
            </a:r>
            <a:r>
              <a:rPr lang="en-US" sz="2400" dirty="0" smtClean="0"/>
              <a:t>                  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ঘ)</a:t>
            </a:r>
            <a:r>
              <a:rPr lang="en-US" sz="2400" dirty="0" err="1" smtClean="0">
                <a:solidFill>
                  <a:srgbClr val="FF0000"/>
                </a:solidFill>
              </a:rPr>
              <a:t>উদ্ভিদের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জৈবনিক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কাজে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রন্ধ্র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দুটির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গুরুত্ব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বিশ্লেষন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কর</a:t>
            </a:r>
            <a:r>
              <a:rPr lang="en-US" sz="2400" dirty="0" smtClean="0">
                <a:solidFill>
                  <a:srgbClr val="FF0000"/>
                </a:solidFill>
              </a:rPr>
              <a:t> ।                 ৪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" y="310896"/>
            <a:ext cx="4059936" cy="189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58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6384" y="950976"/>
            <a:ext cx="11247120" cy="5047488"/>
          </a:xfrm>
          <a:blipFill>
            <a:blip r:embed="rId2"/>
            <a:tile tx="0" ty="0" sx="100000" sy="100000" flip="none" algn="tl"/>
          </a:blipFill>
          <a:scene3d>
            <a:camera prst="isometricOffAxis1Right"/>
            <a:lightRig rig="threePt" dir="t"/>
          </a:scene3d>
        </p:spPr>
        <p:txBody>
          <a:bodyPr>
            <a:noAutofit/>
          </a:bodyPr>
          <a:lstStyle/>
          <a:p>
            <a:r>
              <a:rPr lang="en-US" sz="23900" b="1" dirty="0" err="1" smtClean="0"/>
              <a:t>ধন্যবাদ</a:t>
            </a:r>
            <a:endParaRPr 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279035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184" y="329184"/>
            <a:ext cx="11558016" cy="175564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9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পাঠ </a:t>
            </a:r>
            <a:r>
              <a:rPr lang="en-US" sz="96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পরিচিতি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0353" y="2505456"/>
            <a:ext cx="6400799" cy="4041648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IN" sz="9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অধ্যায় </a:t>
            </a:r>
            <a:r>
              <a:rPr lang="bn-IN" sz="96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-৮</a:t>
            </a:r>
            <a:r>
              <a:rPr lang="en-US" sz="9600" b="1" dirty="0">
                <a:latin typeface="SutonnyMJ" pitchFamily="2" charset="0"/>
              </a:rPr>
              <a:t>     </a:t>
            </a:r>
            <a:r>
              <a:rPr lang="bn-IN" sz="9600" b="1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</a:rPr>
              <a:t>টিস্যু ও টিস্যুতন</a:t>
            </a:r>
            <a:r>
              <a:rPr lang="en-US" sz="9600" b="1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</a:rPr>
              <a:t>্ত্র</a:t>
            </a:r>
            <a:endParaRPr lang="en-US" sz="9600" b="1" dirty="0">
              <a:solidFill>
                <a:schemeClr val="accent3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456" y="2505456"/>
            <a:ext cx="4809744" cy="404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35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768096"/>
            <a:ext cx="11466576" cy="1289304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11500" b="1" dirty="0" smtClean="0"/>
              <a:t>        </a:t>
            </a:r>
            <a:r>
              <a:rPr lang="en-US" sz="11500" b="1" dirty="0" err="1" smtClean="0">
                <a:solidFill>
                  <a:schemeClr val="accent3">
                    <a:lumMod val="50000"/>
                  </a:schemeClr>
                </a:solidFill>
              </a:rPr>
              <a:t>টিস্যুতন্ত্র</a:t>
            </a:r>
            <a:endParaRPr lang="en-US" sz="115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2286000"/>
            <a:ext cx="11466576" cy="420624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r>
              <a:rPr lang="en-US" sz="3200" dirty="0" err="1" smtClean="0"/>
              <a:t>একই</a:t>
            </a:r>
            <a:r>
              <a:rPr lang="en-US" sz="3200" dirty="0" smtClean="0"/>
              <a:t> </a:t>
            </a:r>
            <a:r>
              <a:rPr lang="en-US" sz="3200" dirty="0" err="1" smtClean="0"/>
              <a:t>ধরনের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শারীরবৃত্তীয়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যান্ত্রিক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সম্পাদানকারী</a:t>
            </a:r>
            <a:r>
              <a:rPr lang="en-US" sz="3200" dirty="0" smtClean="0"/>
              <a:t> </a:t>
            </a:r>
            <a:r>
              <a:rPr lang="en-US" sz="3200" dirty="0" err="1" smtClean="0"/>
              <a:t>এক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একাধিক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টিস্যু</a:t>
            </a:r>
            <a:r>
              <a:rPr lang="en-US" sz="3200" dirty="0" smtClean="0"/>
              <a:t>                                                                                                         </a:t>
            </a:r>
          </a:p>
          <a:p>
            <a:pPr>
              <a:lnSpc>
                <a:spcPct val="160000"/>
              </a:lnSpc>
            </a:pPr>
            <a:r>
              <a:rPr lang="en-US" sz="3200" dirty="0" smtClean="0"/>
              <a:t> </a:t>
            </a:r>
            <a:r>
              <a:rPr lang="en-US" sz="3200" dirty="0" err="1" smtClean="0"/>
              <a:t>বিজ্ঞানী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স্যাকস</a:t>
            </a:r>
            <a:r>
              <a:rPr lang="en-US" sz="3200" dirty="0" smtClean="0"/>
              <a:t>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টিস্যুর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অবস্থান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কার্য</a:t>
            </a:r>
            <a:r>
              <a:rPr lang="en-US" sz="3200" dirty="0"/>
              <a:t> </a:t>
            </a:r>
            <a:r>
              <a:rPr lang="en-US" sz="3200" dirty="0" err="1" smtClean="0"/>
              <a:t>অনুযায়ী</a:t>
            </a:r>
            <a:r>
              <a:rPr lang="en-US" sz="3200" dirty="0" smtClean="0"/>
              <a:t> </a:t>
            </a:r>
            <a:r>
              <a:rPr lang="en-US" sz="3200" dirty="0" err="1" smtClean="0"/>
              <a:t>টিস্যুতন্ত্রকে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তিন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ভাগে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ভাগ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-                                                                                                                                           </a:t>
            </a:r>
            <a:r>
              <a:rPr lang="en-US" sz="3200" b="1" dirty="0" smtClean="0">
                <a:solidFill>
                  <a:srgbClr val="7030A0"/>
                </a:solidFill>
              </a:rPr>
              <a:t>১) </a:t>
            </a:r>
            <a:r>
              <a:rPr lang="en-US" sz="3800" b="1" dirty="0" err="1" smtClean="0">
                <a:solidFill>
                  <a:srgbClr val="7030A0"/>
                </a:solidFill>
              </a:rPr>
              <a:t>এপিডার্মাল</a:t>
            </a:r>
            <a:r>
              <a:rPr lang="en-US" sz="3800" b="1" dirty="0" smtClean="0">
                <a:solidFill>
                  <a:srgbClr val="7030A0"/>
                </a:solidFill>
              </a:rPr>
              <a:t>  </a:t>
            </a:r>
            <a:r>
              <a:rPr lang="en-US" sz="3800" b="1" dirty="0" err="1" smtClean="0">
                <a:solidFill>
                  <a:srgbClr val="7030A0"/>
                </a:solidFill>
              </a:rPr>
              <a:t>বা</a:t>
            </a:r>
            <a:r>
              <a:rPr lang="en-US" sz="3800" b="1" dirty="0" smtClean="0">
                <a:solidFill>
                  <a:srgbClr val="7030A0"/>
                </a:solidFill>
              </a:rPr>
              <a:t>  </a:t>
            </a:r>
            <a:r>
              <a:rPr lang="en-US" sz="3800" b="1" dirty="0" err="1" smtClean="0">
                <a:solidFill>
                  <a:srgbClr val="7030A0"/>
                </a:solidFill>
              </a:rPr>
              <a:t>ত্বকীয়</a:t>
            </a:r>
            <a:r>
              <a:rPr lang="en-US" sz="3800" b="1" dirty="0" smtClean="0">
                <a:solidFill>
                  <a:srgbClr val="7030A0"/>
                </a:solidFill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</a:rPr>
              <a:t>টিস্যুতন্ত্র</a:t>
            </a:r>
            <a:endParaRPr lang="en-US" sz="3800" b="1" dirty="0">
              <a:solidFill>
                <a:srgbClr val="7030A0"/>
              </a:solidFill>
            </a:endParaRPr>
          </a:p>
          <a:p>
            <a:pPr marL="45720" indent="0">
              <a:buNone/>
            </a:pPr>
            <a:r>
              <a:rPr lang="en-US" sz="3200" dirty="0" smtClean="0"/>
              <a:t>  </a:t>
            </a:r>
            <a:r>
              <a:rPr lang="en-US" sz="3800" b="1" dirty="0" smtClean="0">
                <a:solidFill>
                  <a:srgbClr val="0070C0"/>
                </a:solidFill>
              </a:rPr>
              <a:t>২)</a:t>
            </a:r>
            <a:r>
              <a:rPr lang="en-US" sz="3800" b="1" dirty="0" err="1" smtClean="0">
                <a:solidFill>
                  <a:srgbClr val="0070C0"/>
                </a:solidFill>
              </a:rPr>
              <a:t>গ্রাউন্ড</a:t>
            </a:r>
            <a:r>
              <a:rPr lang="en-US" sz="3800" b="1" dirty="0" smtClean="0">
                <a:solidFill>
                  <a:srgbClr val="0070C0"/>
                </a:solidFill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</a:rPr>
              <a:t>বা</a:t>
            </a:r>
            <a:r>
              <a:rPr lang="en-US" sz="3800" b="1" dirty="0" smtClean="0">
                <a:solidFill>
                  <a:srgbClr val="0070C0"/>
                </a:solidFill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</a:rPr>
              <a:t>ভিত্তি</a:t>
            </a:r>
            <a:r>
              <a:rPr lang="en-US" sz="3800" b="1" dirty="0" smtClean="0">
                <a:solidFill>
                  <a:srgbClr val="0070C0"/>
                </a:solidFill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</a:rPr>
              <a:t>টিস্যুতন্ত্র</a:t>
            </a:r>
            <a:endParaRPr lang="en-US" sz="3800" b="1" dirty="0">
              <a:solidFill>
                <a:srgbClr val="0070C0"/>
              </a:solidFill>
            </a:endParaRPr>
          </a:p>
          <a:p>
            <a:pPr marL="45720" indent="0">
              <a:buNone/>
            </a:pPr>
            <a:r>
              <a:rPr lang="en-US" sz="3200" dirty="0" smtClean="0"/>
              <a:t>  </a:t>
            </a:r>
            <a:r>
              <a:rPr lang="en-US" sz="3800" b="1" dirty="0" smtClean="0">
                <a:solidFill>
                  <a:schemeClr val="accent3">
                    <a:lumMod val="50000"/>
                  </a:schemeClr>
                </a:solidFill>
              </a:rPr>
              <a:t>৩)</a:t>
            </a:r>
            <a:r>
              <a:rPr lang="en-US" sz="3800" b="1" dirty="0" err="1" smtClean="0">
                <a:solidFill>
                  <a:schemeClr val="accent3">
                    <a:lumMod val="50000"/>
                  </a:schemeClr>
                </a:solidFill>
              </a:rPr>
              <a:t>ভাস্কুলার</a:t>
            </a:r>
            <a:r>
              <a:rPr lang="en-US" sz="3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3">
                    <a:lumMod val="50000"/>
                  </a:schemeClr>
                </a:solidFill>
              </a:rPr>
              <a:t>বা</a:t>
            </a:r>
            <a:r>
              <a:rPr lang="en-US" sz="3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3">
                    <a:lumMod val="50000"/>
                  </a:schemeClr>
                </a:solidFill>
              </a:rPr>
              <a:t>পরিবহন</a:t>
            </a:r>
            <a:r>
              <a:rPr lang="en-US" sz="3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800" b="1" dirty="0" err="1">
                <a:solidFill>
                  <a:schemeClr val="accent3">
                    <a:lumMod val="50000"/>
                  </a:schemeClr>
                </a:solidFill>
              </a:rPr>
              <a:t>টিস্যুতন্ত্র</a:t>
            </a:r>
            <a:endParaRPr lang="en-US" sz="3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sz="3200" dirty="0"/>
          </a:p>
          <a:p>
            <a:r>
              <a:rPr lang="en-US" sz="900" dirty="0" smtClean="0"/>
              <a:t>র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620142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" y="3785617"/>
            <a:ext cx="11649456" cy="2834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438912"/>
            <a:ext cx="11649456" cy="1362456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9600" b="1" dirty="0" smtClean="0"/>
              <a:t>        পাঠ </a:t>
            </a:r>
            <a:r>
              <a:rPr lang="en-US" sz="9600" b="1" dirty="0" err="1" smtClean="0"/>
              <a:t>শিরোনাম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08" y="2029967"/>
            <a:ext cx="11649456" cy="1755649"/>
          </a:xfrm>
          <a:blipFill>
            <a:blip r:embed="rId4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9600" b="1" dirty="0" smtClean="0"/>
              <a:t>   </a:t>
            </a:r>
            <a:r>
              <a:rPr lang="en-US" sz="11500" b="1" dirty="0" err="1" smtClean="0">
                <a:solidFill>
                  <a:srgbClr val="7030A0"/>
                </a:solidFill>
              </a:rPr>
              <a:t>ত্বকীয়</a:t>
            </a:r>
            <a:r>
              <a:rPr lang="en-US" sz="11500" b="1" dirty="0" smtClean="0">
                <a:solidFill>
                  <a:srgbClr val="7030A0"/>
                </a:solidFill>
              </a:rPr>
              <a:t> </a:t>
            </a:r>
            <a:r>
              <a:rPr lang="en-US" sz="11500" b="1" dirty="0" err="1" smtClean="0">
                <a:solidFill>
                  <a:srgbClr val="7030A0"/>
                </a:solidFill>
              </a:rPr>
              <a:t>টিস্যুতন্ত্র</a:t>
            </a:r>
            <a:endParaRPr lang="en-US" sz="115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274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38912"/>
            <a:ext cx="10954512" cy="1527048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9600" b="1" dirty="0" smtClean="0"/>
              <a:t>          </a:t>
            </a:r>
            <a:r>
              <a:rPr lang="en-US" sz="9600" b="1" dirty="0" err="1" smtClean="0"/>
              <a:t>শিখনফল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504" y="2688336"/>
            <a:ext cx="10954512" cy="3602736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n-US" sz="4800" b="1" dirty="0" err="1">
                <a:solidFill>
                  <a:srgbClr val="7030A0"/>
                </a:solidFill>
              </a:rPr>
              <a:t>ত্বকীয়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টিস্যুতন্ত্রের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</a:rPr>
              <a:t>পরিচিতি</a:t>
            </a:r>
            <a:r>
              <a:rPr lang="en-US" sz="4800" b="1" dirty="0" smtClean="0">
                <a:solidFill>
                  <a:srgbClr val="00B0F0"/>
                </a:solidFill>
              </a:rPr>
              <a:t>  </a:t>
            </a:r>
          </a:p>
          <a:p>
            <a:r>
              <a:rPr lang="en-US" sz="4400" b="1" dirty="0" err="1" smtClean="0">
                <a:solidFill>
                  <a:srgbClr val="7030A0"/>
                </a:solidFill>
              </a:rPr>
              <a:t>এপিডার্মিসের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smtClean="0"/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বৈশিষ্ট্য</a:t>
            </a:r>
            <a:r>
              <a:rPr lang="en-US" sz="4400" b="1" dirty="0" smtClean="0">
                <a:solidFill>
                  <a:srgbClr val="0070C0"/>
                </a:solidFill>
              </a:rPr>
              <a:t> ও </a:t>
            </a:r>
            <a:r>
              <a:rPr lang="en-US" sz="4800" b="1" dirty="0" err="1" smtClean="0">
                <a:solidFill>
                  <a:srgbClr val="0070C0"/>
                </a:solidFill>
              </a:rPr>
              <a:t>কাজ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                                    </a:t>
            </a:r>
          </a:p>
          <a:p>
            <a:r>
              <a:rPr lang="en-US" sz="4400" b="1" dirty="0" err="1" smtClean="0">
                <a:solidFill>
                  <a:srgbClr val="7030A0"/>
                </a:solidFill>
              </a:rPr>
              <a:t>ত্বকীয়</a:t>
            </a:r>
            <a:r>
              <a:rPr lang="en-US" sz="4400" b="1" dirty="0" smtClean="0">
                <a:solidFill>
                  <a:srgbClr val="7030A0"/>
                </a:solidFill>
              </a:rPr>
              <a:t>  </a:t>
            </a:r>
            <a:r>
              <a:rPr lang="en-US" sz="4400" b="1" dirty="0" err="1" smtClean="0">
                <a:solidFill>
                  <a:srgbClr val="7030A0"/>
                </a:solidFill>
              </a:rPr>
              <a:t>উপাঙ্গসমূহের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</a:rPr>
              <a:t>বৈশিষ্ট্য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               </a:t>
            </a:r>
          </a:p>
          <a:p>
            <a:r>
              <a:rPr lang="en-US" sz="4800" b="1" dirty="0" err="1" smtClean="0">
                <a:solidFill>
                  <a:srgbClr val="7030A0"/>
                </a:solidFill>
              </a:rPr>
              <a:t>ত্বকীয়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রন্ধ্রের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chemeClr val="accent1">
                    <a:lumMod val="50000"/>
                  </a:schemeClr>
                </a:solidFill>
              </a:rPr>
              <a:t>বৈশিষ্ট্য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ও </a:t>
            </a: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</a:rPr>
              <a:t>কাজ</a:t>
            </a:r>
            <a:endParaRPr lang="en-US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sz="4000" b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98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420624"/>
            <a:ext cx="11612880" cy="162763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8800" b="1" dirty="0" smtClean="0"/>
              <a:t>            </a:t>
            </a:r>
            <a:r>
              <a:rPr lang="en-US" sz="9600" b="1" dirty="0" err="1" smtClean="0">
                <a:solidFill>
                  <a:srgbClr val="7030A0"/>
                </a:solidFill>
              </a:rPr>
              <a:t>পরিচিতি</a:t>
            </a:r>
            <a:endParaRPr lang="en-US" sz="9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2608" y="2487168"/>
            <a:ext cx="11612880" cy="4096512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600" dirty="0" err="1" smtClean="0"/>
              <a:t>উদ্ভিদ</a:t>
            </a:r>
            <a:r>
              <a:rPr lang="en-US" sz="3600" dirty="0" smtClean="0"/>
              <a:t> </a:t>
            </a:r>
            <a:r>
              <a:rPr lang="en-US" sz="3600" dirty="0" err="1" smtClean="0"/>
              <a:t>অঙ্গের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বহিরাবরণ</a:t>
            </a:r>
            <a:r>
              <a:rPr lang="en-US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err="1" smtClean="0">
                <a:solidFill>
                  <a:srgbClr val="0070C0"/>
                </a:solidFill>
              </a:rPr>
              <a:t>ত্বক</a:t>
            </a:r>
            <a:r>
              <a:rPr lang="en-US" sz="3600" b="1" dirty="0" smtClean="0">
                <a:solidFill>
                  <a:srgbClr val="0070C0"/>
                </a:solidFill>
              </a:rPr>
              <a:t>) </a:t>
            </a:r>
            <a:r>
              <a:rPr lang="en-US" sz="3600" b="1" dirty="0" err="1" smtClean="0">
                <a:solidFill>
                  <a:srgbClr val="0070C0"/>
                </a:solidFill>
              </a:rPr>
              <a:t>সৃষ্টি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/>
              <a:t>করে</a:t>
            </a:r>
            <a:r>
              <a:rPr lang="en-US" sz="3600" dirty="0" smtClean="0"/>
              <a:t>     </a:t>
            </a:r>
            <a:r>
              <a:rPr lang="en-US" dirty="0" smtClean="0"/>
              <a:t>                                                             </a:t>
            </a:r>
          </a:p>
          <a:p>
            <a:r>
              <a:rPr lang="en-US" sz="3600" dirty="0" err="1" smtClean="0"/>
              <a:t>উদ্ভিদের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কাণ্ড,শাখা-প্রশাখা</a:t>
            </a:r>
            <a:r>
              <a:rPr lang="en-US" sz="3600" dirty="0" smtClean="0"/>
              <a:t>, </a:t>
            </a:r>
            <a:r>
              <a:rPr lang="en-US" sz="3600" dirty="0" err="1" smtClean="0"/>
              <a:t>পাতা,মূল,ফুল,ফল,বীজ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প্রভৃতি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অঙ্গের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ত্বক</a:t>
            </a:r>
            <a:r>
              <a:rPr lang="en-US" sz="3600" dirty="0" smtClean="0"/>
              <a:t> </a:t>
            </a:r>
            <a:r>
              <a:rPr lang="en-US" sz="3600" dirty="0" err="1" smtClean="0"/>
              <a:t>অন্তর্ভূক্ত</a:t>
            </a:r>
            <a:endParaRPr lang="en-US" sz="3600" dirty="0"/>
          </a:p>
          <a:p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কাণ্ড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ও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পাতার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dirty="0" err="1" smtClean="0"/>
              <a:t>ত্বককে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এপিডার্মিস</a:t>
            </a:r>
            <a:r>
              <a:rPr lang="en-US" sz="3600" b="1" dirty="0" smtClean="0"/>
              <a:t> </a:t>
            </a:r>
            <a:r>
              <a:rPr lang="en-US" sz="3600" dirty="0" err="1" smtClean="0"/>
              <a:t>বলা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</a:t>
            </a:r>
            <a:r>
              <a:rPr lang="en-US" dirty="0" smtClean="0"/>
              <a:t>                                                                </a:t>
            </a:r>
          </a:p>
          <a:p>
            <a:r>
              <a:rPr lang="en-US" sz="3600" b="1" dirty="0" err="1" smtClean="0">
                <a:solidFill>
                  <a:srgbClr val="00B0F0"/>
                </a:solidFill>
              </a:rPr>
              <a:t>মূলের</a:t>
            </a:r>
            <a:r>
              <a:rPr lang="en-US" sz="3600" dirty="0" smtClean="0"/>
              <a:t> </a:t>
            </a:r>
            <a:r>
              <a:rPr lang="en-US" sz="3600" dirty="0" err="1"/>
              <a:t>ত্বককে</a:t>
            </a:r>
            <a:r>
              <a:rPr lang="en-US" sz="3600" dirty="0"/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এপিব্লেমা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উৎপত্তি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</a:rPr>
              <a:t>প্রাথমিক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</a:rPr>
              <a:t>শীর্ষক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</a:rPr>
              <a:t>ভাজক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dirty="0" err="1" smtClean="0"/>
              <a:t>টিস্যু</a:t>
            </a:r>
            <a:r>
              <a:rPr lang="en-US" sz="3600" dirty="0" smtClean="0"/>
              <a:t> </a:t>
            </a:r>
            <a:r>
              <a:rPr lang="en-US" sz="3600" dirty="0" err="1" smtClean="0"/>
              <a:t>হতে</a:t>
            </a:r>
            <a:r>
              <a:rPr lang="en-US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877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0" y="256032"/>
            <a:ext cx="5870448" cy="6364224"/>
          </a:xfrm>
          <a:prstGeom prst="rect">
            <a:avLst/>
          </a:prstGeom>
        </p:spPr>
      </p:pic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6032"/>
            <a:ext cx="6126480" cy="660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05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834</TotalTime>
  <Words>661</Words>
  <Application>Microsoft Office PowerPoint</Application>
  <PresentationFormat>Widescreen</PresentationFormat>
  <Paragraphs>117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Corbel</vt:lpstr>
      <vt:lpstr>SutonnyMJ</vt:lpstr>
      <vt:lpstr>Vrinda</vt:lpstr>
      <vt:lpstr>Wingdings</vt:lpstr>
      <vt:lpstr>Basis</vt:lpstr>
      <vt:lpstr>PowerPoint Presentation</vt:lpstr>
      <vt:lpstr>মোঃ মহিউদদী্ন মাহমুদ </vt:lpstr>
      <vt:lpstr>শেখ সাদী রহ: (সূফী ও দার্শনিক)</vt:lpstr>
      <vt:lpstr>     পাঠ পরিচিতি</vt:lpstr>
      <vt:lpstr>        টিস্যুতন্ত্র</vt:lpstr>
      <vt:lpstr>        পাঠ শিরোনাম</vt:lpstr>
      <vt:lpstr>          শিখনফল</vt:lpstr>
      <vt:lpstr>            পরিচিতি</vt:lpstr>
      <vt:lpstr>PowerPoint Presentation</vt:lpstr>
      <vt:lpstr>ত্বকীয় টিস্যুতন্ত্রকে  তিনটি অংশে  ভাগ করা হয় -</vt:lpstr>
      <vt:lpstr>এপিডার্মিস</vt:lpstr>
      <vt:lpstr>               বৈশিষ্ট্য</vt:lpstr>
      <vt:lpstr>              বৈশিষ্ট্য</vt:lpstr>
      <vt:lpstr>PowerPoint Presentation</vt:lpstr>
      <vt:lpstr>           ব্যতীক্রম</vt:lpstr>
      <vt:lpstr>              কাজ</vt:lpstr>
      <vt:lpstr>       ত্বকীয়  উপাঙ্গসমূহ</vt:lpstr>
      <vt:lpstr>PowerPoint Presentation</vt:lpstr>
      <vt:lpstr>     রোম বা ট্রাইকোম </vt:lpstr>
      <vt:lpstr>        শল্ক বা স্কেল </vt:lpstr>
      <vt:lpstr>       গ্রন্থিরোম(Colleters)</vt:lpstr>
      <vt:lpstr> পানি থলি(Water Bladders) </vt:lpstr>
      <vt:lpstr>         দংশক রোম </vt:lpstr>
      <vt:lpstr> ত্বকীয় রন্ধ্র</vt:lpstr>
      <vt:lpstr>    পত্ররন্ধ্র (Stomata)</vt:lpstr>
      <vt:lpstr>PowerPoint Presentation</vt:lpstr>
      <vt:lpstr> সংখ্যা ও অবস্থান অনুযায়ী   পত্ররন্ধ্র কয়েক ধরনের হয় </vt:lpstr>
      <vt:lpstr>                 কাজ  </vt:lpstr>
      <vt:lpstr>        হাইডাথোড </vt:lpstr>
      <vt:lpstr>PowerPoint Presentation</vt:lpstr>
      <vt:lpstr>     মূল্যায়ন</vt:lpstr>
      <vt:lpstr>                 বাড়ির কাজ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398</cp:revision>
  <dcterms:created xsi:type="dcterms:W3CDTF">2020-04-18T06:52:48Z</dcterms:created>
  <dcterms:modified xsi:type="dcterms:W3CDTF">2020-05-06T06:58:20Z</dcterms:modified>
</cp:coreProperties>
</file>