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DD2F"/>
    <a:srgbClr val="152437"/>
    <a:srgbClr val="1E9FA2"/>
    <a:srgbClr val="203854"/>
    <a:srgbClr val="3DD735"/>
    <a:srgbClr val="DC3061"/>
    <a:srgbClr val="61DC30"/>
    <a:srgbClr val="D636A8"/>
    <a:srgbClr val="DDD933"/>
    <a:srgbClr val="E22A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1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4B373-009A-4486-B6F3-5C7E78A1B62C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DF6A-3969-4476-89A8-C5D738005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FDF6A-3969-4476-89A8-C5D7380054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B47F1-F60D-40FC-95FC-2E571152ACD4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3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93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as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73014"/>
            <a:ext cx="8077200" cy="5775385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Oval 4"/>
          <p:cNvSpPr/>
          <p:nvPr/>
        </p:nvSpPr>
        <p:spPr>
          <a:xfrm>
            <a:off x="1295400" y="304800"/>
            <a:ext cx="5715000" cy="2133600"/>
          </a:xfrm>
          <a:prstGeom prst="ellipse">
            <a:avLst/>
          </a:prstGeom>
          <a:solidFill>
            <a:srgbClr val="2FDD2F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স্বাগতম</a:t>
            </a:r>
            <a:endParaRPr lang="en-US" sz="4800" dirty="0"/>
          </a:p>
        </p:txBody>
      </p:sp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2000" cy="75723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600200" y="685800"/>
            <a:ext cx="13716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914400"/>
            <a:ext cx="966787" cy="9144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105400" y="685800"/>
            <a:ext cx="16764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ownload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990600"/>
            <a:ext cx="1295400" cy="762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304800"/>
            <a:ext cx="8229600" cy="11430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ক্ষুদ্র ঋন(</a:t>
            </a:r>
            <a:r>
              <a:rPr lang="en-US" sz="3600" dirty="0" smtClean="0"/>
              <a:t>Micro </a:t>
            </a:r>
            <a:r>
              <a:rPr lang="en-US" sz="3600" dirty="0" err="1" smtClean="0"/>
              <a:t>Cedit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533400" cy="533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533400" y="2133600"/>
            <a:ext cx="8229600" cy="4419600"/>
          </a:xfrm>
          <a:prstGeom prst="round2DiagRect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icro Cred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438400"/>
            <a:ext cx="3886200" cy="3810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Flowchart: Preparation 6"/>
          <p:cNvSpPr/>
          <p:nvPr/>
        </p:nvSpPr>
        <p:spPr>
          <a:xfrm>
            <a:off x="533400" y="2362200"/>
            <a:ext cx="3962400" cy="3962400"/>
          </a:xfrm>
          <a:prstGeom prst="flowChartPreparation">
            <a:avLst/>
          </a:prstGeom>
          <a:solidFill>
            <a:srgbClr val="00B0F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জামানত দেয়ার সামর্থ্য রাখে না এমন দরিদ্র মানুষের দল তৈরি করে ঋণ দেয়ার বিশেষ ব্যবস্থায় ক্ষুদ্র ঋণ নামে পরিচিত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457200" y="304800"/>
            <a:ext cx="8229600" cy="1066800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বিকাশ(</a:t>
            </a:r>
            <a:r>
              <a:rPr lang="en-US" sz="3600" dirty="0" err="1" smtClean="0"/>
              <a:t>Bkash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Flowchart: Merge 3"/>
          <p:cNvSpPr/>
          <p:nvPr/>
        </p:nvSpPr>
        <p:spPr>
          <a:xfrm>
            <a:off x="4419600" y="1524000"/>
            <a:ext cx="304800" cy="228600"/>
          </a:xfrm>
          <a:prstGeom prst="flowChartMerge">
            <a:avLst/>
          </a:prstGeom>
          <a:solidFill>
            <a:srgbClr val="E22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533400" y="1905000"/>
            <a:ext cx="8382000" cy="4572000"/>
          </a:xfrm>
          <a:prstGeom prst="snip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6" name="Picture 5" descr="Bik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6553200" cy="176715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Flowchart: Direct Access Storage 8"/>
          <p:cNvSpPr/>
          <p:nvPr/>
        </p:nvSpPr>
        <p:spPr>
          <a:xfrm>
            <a:off x="533400" y="3657600"/>
            <a:ext cx="8382000" cy="3200400"/>
          </a:xfrm>
          <a:prstGeom prst="flowChartMagneticDrum">
            <a:avLst/>
          </a:prstGeom>
          <a:solidFill>
            <a:srgbClr val="61DC3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মোবাইল ব্যাংকিং এর ব্যবস্থায় গ্রাহকের অর্থ এক হিসাব থেকে অন্য হিসাবে স্থানান্তর ও এজেন্টের মাধ্যমে পরিশোধের ব্রাক ব্যাংক প্রচলিত ব্যবস্থায় বিকাশ</a:t>
            </a:r>
            <a:endParaRPr lang="en-US" sz="2800" dirty="0"/>
          </a:p>
        </p:txBody>
      </p:sp>
      <p:pic>
        <p:nvPicPr>
          <p:cNvPr id="10" name="Picture 9" descr="mobail ban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4114800"/>
            <a:ext cx="1295400" cy="2209800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6248400" y="5029200"/>
            <a:ext cx="685800" cy="6096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71525" cy="604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685800" y="381000"/>
            <a:ext cx="8229600" cy="1066800"/>
          </a:xfrm>
          <a:prstGeom prst="snip2DiagRect">
            <a:avLst/>
          </a:prstGeom>
          <a:solidFill>
            <a:schemeClr val="accent3">
              <a:lumMod val="5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আউটসোর্সিং ব্যবসায়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4572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828800"/>
            <a:ext cx="8382000" cy="4648200"/>
          </a:xfrm>
          <a:prstGeom prst="roundRect">
            <a:avLst/>
          </a:prstGeom>
          <a:solidFill>
            <a:srgbClr val="00B050"/>
          </a:solidFill>
          <a:ln>
            <a:solidFill>
              <a:srgbClr val="1E9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Out sour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772400" cy="20669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Snip and Round Single Corner Rectangle 6"/>
          <p:cNvSpPr/>
          <p:nvPr/>
        </p:nvSpPr>
        <p:spPr>
          <a:xfrm>
            <a:off x="685800" y="4191000"/>
            <a:ext cx="8077200" cy="2057400"/>
          </a:xfrm>
          <a:prstGeom prst="snipRoundRect">
            <a:avLst/>
          </a:prstGeom>
          <a:solidFill>
            <a:srgbClr val="61DC3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নিজে বা নিজ প্রতিষ্ঠানের কর্মী দিয়ে ফরমায়েশ অনুযায়ী কাজ করে অর্থ উপার্জন করাকে আউটসোর্সিং ব্যবসায় বলে ।একে </a:t>
            </a:r>
            <a:r>
              <a:rPr lang="en-US" sz="2800" dirty="0" smtClean="0"/>
              <a:t>Freelancer </a:t>
            </a:r>
            <a:r>
              <a:rPr lang="bn-IN" sz="2800" dirty="0" smtClean="0"/>
              <a:t>ও বলা হয়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457200" y="304800"/>
            <a:ext cx="8229600" cy="1066800"/>
          </a:xfrm>
          <a:prstGeom prst="snip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কল সেন্টার</a:t>
            </a:r>
            <a:endParaRPr lang="en-US" sz="3600" dirty="0"/>
          </a:p>
        </p:txBody>
      </p:sp>
      <p:sp>
        <p:nvSpPr>
          <p:cNvPr id="4" name="Up-Down Arrow 3"/>
          <p:cNvSpPr/>
          <p:nvPr/>
        </p:nvSpPr>
        <p:spPr>
          <a:xfrm>
            <a:off x="4343400" y="1524000"/>
            <a:ext cx="304800" cy="381000"/>
          </a:xfrm>
          <a:prstGeom prst="up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8610600" cy="4724400"/>
          </a:xfrm>
          <a:prstGeom prst="roundRect">
            <a:avLst/>
          </a:prstGeom>
          <a:solidFill>
            <a:srgbClr val="1E9FA2"/>
          </a:solidFill>
          <a:ln>
            <a:solidFill>
              <a:srgbClr val="E22A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all cent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09800"/>
            <a:ext cx="3886200" cy="21336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callc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0"/>
            <a:ext cx="3886200" cy="2057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Snip and Round Single Corner Rectangle 7"/>
          <p:cNvSpPr/>
          <p:nvPr/>
        </p:nvSpPr>
        <p:spPr>
          <a:xfrm>
            <a:off x="609600" y="4495800"/>
            <a:ext cx="8001000" cy="2209800"/>
          </a:xfrm>
          <a:prstGeom prst="snipRound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কল সেন্টার হল এমন একটি অফিস যেখানে মোবাইল বা টেলিফোনের মাধ্যমে গ্রাহক সেবা বা তথ্য দিয়ে সহায়তা করে থাকে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09599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7200" y="304800"/>
            <a:ext cx="8153400" cy="106680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কুরিয়ার সার্ভিস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91000" y="1524000"/>
            <a:ext cx="762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ingle Corner Rectangle 4"/>
          <p:cNvSpPr/>
          <p:nvPr/>
        </p:nvSpPr>
        <p:spPr>
          <a:xfrm>
            <a:off x="457200" y="2057400"/>
            <a:ext cx="8153400" cy="4572000"/>
          </a:xfrm>
          <a:prstGeom prst="snip1Rect">
            <a:avLst/>
          </a:prstGeom>
          <a:solidFill>
            <a:schemeClr val="accent6"/>
          </a:solidFill>
          <a:ln>
            <a:solidFill>
              <a:srgbClr val="DC3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rier serv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7620000" cy="1971675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609600" y="4191000"/>
            <a:ext cx="7848600" cy="1905000"/>
          </a:xfrm>
          <a:prstGeom prst="round2DiagRect">
            <a:avLst/>
          </a:prstGeom>
          <a:solidFill>
            <a:srgbClr val="152437"/>
          </a:solidFill>
          <a:ln>
            <a:solidFill>
              <a:srgbClr val="2FD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B050"/>
                </a:solidFill>
              </a:rPr>
              <a:t>ডাকযোগাযোগের বিকল্প হিসেবে চিঠিপত্র দলিলাদি ও মালামাল একস্থান থেকে অন্যস্থানে প্রেরণের জন্য বেসরকারি প্রতিষ্ঠান কে কুরিয়ার সার্ভিস বলে ।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34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28600"/>
            <a:ext cx="8229600" cy="1219200"/>
          </a:xfrm>
          <a:prstGeom prst="roundRect">
            <a:avLst/>
          </a:prstGeom>
          <a:ln>
            <a:solidFill>
              <a:srgbClr val="00B05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সফটওয়্যার উন্নয়ন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95800" y="1524000"/>
            <a:ext cx="2286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" y="1981200"/>
            <a:ext cx="8229600" cy="4572000"/>
          </a:xfrm>
          <a:prstGeom prst="round1Rect">
            <a:avLst/>
          </a:prstGeom>
          <a:solidFill>
            <a:srgbClr val="61D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oft 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67600" cy="2300287"/>
          </a:xfrm>
          <a:prstGeom prst="rect">
            <a:avLst/>
          </a:prstGeom>
        </p:spPr>
      </p:pic>
      <p:sp>
        <p:nvSpPr>
          <p:cNvPr id="7" name="Snip Diagonal Corner Rectangle 6"/>
          <p:cNvSpPr/>
          <p:nvPr/>
        </p:nvSpPr>
        <p:spPr>
          <a:xfrm>
            <a:off x="685800" y="4572000"/>
            <a:ext cx="7543800" cy="19050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কম্পিউটারের সাহায্যে দ্রত ও শুদ্ধভাবে কোন সমস্যা সমাধান বা কাজ সম্পাদনের জন্য ধারাবাহিকভাবে সাজানো নির্দেশের সমষ্টিকে সফটওয়্যার বলে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304800"/>
            <a:ext cx="8077200" cy="1066800"/>
          </a:xfrm>
          <a:prstGeom prst="ellipse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মোবাইল সার্ভিসিং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8534400" cy="4724400"/>
          </a:xfrm>
          <a:prstGeom prst="rect">
            <a:avLst/>
          </a:prstGeom>
          <a:solidFill>
            <a:srgbClr val="DDD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95800" y="1447800"/>
            <a:ext cx="381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obail servi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153400" cy="2057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4495800"/>
            <a:ext cx="8229600" cy="1905000"/>
          </a:xfrm>
          <a:prstGeom prst="round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মোবাইল বর্তমানে জীবনের অবিচ্ছেদ্য অংশ ।এটি নষ্ট হলে ছুটে যেতে হয় ম্যাকানিক্স এর কাছে,যিনি সার্ভিসিং এর কাজ করে থাকে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457200" y="304800"/>
            <a:ext cx="8229600" cy="1066800"/>
          </a:xfrm>
          <a:prstGeom prst="snip2SameRect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কম্পিউটার ও ফটোকপি সার্ভিস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447800"/>
            <a:ext cx="304800" cy="304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8077200" cy="4648200"/>
          </a:xfrm>
          <a:prstGeom prst="roundRect">
            <a:avLst/>
          </a:prstGeom>
          <a:solidFill>
            <a:srgbClr val="3DD7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uter &amp; photo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391400" cy="21336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838200" y="4191000"/>
            <a:ext cx="7239000" cy="2133600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এই সার্ভিস ২টি খুবই জরুরী</a:t>
            </a:r>
            <a:r>
              <a:rPr lang="en-US" sz="2800" dirty="0" smtClean="0"/>
              <a:t>,</a:t>
            </a:r>
            <a:r>
              <a:rPr lang="bn-IN" sz="2800" dirty="0" smtClean="0"/>
              <a:t> অফিস- আদালত,শিক্ষা প্রতিষ্ঠান,অনলাইনে আবেদন,দলিলাদি কপি করা, ইত্যাদি কাজে ব্যবহৃত হয় ।এটি একটি জনপ্রিয় ব্যবসায়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6096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57200" y="304800"/>
            <a:ext cx="8229600" cy="1066800"/>
          </a:xfrm>
          <a:prstGeom prst="flowChartPreparati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828800"/>
            <a:ext cx="8534400" cy="4800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1524000"/>
            <a:ext cx="381000" cy="2286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ingle 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620000" cy="2362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62000" y="4572000"/>
            <a:ext cx="7848600" cy="1981200"/>
          </a:xfrm>
          <a:prstGeom prst="roundRect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দারিদ্র দূরীকরণে ক্ষুদ্রঋণ গুরুত্বপূর্ণ-ব্যাখ্যা কর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533400" y="304800"/>
            <a:ext cx="8229600" cy="9906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609600" y="533400"/>
            <a:ext cx="7848600" cy="762000"/>
          </a:xfrm>
          <a:prstGeom prst="flowChartDecision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4419600" y="1371600"/>
            <a:ext cx="457200" cy="381000"/>
          </a:xfrm>
          <a:prstGeom prst="downArrow">
            <a:avLst/>
          </a:prstGeom>
          <a:solidFill>
            <a:srgbClr val="D636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aque 8"/>
          <p:cNvSpPr/>
          <p:nvPr/>
        </p:nvSpPr>
        <p:spPr>
          <a:xfrm>
            <a:off x="457200" y="1905000"/>
            <a:ext cx="8458200" cy="47244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81200"/>
            <a:ext cx="3886200" cy="17526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990600" y="3886200"/>
            <a:ext cx="7467600" cy="2286000"/>
          </a:xfrm>
          <a:prstGeom prst="round2Diag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দল-কঃ বিকাশের মাধ্যমে কিভাবে লেনদেন করা হয় লিখ ।</a:t>
            </a:r>
          </a:p>
          <a:p>
            <a:pPr algn="ctr"/>
            <a:r>
              <a:rPr lang="bn-IN" sz="2800" dirty="0" smtClean="0"/>
              <a:t>দল- খঃ </a:t>
            </a:r>
            <a:r>
              <a:rPr lang="en-US" sz="2800" dirty="0" smtClean="0"/>
              <a:t>Outsourcing </a:t>
            </a:r>
            <a:r>
              <a:rPr lang="bn-IN" sz="2800" dirty="0" smtClean="0"/>
              <a:t> ব্যবসায় গুরুত্বপূর্ণ কেন- লিখ ।</a:t>
            </a:r>
            <a:endParaRPr lang="en-US" sz="2800" dirty="0"/>
          </a:p>
        </p:txBody>
      </p:sp>
      <p:pic>
        <p:nvPicPr>
          <p:cNvPr id="12" name="Picture 11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20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mozibor sir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878114" y="2514600"/>
            <a:ext cx="3198360" cy="3846513"/>
          </a:xfrm>
        </p:spPr>
      </p:pic>
      <p:pic>
        <p:nvPicPr>
          <p:cNvPr id="12" name="Content Placeholder 11" descr="mozibor sir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286000"/>
            <a:ext cx="990600" cy="1295400"/>
          </a:xfrm>
          <a:noFill/>
        </p:spPr>
      </p:pic>
      <p:sp>
        <p:nvSpPr>
          <p:cNvPr id="7" name="Rounded Rectangle 6"/>
          <p:cNvSpPr/>
          <p:nvPr/>
        </p:nvSpPr>
        <p:spPr>
          <a:xfrm>
            <a:off x="762000" y="228600"/>
            <a:ext cx="8077200" cy="1219200"/>
          </a:xfrm>
          <a:prstGeom prst="round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পরিচিতি</a:t>
            </a:r>
            <a:endParaRPr lang="en-US" sz="3600" dirty="0"/>
          </a:p>
        </p:txBody>
      </p:sp>
      <p:sp>
        <p:nvSpPr>
          <p:cNvPr id="8" name="Flowchart: Terminator 7"/>
          <p:cNvSpPr/>
          <p:nvPr/>
        </p:nvSpPr>
        <p:spPr>
          <a:xfrm>
            <a:off x="533400" y="1676400"/>
            <a:ext cx="3886200" cy="4572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শিক্ষক</a:t>
            </a:r>
            <a:endParaRPr lang="en-US" sz="2800" dirty="0"/>
          </a:p>
        </p:txBody>
      </p:sp>
      <p:sp>
        <p:nvSpPr>
          <p:cNvPr id="9" name="Flowchart: Terminator 8"/>
          <p:cNvSpPr/>
          <p:nvPr/>
        </p:nvSpPr>
        <p:spPr>
          <a:xfrm>
            <a:off x="4648200" y="1752600"/>
            <a:ext cx="3886200" cy="533400"/>
          </a:xfrm>
          <a:prstGeom prst="flowChartTerminator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শ্রেণি ও বিষয়</a:t>
            </a:r>
            <a:endParaRPr lang="en-US" sz="2800" dirty="0"/>
          </a:p>
        </p:txBody>
      </p:sp>
      <p:sp>
        <p:nvSpPr>
          <p:cNvPr id="10" name="Round Same Side Corner Rectangle 9"/>
          <p:cNvSpPr/>
          <p:nvPr/>
        </p:nvSpPr>
        <p:spPr>
          <a:xfrm>
            <a:off x="228600" y="2286000"/>
            <a:ext cx="4114800" cy="4343400"/>
          </a:xfrm>
          <a:prstGeom prst="round2Same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/>
          </a:p>
          <a:p>
            <a:pPr algn="ctr"/>
            <a:r>
              <a:rPr lang="bn-IN" sz="2400" dirty="0" smtClean="0"/>
              <a:t>মোহাম্মদ মজিবুর রহমান</a:t>
            </a:r>
          </a:p>
          <a:p>
            <a:pPr algn="ctr"/>
            <a:r>
              <a:rPr lang="bn-IN" sz="2400" dirty="0" smtClean="0"/>
              <a:t>প্রভাষক,ব্যবস্থাপনা</a:t>
            </a:r>
          </a:p>
          <a:p>
            <a:pPr algn="ctr"/>
            <a:r>
              <a:rPr lang="bn-IN" sz="2400" dirty="0" smtClean="0"/>
              <a:t>সরকারি আদর্শ মহাবিদ্যালয়</a:t>
            </a:r>
          </a:p>
          <a:p>
            <a:pPr algn="ctr"/>
            <a:r>
              <a:rPr lang="bn-IN" sz="2400" dirty="0" smtClean="0"/>
              <a:t>ঝিনাইগাতি,জেলা- শেরপুর</a:t>
            </a:r>
          </a:p>
          <a:p>
            <a:pPr algn="ctr"/>
            <a:r>
              <a:rPr lang="bn-IN" sz="2400" dirty="0" smtClean="0"/>
              <a:t>ম</a:t>
            </a:r>
            <a:r>
              <a:rPr lang="en-US" sz="2400" dirty="0" smtClean="0"/>
              <a:t>ো</a:t>
            </a:r>
            <a:r>
              <a:rPr lang="bn-IN" sz="2400" dirty="0" smtClean="0"/>
              <a:t>বাইল-০১৭১২৮৫৮৩৪৯</a:t>
            </a:r>
          </a:p>
          <a:p>
            <a:pPr algn="ctr"/>
            <a:endParaRPr lang="en-US" sz="2400" dirty="0"/>
          </a:p>
        </p:txBody>
      </p:sp>
      <p:pic>
        <p:nvPicPr>
          <p:cNvPr id="13" name="Picture 12" descr="mozibor s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2209800"/>
            <a:ext cx="1066800" cy="1371599"/>
          </a:xfrm>
          <a:prstGeom prst="rect">
            <a:avLst/>
          </a:prstGeom>
        </p:spPr>
      </p:pic>
      <p:sp>
        <p:nvSpPr>
          <p:cNvPr id="15" name="Round Same Side Corner Rectangle 14"/>
          <p:cNvSpPr/>
          <p:nvPr/>
        </p:nvSpPr>
        <p:spPr>
          <a:xfrm>
            <a:off x="4724400" y="2362200"/>
            <a:ext cx="3886200" cy="4267200"/>
          </a:xfrm>
          <a:prstGeom prst="round2SameRect">
            <a:avLst/>
          </a:prstGeom>
          <a:solidFill>
            <a:srgbClr val="2FDD2F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dirty="0" smtClean="0"/>
          </a:p>
          <a:p>
            <a:r>
              <a:rPr lang="bn-IN" sz="2800" dirty="0" smtClean="0"/>
              <a:t>শ্রেণিঃ একাদশ</a:t>
            </a:r>
          </a:p>
          <a:p>
            <a:r>
              <a:rPr lang="bn-IN" sz="2800" dirty="0" smtClean="0"/>
              <a:t>শাখাঃ ব্যবসায় শিক্ষা</a:t>
            </a:r>
          </a:p>
          <a:p>
            <a:r>
              <a:rPr lang="bn-IN" sz="2800" dirty="0" smtClean="0"/>
              <a:t>বিষয়ঃ ব্যবসায় সংগঠন ও ব্যবস্থাপনা -প্রথম পত্র</a:t>
            </a:r>
          </a:p>
          <a:p>
            <a:r>
              <a:rPr lang="bn-IN" sz="2800" dirty="0" smtClean="0"/>
              <a:t>অধ্যায়ঃ পঞ্চম</a:t>
            </a:r>
          </a:p>
          <a:p>
            <a:r>
              <a:rPr lang="bn-IN" sz="2800" dirty="0" smtClean="0"/>
              <a:t>সময়ঃ ৫০ মিনিট</a:t>
            </a:r>
          </a:p>
          <a:p>
            <a:endParaRPr lang="en-US" sz="2800" dirty="0"/>
          </a:p>
        </p:txBody>
      </p:sp>
      <p:pic>
        <p:nvPicPr>
          <p:cNvPr id="14" name="Picture 13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8600"/>
            <a:ext cx="609600" cy="8286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4038600" y="1524000"/>
            <a:ext cx="990600" cy="304800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8229600" cy="472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lass t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905000"/>
            <a:ext cx="5715000" cy="2667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90600" y="4724400"/>
            <a:ext cx="7239000" cy="1905000"/>
          </a:xfrm>
          <a:prstGeom prst="round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আজকের আলোচ্য ব্যবসায় থেকে ৪টি ব্যবসায় এর কাজ লিখ ।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228600"/>
            <a:ext cx="8229600" cy="1066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মূল্যায়ন (১)</a:t>
            </a:r>
            <a:endParaRPr lang="en-US" sz="3600" dirty="0"/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685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457200"/>
            <a:ext cx="8153400" cy="914400"/>
          </a:xfrm>
          <a:prstGeom prst="ellipse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মূল্যায়ন</a:t>
            </a:r>
            <a:r>
              <a:rPr lang="en-US" sz="3600" dirty="0" smtClean="0"/>
              <a:t>(</a:t>
            </a:r>
            <a:r>
              <a:rPr lang="bn-IN" sz="3600" dirty="0" smtClean="0"/>
              <a:t>২)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495800" y="1524000"/>
            <a:ext cx="457200" cy="304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514600" y="1905000"/>
            <a:ext cx="4572000" cy="9144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MCQ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124200"/>
            <a:ext cx="8686800" cy="3429000"/>
          </a:xfrm>
          <a:prstGeom prst="roundRect">
            <a:avLst/>
          </a:prstGeom>
          <a:solidFill>
            <a:srgbClr val="3DD735"/>
          </a:solidFill>
          <a:ln>
            <a:solidFill>
              <a:srgbClr val="DC306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১)সাম্প্রতিকালের যে ব্যবসায় একস্থান থেকে অন্যস্থানে অর্থ পাঠানোর সাথে সম্পর্কিত তা হল-</a:t>
            </a:r>
          </a:p>
          <a:p>
            <a:r>
              <a:rPr lang="bn-IN" sz="2800" dirty="0" smtClean="0"/>
              <a:t>ক)বিকাশ খ)মানিগ্রাম</a:t>
            </a:r>
          </a:p>
          <a:p>
            <a:r>
              <a:rPr lang="bn-IN" sz="2800" dirty="0" smtClean="0"/>
              <a:t>গ)টেলিগ্রাম ঘ)কুরিয়ার</a:t>
            </a:r>
            <a:endParaRPr lang="en-US" sz="2800" dirty="0"/>
          </a:p>
        </p:txBody>
      </p:sp>
      <p:sp>
        <p:nvSpPr>
          <p:cNvPr id="9" name="Down Arrow 8"/>
          <p:cNvSpPr/>
          <p:nvPr/>
        </p:nvSpPr>
        <p:spPr>
          <a:xfrm>
            <a:off x="4648200" y="2895600"/>
            <a:ext cx="228600" cy="152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" cy="68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066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বাড়ির কাজ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14800" y="1524000"/>
            <a:ext cx="685800" cy="3810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609600" y="1981200"/>
            <a:ext cx="8229600" cy="464820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ঘ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86000"/>
            <a:ext cx="7543800" cy="2590800"/>
          </a:xfrm>
          <a:prstGeom prst="rect">
            <a:avLst/>
          </a:prstGeom>
        </p:spPr>
      </p:pic>
      <p:pic>
        <p:nvPicPr>
          <p:cNvPr id="8" name="Picture 7" descr="h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971800"/>
            <a:ext cx="1295399" cy="12192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990600" y="5181600"/>
            <a:ext cx="7467600" cy="1295400"/>
          </a:xfrm>
          <a:prstGeom prst="round2DiagRect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সৃজনশীল প্রশ্নের ৩ এবং ৭ নং অনুশীলনী উত্তর</a:t>
            </a:r>
          </a:p>
          <a:p>
            <a:pPr algn="ctr"/>
            <a:r>
              <a:rPr lang="bn-IN" sz="2800" dirty="0" smtClean="0"/>
              <a:t>অ্যাসাইনমেন্ট লিখে জমা দিবে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609600"/>
            <a:ext cx="8229600" cy="10668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ক্লাসে সহযোগিতার জন্য ধন্যবাদ</a:t>
            </a:r>
            <a:endParaRPr lang="en-US" sz="3600" dirty="0"/>
          </a:p>
        </p:txBody>
      </p:sp>
      <p:sp>
        <p:nvSpPr>
          <p:cNvPr id="4" name="Flowchart: Direct Access Storage 3"/>
          <p:cNvSpPr/>
          <p:nvPr/>
        </p:nvSpPr>
        <p:spPr>
          <a:xfrm>
            <a:off x="457200" y="1752600"/>
            <a:ext cx="8229600" cy="4876800"/>
          </a:xfrm>
          <a:prstGeom prst="flowChartMagneticDrum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an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667000"/>
            <a:ext cx="1981200" cy="3048000"/>
          </a:xfrm>
          <a:prstGeom prst="rect">
            <a:avLst/>
          </a:prstGeom>
        </p:spPr>
      </p:pic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2925" cy="757237"/>
          </a:xfrm>
          <a:prstGeom prst="rect">
            <a:avLst/>
          </a:prstGeom>
        </p:spPr>
      </p:pic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133600"/>
            <a:ext cx="4800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609600"/>
            <a:ext cx="8229600" cy="1219200"/>
          </a:xfrm>
          <a:prstGeom prst="ellipse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এসো ছবি গুলো লক্ষ্য করি</a:t>
            </a:r>
            <a:endParaRPr lang="en-US" sz="36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381000" y="2057400"/>
            <a:ext cx="8305800" cy="4800600"/>
          </a:xfrm>
          <a:prstGeom prst="snip2Diag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yeing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2590800" cy="1600200"/>
          </a:xfrm>
          <a:prstGeom prst="rect">
            <a:avLst/>
          </a:prstGeom>
        </p:spPr>
      </p:pic>
      <p:pic>
        <p:nvPicPr>
          <p:cNvPr id="6" name="Picture 5" descr="Marchandig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81200"/>
            <a:ext cx="2838450" cy="1609725"/>
          </a:xfrm>
          <a:prstGeom prst="rect">
            <a:avLst/>
          </a:prstGeom>
        </p:spPr>
      </p:pic>
      <p:pic>
        <p:nvPicPr>
          <p:cNvPr id="7" name="Picture 6" descr="Software de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1" y="3505200"/>
            <a:ext cx="2514600" cy="1676399"/>
          </a:xfrm>
          <a:prstGeom prst="rect">
            <a:avLst/>
          </a:prstGeom>
        </p:spPr>
      </p:pic>
      <p:pic>
        <p:nvPicPr>
          <p:cNvPr id="9" name="Picture 8" descr="Bikas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733800"/>
            <a:ext cx="2590800" cy="1466850"/>
          </a:xfrm>
          <a:prstGeom prst="rect">
            <a:avLst/>
          </a:prstGeom>
        </p:spPr>
      </p:pic>
      <p:pic>
        <p:nvPicPr>
          <p:cNvPr id="10" name="Picture 9" descr="Micro Credi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1" y="1981200"/>
            <a:ext cx="2057399" cy="1743075"/>
          </a:xfrm>
          <a:prstGeom prst="rect">
            <a:avLst/>
          </a:prstGeom>
        </p:spPr>
      </p:pic>
      <p:pic>
        <p:nvPicPr>
          <p:cNvPr id="11" name="Picture 10" descr="Call centr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600" y="5334000"/>
            <a:ext cx="3810000" cy="1200150"/>
          </a:xfrm>
          <a:prstGeom prst="rect">
            <a:avLst/>
          </a:prstGeom>
        </p:spPr>
      </p:pic>
      <p:pic>
        <p:nvPicPr>
          <p:cNvPr id="12" name="Picture 11" descr="Computer &amp; photo copy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3962400"/>
            <a:ext cx="2476500" cy="1600200"/>
          </a:xfrm>
          <a:prstGeom prst="rect">
            <a:avLst/>
          </a:prstGeom>
        </p:spPr>
      </p:pic>
      <p:pic>
        <p:nvPicPr>
          <p:cNvPr id="13" name="Picture 12" descr="Corier servic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8800" y="5715000"/>
            <a:ext cx="3048000" cy="914400"/>
          </a:xfrm>
          <a:prstGeom prst="rect">
            <a:avLst/>
          </a:prstGeom>
        </p:spPr>
      </p:pic>
      <p:pic>
        <p:nvPicPr>
          <p:cNvPr id="14" name="Picture 13" descr="a2i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6953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81000" y="762000"/>
            <a:ext cx="8305800" cy="1219200"/>
          </a:xfrm>
          <a:prstGeom prst="flowChartTerminator">
            <a:avLst/>
          </a:prstGeom>
          <a:solidFill>
            <a:srgbClr val="3DD7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</a:t>
            </a:r>
            <a:endParaRPr lang="en-US" sz="36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457200" y="2209800"/>
            <a:ext cx="8077200" cy="4648200"/>
          </a:xfrm>
          <a:prstGeom prst="snip2Same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1981200"/>
            <a:ext cx="3048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2371725" cy="32004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3810000" y="3962400"/>
            <a:ext cx="8382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Internal Storage 7"/>
          <p:cNvSpPr/>
          <p:nvPr/>
        </p:nvSpPr>
        <p:spPr>
          <a:xfrm>
            <a:off x="4800600" y="2590800"/>
            <a:ext cx="3200400" cy="3657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সাম্প্রতিককালের</a:t>
            </a:r>
          </a:p>
          <a:p>
            <a:pPr algn="ctr"/>
            <a:r>
              <a:rPr lang="bn-IN" sz="3200" dirty="0" smtClean="0"/>
              <a:t>ব্যবসায়</a:t>
            </a:r>
            <a:endParaRPr lang="en-US" sz="32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725" cy="604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457200" y="304800"/>
            <a:ext cx="8458200" cy="13716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শিখনফল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419600" y="12954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609600" y="1828800"/>
            <a:ext cx="8305800" cy="5029200"/>
          </a:xfrm>
          <a:prstGeom prst="flowChartPredefinedProcess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 শেষে শিক্ষার্থীরা</a:t>
            </a:r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—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যৌথমূলধনী ব্যবসায় কী তা বলতে </a:t>
            </a: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সাম্প্রতিক কালের ব্যবসায় গুলো বর্ণনা করতে </a:t>
            </a: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বিকাশ ব্যাংকিং বর্তমানে গ্রাহক সেবায় অনন্য অবদান রাখছে-ব্যাখ্যা করতে পারবে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304800"/>
            <a:ext cx="8153400" cy="1600200"/>
          </a:xfrm>
          <a:prstGeom prst="ellipse">
            <a:avLst/>
          </a:prstGeom>
          <a:solidFill>
            <a:srgbClr val="61DC3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যৌথমূলধনী ব্যবসায়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91000" y="1905000"/>
            <a:ext cx="3429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2362200"/>
            <a:ext cx="8229600" cy="426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 descr="Joint stok Co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6477000" cy="19812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838200" y="4800600"/>
            <a:ext cx="7620000" cy="17526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কোম্পানি আইনের অধীনে গঠিত ও পরিচালিত কৃএিম ব্যক্তিসত্তার অধিকারী সীমিত দায় বিশিষ্ট ব্যবসায় কে কোম্পানি সংগঠন বলে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143000"/>
          </a:xfrm>
          <a:prstGeom prst="roundRect">
            <a:avLst/>
          </a:prstGeom>
          <a:solidFill>
            <a:srgbClr val="1E9FA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বায়িং হাউস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95800" y="1524000"/>
            <a:ext cx="457200" cy="381000"/>
          </a:xfrm>
          <a:prstGeom prst="downArrow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381000" y="2057400"/>
            <a:ext cx="8534400" cy="4572000"/>
          </a:xfrm>
          <a:prstGeom prst="snip2SameRect">
            <a:avLst/>
          </a:prstGeom>
          <a:solidFill>
            <a:srgbClr val="92D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6" name="Picture 5" descr="byeing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62" y="2362200"/>
            <a:ext cx="7624838" cy="18764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Flowchart: Preparation 6"/>
          <p:cNvSpPr/>
          <p:nvPr/>
        </p:nvSpPr>
        <p:spPr>
          <a:xfrm>
            <a:off x="838200" y="4419600"/>
            <a:ext cx="7924800" cy="1981200"/>
          </a:xfrm>
          <a:prstGeom prst="flowChartPreparat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কমিশনের ভিত্তিতে বায়ারের পক্ষে ক্রয় প্রতিনিধি হিসেবে দায়িত্ব পালনকারী প্রতিষ্ঠানই বায়িং হাউস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2000" cy="833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304800"/>
            <a:ext cx="8153400" cy="1066800"/>
          </a:xfrm>
          <a:prstGeom prst="ellipse">
            <a:avLst/>
          </a:prstGeom>
          <a:solidFill>
            <a:srgbClr val="203854"/>
          </a:solidFill>
          <a:ln>
            <a:solidFill>
              <a:srgbClr val="E22A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মার্চেন্ডাইজিং</a:t>
            </a:r>
            <a:endParaRPr lang="en-US" sz="3600" dirty="0"/>
          </a:p>
        </p:txBody>
      </p:sp>
      <p:sp>
        <p:nvSpPr>
          <p:cNvPr id="4" name="Flowchart: Merge 3"/>
          <p:cNvSpPr/>
          <p:nvPr/>
        </p:nvSpPr>
        <p:spPr>
          <a:xfrm>
            <a:off x="4267200" y="1524000"/>
            <a:ext cx="533400" cy="381000"/>
          </a:xfrm>
          <a:prstGeom prst="flowChartMerge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81200"/>
            <a:ext cx="8534400" cy="4648200"/>
          </a:xfrm>
          <a:prstGeom prst="roundRect">
            <a:avLst/>
          </a:prstGeom>
          <a:solidFill>
            <a:srgbClr val="1E9FA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7" name="Picture 6" descr="Marchandig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772400" cy="22860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533400" y="4724400"/>
            <a:ext cx="7924800" cy="14478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Marchandising</a:t>
            </a:r>
            <a:r>
              <a:rPr lang="en-US" sz="2800" dirty="0" smtClean="0"/>
              <a:t> </a:t>
            </a:r>
            <a:r>
              <a:rPr lang="bn-IN" sz="2800" dirty="0" smtClean="0"/>
              <a:t> শব্দের অর্থ হল পণ্য বেচা- কেনা করা বা পণ্যের উন্নতি সাধন করা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" cy="83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57200" y="304800"/>
            <a:ext cx="8229600" cy="1066800"/>
          </a:xfrm>
          <a:prstGeom prst="flowChartPreparation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স্টক এক্সচেঞ্জ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572000" y="1447800"/>
            <a:ext cx="304800" cy="533400"/>
          </a:xfrm>
          <a:prstGeom prst="up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86868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ock Excha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8153400" cy="2133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4495800"/>
            <a:ext cx="8153400" cy="1828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যে স্থানে তালিকাভুক্ত কোম্পানির বিধিমোতাবেক শারে-সিকিউরিটিজ নিয়মিতভাবে ক্রয়-বিক্রয় হয়ে থাকে তাকেই স্টক এক্সচেঞ্জ বলে । 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95325" cy="909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410</Words>
  <Application>Microsoft Office PowerPoint</Application>
  <PresentationFormat>On-screen Show (4:3)</PresentationFormat>
  <Paragraphs>69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103</cp:revision>
  <dcterms:created xsi:type="dcterms:W3CDTF">2020-05-03T04:07:42Z</dcterms:created>
  <dcterms:modified xsi:type="dcterms:W3CDTF">2020-05-09T12:09:44Z</dcterms:modified>
</cp:coreProperties>
</file>