
<file path=[Content_Types].xml><?xml version="1.0" encoding="utf-8"?>
<Types xmlns="http://schemas.openxmlformats.org/package/2006/content-types">
  <Default Extension="tmp" ContentType="image/png"/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34" r:id="rId2"/>
    <p:sldId id="303" r:id="rId3"/>
    <p:sldId id="259" r:id="rId4"/>
    <p:sldId id="260" r:id="rId5"/>
    <p:sldId id="261" r:id="rId6"/>
    <p:sldId id="262" r:id="rId7"/>
    <p:sldId id="340" r:id="rId8"/>
    <p:sldId id="313" r:id="rId9"/>
    <p:sldId id="336" r:id="rId10"/>
    <p:sldId id="308" r:id="rId11"/>
    <p:sldId id="324" r:id="rId12"/>
    <p:sldId id="338" r:id="rId13"/>
    <p:sldId id="339" r:id="rId14"/>
    <p:sldId id="297" r:id="rId15"/>
    <p:sldId id="323" r:id="rId16"/>
    <p:sldId id="330" r:id="rId17"/>
    <p:sldId id="326" r:id="rId18"/>
    <p:sldId id="331" r:id="rId19"/>
    <p:sldId id="332" r:id="rId20"/>
    <p:sldId id="333" r:id="rId21"/>
    <p:sldId id="278" r:id="rId22"/>
    <p:sldId id="327" r:id="rId23"/>
    <p:sldId id="328" r:id="rId24"/>
    <p:sldId id="280" r:id="rId25"/>
    <p:sldId id="281" r:id="rId26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3D13B2F-F4B6-412A-91C8-EF09E52F22F5}">
          <p14:sldIdLst>
            <p14:sldId id="334"/>
            <p14:sldId id="303"/>
            <p14:sldId id="259"/>
            <p14:sldId id="260"/>
            <p14:sldId id="261"/>
            <p14:sldId id="262"/>
            <p14:sldId id="340"/>
            <p14:sldId id="313"/>
            <p14:sldId id="336"/>
            <p14:sldId id="308"/>
            <p14:sldId id="324"/>
            <p14:sldId id="338"/>
            <p14:sldId id="339"/>
            <p14:sldId id="297"/>
            <p14:sldId id="323"/>
            <p14:sldId id="330"/>
            <p14:sldId id="326"/>
            <p14:sldId id="331"/>
            <p14:sldId id="332"/>
            <p14:sldId id="333"/>
            <p14:sldId id="278"/>
            <p14:sldId id="327"/>
            <p14:sldId id="328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CE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074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138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5DCF-06B1-4013-B39E-B6A21C4D434A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33F1-A179-4384-9223-93DA786F21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74626" y="177800"/>
            <a:ext cx="11064875" cy="6543676"/>
          </a:xfrm>
          <a:prstGeom prst="rect">
            <a:avLst/>
          </a:prstGeom>
          <a:solidFill>
            <a:schemeClr val="bg2"/>
          </a:solidFill>
          <a:ln w="762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/>
          </a:p>
        </p:txBody>
      </p:sp>
      <p:sp>
        <p:nvSpPr>
          <p:cNvPr id="8" name="Rectangle 7"/>
          <p:cNvSpPr/>
          <p:nvPr userDrawn="1"/>
        </p:nvSpPr>
        <p:spPr>
          <a:xfrm>
            <a:off x="460376" y="292100"/>
            <a:ext cx="10509250" cy="6299200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/>
          </a:p>
        </p:txBody>
      </p:sp>
    </p:spTree>
    <p:extLst>
      <p:ext uri="{BB962C8B-B14F-4D97-AF65-F5344CB8AC3E}">
        <p14:creationId xmlns:p14="http://schemas.microsoft.com/office/powerpoint/2010/main" val="2250748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5DCF-06B1-4013-B39E-B6A21C4D434A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33F1-A179-4384-9223-93DA786F21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23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5DCF-06B1-4013-B39E-B6A21C4D434A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33F1-A179-4384-9223-93DA786F21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8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5DCF-06B1-4013-B39E-B6A21C4D434A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33F1-A179-4384-9223-93DA786F21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7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5DCF-06B1-4013-B39E-B6A21C4D434A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33F1-A179-4384-9223-93DA786F21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0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5DCF-06B1-4013-B39E-B6A21C4D434A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33F1-A179-4384-9223-93DA786F21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35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5DCF-06B1-4013-B39E-B6A21C4D434A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33F1-A179-4384-9223-93DA786F21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12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5DCF-06B1-4013-B39E-B6A21C4D434A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33F1-A179-4384-9223-93DA786F21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02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5DCF-06B1-4013-B39E-B6A21C4D434A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33F1-A179-4384-9223-93DA786F21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-86610"/>
            <a:ext cx="11430000" cy="69596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14300" tIns="57150" rIns="114300" bIns="571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4300" y="27690"/>
            <a:ext cx="11214100" cy="6741410"/>
          </a:xfrm>
          <a:prstGeom prst="rect">
            <a:avLst/>
          </a:prstGeom>
          <a:noFill/>
          <a:ln w="76200">
            <a:solidFill>
              <a:srgbClr val="C00000"/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14300" tIns="57150" rIns="114300" bIns="571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0" dirty="0"/>
          </a:p>
        </p:txBody>
      </p:sp>
    </p:spTree>
    <p:extLst>
      <p:ext uri="{BB962C8B-B14F-4D97-AF65-F5344CB8AC3E}">
        <p14:creationId xmlns:p14="http://schemas.microsoft.com/office/powerpoint/2010/main" val="1471394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5DCF-06B1-4013-B39E-B6A21C4D434A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33F1-A179-4384-9223-93DA786F21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62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5DCF-06B1-4013-B39E-B6A21C4D434A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33F1-A179-4384-9223-93DA786F21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917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F5DCF-06B1-4013-B39E-B6A21C4D434A}" type="datetimeFigureOut">
              <a:rPr lang="en-US" smtClean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233F1-A179-4384-9223-93DA786F21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80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5035" y="167133"/>
            <a:ext cx="7898509" cy="101566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শ্রেণিতে স্বাগতম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17"/>
          <a:stretch/>
        </p:blipFill>
        <p:spPr>
          <a:xfrm>
            <a:off x="1735035" y="1493950"/>
            <a:ext cx="7898509" cy="4353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268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8726" y="360682"/>
            <a:ext cx="545817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 </a:t>
            </a:r>
            <a:endParaRPr lang="bn-BD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5709" y="5751620"/>
            <a:ext cx="8410261" cy="707886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ইউনিয়ন পরিষদ কেন গঠন করা হয়েছিল লিখ।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478" y="1552269"/>
            <a:ext cx="6978271" cy="3931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783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162565" y="976817"/>
            <a:ext cx="2786876" cy="12834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চেয়ারম্যান</a:t>
            </a:r>
          </a:p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একজন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5638804" y="2260058"/>
            <a:ext cx="272956" cy="56652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23150" y="2826396"/>
            <a:ext cx="5104263" cy="1109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792416" y="3620355"/>
            <a:ext cx="2729550" cy="12972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সদস্য</a:t>
            </a:r>
          </a:p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 জন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99844" y="3634205"/>
            <a:ext cx="3392796" cy="12834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সংরক্ষিত মহিলা সদস্য</a:t>
            </a:r>
          </a:p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 জন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8602" y="118524"/>
            <a:ext cx="530040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3157191" y="2957074"/>
            <a:ext cx="272956" cy="56652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8125232" y="2957074"/>
            <a:ext cx="272956" cy="56652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45657" y="5398398"/>
            <a:ext cx="1097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১৯৯৭ সালের স্থানীয় সরকার সংশোধিত আইনে ইউনিয়ন পরিষদ গঠনে ব্যাপক পরিবর্তন আনা হয়।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3297" y="5398398"/>
            <a:ext cx="10637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ইউনিয়ন পরিষদে একজন চেয়ারম্যান, নয় জন সাধারণ সদস্য ও তিন জন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মহিলা সদস্য থাকবেন।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777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1" grpId="0" animBg="1"/>
      <p:bldP spid="22" grpId="0" animBg="1"/>
      <p:bldP spid="24" grpId="0" animBg="1"/>
      <p:bldP spid="25" grpId="0" animBg="1"/>
      <p:bldP spid="26" grpId="0"/>
      <p:bldP spid="26" grpId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478130" y="5836560"/>
            <a:ext cx="10937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চেয়ারম্যান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ইউনিয়নের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জনগণের প্রত্যক্ষ ভোটে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 হবেন।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12975" y="5377020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 ৩ ওয়ার্ডে একজন মহিলা সদস্য পুরুষ ও মহিলা সকলের সরাসরি ভোটে নির্বাচিত হবেন।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01241" y="341026"/>
            <a:ext cx="7498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নীচের ছবিতে কী দেখতে পাচ্ছ 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80" y="1528789"/>
            <a:ext cx="4981575" cy="3289286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3"/>
          <a:stretch/>
        </p:blipFill>
        <p:spPr>
          <a:xfrm>
            <a:off x="6448180" y="1528789"/>
            <a:ext cx="4617720" cy="3289287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3152" y="5377021"/>
            <a:ext cx="10546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ওয়ার্ড থেকে একজন করে মোট নয়জন সাধারণ সদস্য জনগণের প্রত্যক্ষ ভোটে নির্বাচিত হবেন।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699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2" grpId="0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757570" y="5961449"/>
            <a:ext cx="10119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সাধারণত ১০-১৫টি গ্রাম নিয়ে একটি ইউনিয়ন পরিষদ গঠিত হয়।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30681" y="5961448"/>
            <a:ext cx="816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ইউনিয়ন পরিষদের কার্যকাল ৫ বছর।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51503" y="5961449"/>
            <a:ext cx="8883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সর্বোমোট ৪৫৫৪টি ইউনিয়ন পরিষদ রয়েছে।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1241" y="341026"/>
            <a:ext cx="7498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নীচের ছবিতে কী দেখতে পাচ্ছ 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4" t="24472" r="16928"/>
          <a:stretch/>
        </p:blipFill>
        <p:spPr>
          <a:xfrm>
            <a:off x="5950223" y="1503728"/>
            <a:ext cx="5094921" cy="34829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9743" t="37835" r="37551" b="9557"/>
          <a:stretch/>
        </p:blipFill>
        <p:spPr>
          <a:xfrm>
            <a:off x="437081" y="1503727"/>
            <a:ext cx="5106594" cy="34829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29129" y="5284855"/>
            <a:ext cx="5371744" cy="704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 গ্রাম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988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31" grpId="0"/>
      <p:bldP spid="32" grpId="0"/>
      <p:bldP spid="32" grpId="1"/>
      <p:bldP spid="5" grpId="0"/>
      <p:bldP spid="10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67351" y="5836006"/>
            <a:ext cx="9321529" cy="722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ইউনিয়ন পরিষদের গঠন প্রক্রিয়া ব্যাখ্যা করে লিখ।</a:t>
            </a:r>
            <a:r>
              <a:rPr lang="bn-BD" sz="44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03635" y="255711"/>
            <a:ext cx="4365939" cy="1144433"/>
            <a:chOff x="2678805" y="188263"/>
            <a:chExt cx="4417454" cy="1279930"/>
          </a:xfrm>
          <a:solidFill>
            <a:srgbClr val="92D050"/>
          </a:solidFill>
        </p:grpSpPr>
        <p:sp>
          <p:nvSpPr>
            <p:cNvPr id="8" name="Rounded Rectangle 7"/>
            <p:cNvSpPr/>
            <p:nvPr/>
          </p:nvSpPr>
          <p:spPr>
            <a:xfrm>
              <a:off x="2678805" y="301493"/>
              <a:ext cx="4417454" cy="11667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827539" y="188263"/>
              <a:ext cx="3799268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245" y="1612094"/>
            <a:ext cx="4782720" cy="3787134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094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9928" y="368489"/>
            <a:ext cx="483130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ইউনিয়ন পরিষদের কার্যাবলি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452280" y="1076375"/>
            <a:ext cx="259308" cy="723332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29801" y="1813355"/>
            <a:ext cx="5104263" cy="11098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2970654" y="1924811"/>
            <a:ext cx="259308" cy="723332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7924804" y="1938457"/>
            <a:ext cx="259308" cy="723332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42356" y="2731824"/>
            <a:ext cx="272955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 কার্যাবলি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5123" y="2706800"/>
            <a:ext cx="272955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ঐচ্ছিক কার্যাবলি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943359" y="3480657"/>
            <a:ext cx="259308" cy="723332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15902" y="4222175"/>
            <a:ext cx="9464431" cy="15628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1054943" y="4378457"/>
            <a:ext cx="259308" cy="723332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8338" y="5160664"/>
            <a:ext cx="150580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জনশৃঙ্খলা রক্ষা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1017" y="5183889"/>
            <a:ext cx="2210936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জনকল্যাণমূলক কাজ ও সেবা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3188" y="5183889"/>
            <a:ext cx="435363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স্থানীয় অর্থনৈতিক উন্নয়ন সম্পর্কিত পরিকল্পনা ও বাস্তবায়ন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76243" y="5175740"/>
            <a:ext cx="1419367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 কাজ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3316080" y="4383685"/>
            <a:ext cx="259308" cy="723332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6994469" y="4386196"/>
            <a:ext cx="259308" cy="723332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0359662" y="4363217"/>
            <a:ext cx="259308" cy="723332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64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9309" y="370950"/>
            <a:ext cx="261772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4"/>
            </a:solidFill>
            <a:prstDash val="sys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জনশৃঙ্খলা রক্ষা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42" y="1760400"/>
            <a:ext cx="3532992" cy="349740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2" r="30353"/>
          <a:stretch/>
        </p:blipFill>
        <p:spPr>
          <a:xfrm>
            <a:off x="7755060" y="1729921"/>
            <a:ext cx="3288911" cy="3497399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389014" y="370950"/>
            <a:ext cx="5323163" cy="76944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কি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362" y="5555145"/>
            <a:ext cx="3008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ঝগড়া-বিবাদ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3586" y="5549637"/>
            <a:ext cx="3391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বিরোধ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6466" y="5555145"/>
            <a:ext cx="3391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দাঙ্গা-হাঙ্গামা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2"/>
          <a:stretch/>
        </p:blipFill>
        <p:spPr>
          <a:xfrm>
            <a:off x="4133586" y="1729921"/>
            <a:ext cx="3338522" cy="3573092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81793" y="5420071"/>
            <a:ext cx="10894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সকল বিরোধের আপোস-মীমাংসার উদ্যোগ গ্রহণে ইউনিয়ন পরিষদ গুরুত্বপূর্ণ ভূমিকা পালন করে।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69" y="1713915"/>
            <a:ext cx="9168075" cy="369015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-26621" y="5436077"/>
            <a:ext cx="11303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গ্রাম আদালত সম্পর্কিত দায়িত্ব পালনের মাধ্যমে গ্রামে নিরাপত্তার ব্যবস্থা করা ইউনিয়ন পরিষদের অন্যতম প্রধান দায়িত্ব।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33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5" grpId="1"/>
      <p:bldP spid="8" grpId="0"/>
      <p:bldP spid="8" grpId="1"/>
      <p:bldP spid="9" grpId="0"/>
      <p:bldP spid="9" grpId="1"/>
      <p:bldP spid="14" grpId="0"/>
      <p:bldP spid="14" grpId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097" y="262295"/>
            <a:ext cx="2595407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4"/>
            </a:solidFill>
            <a:prstDash val="sys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জনকল্যাণমূলক কাজ ও সেবা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1630" y="262295"/>
            <a:ext cx="5167063" cy="76944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কি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666" y="5113171"/>
            <a:ext cx="3008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6570" y="5170953"/>
            <a:ext cx="3391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মৎস্য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32838" y="5202500"/>
            <a:ext cx="313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পশুপালন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87" y="2109483"/>
            <a:ext cx="3156390" cy="2745851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306" y="2109483"/>
            <a:ext cx="3479931" cy="2745851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724" y="2109485"/>
            <a:ext cx="3547593" cy="2745850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06"/>
          <a:stretch/>
        </p:blipFill>
        <p:spPr>
          <a:xfrm>
            <a:off x="306516" y="1843571"/>
            <a:ext cx="3247159" cy="3011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107135" y="5147142"/>
            <a:ext cx="164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0"/>
          <a:stretch/>
        </p:blipFill>
        <p:spPr>
          <a:xfrm>
            <a:off x="3832242" y="1799643"/>
            <a:ext cx="3487976" cy="3086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8" r="19893" b="16286"/>
          <a:stretch/>
        </p:blipFill>
        <p:spPr>
          <a:xfrm>
            <a:off x="7559149" y="1799643"/>
            <a:ext cx="3540243" cy="3086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753270" y="5195657"/>
            <a:ext cx="164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41858" y="5242090"/>
            <a:ext cx="2118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স্যানিটেশন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6517" y="5220892"/>
            <a:ext cx="10792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ইউনিয়নে অবস্থিত কৃষি, মৎস্য, পশুপালন, স্বাস্থ্য, শিক্ষা, স্যানিটেশন, দারিদ্র্য বিমোচন, ইউনিয়ন পরিষদের অন্যতম প্রধানতম দায়িত্বের মধ্যে পড়ে।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578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5" grpId="1"/>
      <p:bldP spid="8" grpId="0"/>
      <p:bldP spid="8" grpId="1"/>
      <p:bldP spid="9" grpId="0"/>
      <p:bldP spid="9" grpId="1"/>
      <p:bldP spid="11" grpId="0"/>
      <p:bldP spid="11" grpId="1"/>
      <p:bldP spid="15" grpId="0"/>
      <p:bldP spid="15" grpId="1"/>
      <p:bldP spid="16" grpId="0"/>
      <p:bldP spid="16" grpId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642" y="296430"/>
            <a:ext cx="3815944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4"/>
            </a:solidFill>
            <a:prstDash val="sys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স্থানীয় অর্থনৈতিক উন্নয়ন সম্পর্কিত পরিকল্পনা ও বাস্তবায়ন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3586" y="296430"/>
            <a:ext cx="5323163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কি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362" y="5549637"/>
            <a:ext cx="3458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 ও সার বিতরণ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3586" y="5549637"/>
            <a:ext cx="3391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আত্ন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6466" y="5555145"/>
            <a:ext cx="3391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বাঁধ নির্মাণ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2" b="20487"/>
          <a:stretch/>
        </p:blipFill>
        <p:spPr>
          <a:xfrm>
            <a:off x="444492" y="1729921"/>
            <a:ext cx="3406142" cy="3497399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0"/>
          <a:stretch/>
        </p:blipFill>
        <p:spPr>
          <a:xfrm>
            <a:off x="4103670" y="1729920"/>
            <a:ext cx="3451155" cy="3497399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9" r="4502"/>
          <a:stretch/>
        </p:blipFill>
        <p:spPr>
          <a:xfrm>
            <a:off x="7807860" y="1744873"/>
            <a:ext cx="3280849" cy="3482445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17642" y="5549637"/>
            <a:ext cx="10910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এলাকার উন্নয়নের জন্য যাবতীয় পদক্ষেপ গ্রহণ, জনসাধারণকে অবহিতকরণ, পরামর্শ প্রদান, কর্মসংস্থান সৃষ্টি প্রভৃতি ইউনিয়ন পরিষদ সম্পাদন করে।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842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5" grpId="1"/>
      <p:bldP spid="8" grpId="0"/>
      <p:bldP spid="8" grpId="1"/>
      <p:bldP spid="9" grpId="0"/>
      <p:bldP spid="9" grpId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8122" y="296430"/>
            <a:ext cx="2669398" cy="707886"/>
          </a:xfrm>
          <a:prstGeom prst="rect">
            <a:avLst/>
          </a:prstGeom>
          <a:solidFill>
            <a:srgbClr val="CCECFF"/>
          </a:solidFill>
          <a:ln w="76200">
            <a:solidFill>
              <a:schemeClr val="accent4"/>
            </a:solidFill>
            <a:prstDash val="sys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 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4608" y="265652"/>
            <a:ext cx="5323163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কি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144" y="5488082"/>
            <a:ext cx="4137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ইউনিয়ন পরিষদের সচিব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4664" y="5488082"/>
            <a:ext cx="3391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 পুলিশ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89" y="1519514"/>
            <a:ext cx="4983732" cy="3484147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91"/>
          <a:stretch/>
        </p:blipFill>
        <p:spPr>
          <a:xfrm>
            <a:off x="348122" y="1504125"/>
            <a:ext cx="5073884" cy="3484147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48122" y="5503471"/>
            <a:ext cx="1051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ইউনিয়ন পরিষদের সচিব, গ্রাম পুলিশ ও পরিষদের অন্যান্য কর্মচারীদের পরিচালনা, সকল সভা আহ্বান এবং কর্তৃপক্ষ কর্তৃক অর্পিত বিভিন্ন দায়িত্ব পালন করে থাকে।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111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5" grpId="1"/>
      <p:bldP spid="8" grpId="0"/>
      <p:bldP spid="8" grpId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46839" y="336486"/>
            <a:ext cx="2945648" cy="117739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632620" y="3704152"/>
            <a:ext cx="4390891" cy="2643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 ও </a:t>
            </a:r>
            <a:r>
              <a:rPr lang="bn-BD" sz="32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bn-BD" sz="3200" b="1" dirty="0">
              <a:solidFill>
                <a:srgbClr val="0504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নবম-দশম </a:t>
            </a:r>
            <a:endParaRPr lang="en-US" sz="3200" b="1" dirty="0">
              <a:solidFill>
                <a:srgbClr val="0504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r>
              <a:rPr lang="bn-BD" sz="32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	</a:t>
            </a:r>
          </a:p>
          <a:p>
            <a:r>
              <a:rPr lang="bn-BD" sz="32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2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</a:t>
            </a:r>
            <a:r>
              <a:rPr lang="bn-BD" sz="32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b="1" dirty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solidFill>
                <a:srgbClr val="0504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০২/০৫</a:t>
            </a:r>
            <a:r>
              <a:rPr lang="bn-BD" sz="32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/২০২০ খ্রিঃ</a:t>
            </a:r>
            <a:endParaRPr lang="bn-BD" sz="3200" b="1" dirty="0">
              <a:solidFill>
                <a:srgbClr val="0504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0457" y="3186613"/>
            <a:ext cx="5383369" cy="37938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75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বিপ্লব কুমার সরকার </a:t>
            </a:r>
          </a:p>
          <a:p>
            <a:pPr algn="ctr"/>
            <a:r>
              <a:rPr lang="bn-BD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আজগড়া উচ্চ বিদ্যালয়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বেলকুচি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সিরাজগঞ্জ।</a:t>
            </a:r>
            <a:endParaRPr lang="en-A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নম্বরঃ ০১৭১৫২৪৯৭০২</a:t>
            </a:r>
            <a:endParaRPr lang="en-A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AU" sz="22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Email-</a:t>
            </a:r>
            <a:r>
              <a:rPr lang="en-US" sz="22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biplovekumar6085</a:t>
            </a:r>
            <a:r>
              <a:rPr lang="en-AU" sz="22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</a:p>
          <a:p>
            <a:pPr algn="ctr"/>
            <a:endParaRPr lang="en-US" sz="262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56" y="825841"/>
            <a:ext cx="1857405" cy="212970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459" y="1757824"/>
            <a:ext cx="1486107" cy="3290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5332" t="16030" r="35498" b="17447"/>
          <a:stretch/>
        </p:blipFill>
        <p:spPr>
          <a:xfrm>
            <a:off x="7349489" y="606191"/>
            <a:ext cx="2661704" cy="288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3118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2516" y="296430"/>
            <a:ext cx="2858717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accent4"/>
            </a:solidFill>
            <a:prstDash val="sys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ঐচ্ছিক কার্যাবলি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4608" y="265652"/>
            <a:ext cx="5323163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কি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754" y="5694143"/>
            <a:ext cx="4137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বিধবা ভাতা দেওয়া হচ্ছে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9460" y="5667190"/>
            <a:ext cx="4496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চিকিৎসা কেন্দ্র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95" y="1623113"/>
            <a:ext cx="5164428" cy="38100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50"/>
          <a:stretch/>
        </p:blipFill>
        <p:spPr>
          <a:xfrm>
            <a:off x="6079220" y="1623113"/>
            <a:ext cx="4932217" cy="38100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16" y="1573704"/>
            <a:ext cx="5177307" cy="3840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732" y="1607576"/>
            <a:ext cx="4932217" cy="3840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154409" y="5694143"/>
            <a:ext cx="2781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ত্রাণ দেওয়া হচ্ছে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0599" y="5728744"/>
            <a:ext cx="2373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বনায়ন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14264" y="959772"/>
            <a:ext cx="7053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408" y="5482522"/>
            <a:ext cx="11110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সকল প্রকার শুমারি পরিচালনা, সরকারি সম্পত্তি রক্ষণাবেক্ষণ, পল্লি বিদ্যুতায়নের উদ্যোগ গ্রহণ ইত্যাদি ইউনিয়ন পরিষদের ঐচ্ছিক কাজের অন্তর্গত।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50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5" grpId="1"/>
      <p:bldP spid="8" grpId="0"/>
      <p:bldP spid="8" grpId="1"/>
      <p:bldP spid="10" grpId="0"/>
      <p:bldP spid="10" grpId="1"/>
      <p:bldP spid="11" grpId="0"/>
      <p:bldP spid="11" grpId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2016" y="147730"/>
            <a:ext cx="6011148" cy="8617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6142" y="5694852"/>
            <a:ext cx="10542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Font typeface="Wingdings" panose="05000000000000000000" pitchFamily="2" charset="2"/>
              <a:buChar char="v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ইউনিয়ন পরিষদের কার্যাবলির একটি তালিকা প্রস্তুত কর।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403" y="1223493"/>
            <a:ext cx="5238758" cy="3954417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567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815" y="302907"/>
            <a:ext cx="229262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বহুনির্বাচনি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656" y="1437587"/>
            <a:ext cx="6000583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চৌকিদারি পঞ্চায়েত আইন প্রবর্তিত হয়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4638" y="2169161"/>
            <a:ext cx="251555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33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১৭৬০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656" y="3586885"/>
            <a:ext cx="6984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ইউনিয়ন পরিষদ গঠনের ক্ষেত্রে  প্রযোজ্য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63213" y="141366"/>
            <a:ext cx="2869035" cy="1008882"/>
            <a:chOff x="692341" y="466227"/>
            <a:chExt cx="1736065" cy="1220933"/>
          </a:xfrm>
          <a:noFill/>
        </p:grpSpPr>
        <p:sp>
          <p:nvSpPr>
            <p:cNvPr id="7" name="Oval 6"/>
            <p:cNvSpPr/>
            <p:nvPr/>
          </p:nvSpPr>
          <p:spPr>
            <a:xfrm>
              <a:off x="692341" y="466227"/>
              <a:ext cx="1736065" cy="12209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2697" y="506259"/>
              <a:ext cx="1466241" cy="100565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27596" y="2189260"/>
            <a:ext cx="251555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33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১৭৭০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934" y="2984640"/>
            <a:ext cx="251555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33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১৮৬০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27596" y="2985099"/>
            <a:ext cx="251555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33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১৮৭০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551475" y="2192160"/>
            <a:ext cx="449704" cy="4618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3870314" y="2199822"/>
            <a:ext cx="449704" cy="4618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559934" y="3001236"/>
            <a:ext cx="449704" cy="4618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alf Frame 14"/>
          <p:cNvSpPr/>
          <p:nvPr/>
        </p:nvSpPr>
        <p:spPr>
          <a:xfrm rot="14014148">
            <a:off x="4022572" y="2874910"/>
            <a:ext cx="200990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3374" y="4091894"/>
            <a:ext cx="9790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LcPeriod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চেয়ারম্যান জনগনের প্রত্যক্ষ ভোটে নির্বাচিত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AutoNum type="romanLcPeriod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সংরক্ষিত মহিলা সদস্য শুধুমাত্র মহিলাদের প্রত্যক্ষ ভোটে নির্বাচিত 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AutoNum type="romanLcPeriod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ইউনিয়ন পরিষদের কার্যকাল ৪ বছর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0139" y="5880880"/>
            <a:ext cx="1936375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30281" y="5880880"/>
            <a:ext cx="1936375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5291" y="5880881"/>
            <a:ext cx="1936375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05433" y="5880881"/>
            <a:ext cx="1936375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3409036" y="5905919"/>
            <a:ext cx="449704" cy="4618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6118296" y="5942203"/>
            <a:ext cx="449704" cy="4618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8825924" y="5942204"/>
            <a:ext cx="449704" cy="4618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alf Frame 23"/>
          <p:cNvSpPr/>
          <p:nvPr/>
        </p:nvSpPr>
        <p:spPr>
          <a:xfrm rot="14014148">
            <a:off x="928585" y="5719576"/>
            <a:ext cx="200990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306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117" y="233836"/>
            <a:ext cx="818463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অনুচ্ছেদটি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ও ৪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976" y="1002947"/>
            <a:ext cx="10857734" cy="2062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জড়িনা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বেগম একজন অতি দরিদ্র গৃহবধু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হঠাৎ তার স্মামী মারা যান। তিনি মহাসংকটে পড়ে যান। এসময় গ্রামের ইউনিয়ন পরিষদ সদস্য তাকে এক বিশেষ ধরনের ভাতার ব্যবস্থা করে দে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ধরণের ভাতা শুধু মাত্র জড়িনা বেগমদের মত মহিলাদের  দেওয়া হয়। এতে তার অভাব কিছুটা দূর হয়।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82490" y="3721971"/>
            <a:ext cx="1936375" cy="523220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বিধবা ভাতা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0996" y="3712077"/>
            <a:ext cx="1936375" cy="523220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অসহায় ভাতা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1396" y="3721971"/>
            <a:ext cx="1936375" cy="523220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এতিম ভাতা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45753" y="3712054"/>
            <a:ext cx="1936375" cy="523220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গরীব ভাতা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3387970" y="3782602"/>
            <a:ext cx="449704" cy="4618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6176844" y="3742739"/>
            <a:ext cx="449704" cy="4618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8790022" y="3721971"/>
            <a:ext cx="449704" cy="4618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/>
          <p:cNvSpPr/>
          <p:nvPr/>
        </p:nvSpPr>
        <p:spPr>
          <a:xfrm rot="14014148">
            <a:off x="558057" y="3599919"/>
            <a:ext cx="200990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8038" y="2947018"/>
            <a:ext cx="762580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জড়িনা  বেগমকে কোন ধরণের ভাতা দেওয়া হয়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1247" y="4367279"/>
            <a:ext cx="7381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4।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জড়িনা বেগমকে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 ভাতার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732" y="5132974"/>
            <a:ext cx="828956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. বিধবা হতে হবে  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. এতিম হতে হবে   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. গরিব হতে হবে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731" y="5842175"/>
            <a:ext cx="1711614" cy="52322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18865" y="5849024"/>
            <a:ext cx="1936375" cy="52322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77702" y="5857451"/>
            <a:ext cx="1936375" cy="52322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81300" y="5836597"/>
            <a:ext cx="2049096" cy="52322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2359994" y="5888113"/>
            <a:ext cx="449704" cy="4618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307058" y="5849024"/>
            <a:ext cx="449704" cy="4618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6508378" y="5875233"/>
            <a:ext cx="449704" cy="4618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alf Frame 21"/>
          <p:cNvSpPr/>
          <p:nvPr/>
        </p:nvSpPr>
        <p:spPr>
          <a:xfrm rot="14014148">
            <a:off x="4611111" y="5716053"/>
            <a:ext cx="200990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38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174" y="153939"/>
            <a:ext cx="3319590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564" y="1254470"/>
            <a:ext cx="7315200" cy="36576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0" y="5150828"/>
            <a:ext cx="112239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সবোর্চ্চ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15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3237" y="79187"/>
            <a:ext cx="7289668" cy="1654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14300" tIns="57150" rIns="114300" bIns="57150">
            <a:spAutoFit/>
          </a:bodyPr>
          <a:lstStyle/>
          <a:p>
            <a:pPr algn="ctr"/>
            <a:r>
              <a:rPr lang="bn-BD" sz="10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সবাইকে </a:t>
            </a:r>
            <a:r>
              <a:rPr lang="en-US" sz="10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0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ন্যবাদ</a:t>
            </a:r>
            <a:r>
              <a:rPr lang="en-US" sz="10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068" y="1733486"/>
            <a:ext cx="7172837" cy="4590041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79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2650" y="266224"/>
            <a:ext cx="7596039" cy="78483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দেখি।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1012" y="303855"/>
            <a:ext cx="7596039" cy="784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ভিডিওটিতে কী দেখতে পেলে ?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3950" y="5669280"/>
            <a:ext cx="8473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চাল বিতরণ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 হচ্ছে।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067" y="311550"/>
            <a:ext cx="9212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প্রতিষ্ঠানের মাধ্যমে চাল বিতরণ করা হচ্ছে 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3950" y="566928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ইউনিয়ন পরিষদ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7946" y="2454996"/>
            <a:ext cx="1922172" cy="12920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553038"/>
              </p:ext>
            </p:extLst>
          </p:nvPr>
        </p:nvGraphicFramePr>
        <p:xfrm>
          <a:off x="4716583" y="2540910"/>
          <a:ext cx="1844898" cy="1146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6583" y="2540910"/>
                        <a:ext cx="1844898" cy="1146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76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5" grpId="0"/>
      <p:bldP spid="5" grpId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9036" y="197030"/>
            <a:ext cx="8544522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7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7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7963" y="958776"/>
            <a:ext cx="8726668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ইউনিয়ন </a:t>
            </a: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4"/>
          <a:stretch/>
        </p:blipFill>
        <p:spPr>
          <a:xfrm>
            <a:off x="2007881" y="2436104"/>
            <a:ext cx="6589253" cy="375285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924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3662" y="205155"/>
            <a:ext cx="3340746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037" y="2148725"/>
            <a:ext cx="695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2187" y="3153452"/>
            <a:ext cx="105896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ইউনিয়ন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পরিষদ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কেন গঠন করা হয়েছিল তা বলতে পারবে;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. ইউনিয়ন পরিষদের গঠন প্রক্রিয়া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ব্যাখ্যা করতে পারবে;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৩.  ইউনিয়ন পরিষদের কার্যাবলি বর্ণনা করতে পারবে।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05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7" r="4328"/>
          <a:stretch/>
        </p:blipFill>
        <p:spPr>
          <a:xfrm>
            <a:off x="6018663" y="1658877"/>
            <a:ext cx="5063320" cy="3615998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r="7426"/>
          <a:stretch/>
        </p:blipFill>
        <p:spPr>
          <a:xfrm>
            <a:off x="389417" y="1665028"/>
            <a:ext cx="5397234" cy="3609848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14900" y="236952"/>
            <a:ext cx="8543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 কোন আমলের ছবি দেখা যাচ্ছে 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4204" y="5841176"/>
            <a:ext cx="6644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আমল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922" y="5841175"/>
            <a:ext cx="10017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ব্রিটিশ আমলে চৌকিদারি পঞ্চায়েত আইন ১৮৭০ প্রবর্তিত হয়।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683" y="5841175"/>
            <a:ext cx="11122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 এলাকার আইনশৃঙ্খলা রক্ষায় সহযোগিতার জন্য এ আইন করা হয়।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814948"/>
            <a:ext cx="11330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সামাজিক উন্নয়নমূলক কাজ পরিচালনার জন্য এ ব্যবস্থা প্রবর্তন করা হয়।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76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63245" y="265786"/>
            <a:ext cx="5323163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দেখছ 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6525" y="6000330"/>
            <a:ext cx="905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১৮৮৫ সালে প্রবর্তিত স্থানীয় সরকার আইন।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046" y="6026018"/>
            <a:ext cx="10604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স্থানীয় পর্যায়ে অধিক দায়িত্বশীল সরকার প্রতিষ্ঠার জন্য এই আইন পাস হয়।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6011" y="5964463"/>
            <a:ext cx="9297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আইনে ইউনিয়ন পর্যায়ে ইউনিয়ন কমিটি গঠন করা হয়।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658273" y="1164017"/>
            <a:ext cx="3434518" cy="4456090"/>
            <a:chOff x="3953814" y="1146220"/>
            <a:chExt cx="3434518" cy="445609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3814" y="1146220"/>
              <a:ext cx="3434518" cy="445609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3834" y="2981191"/>
              <a:ext cx="1333500" cy="13335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488799" y="1596196"/>
              <a:ext cx="2823570" cy="138499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Bengal Local Govt.</a:t>
              </a:r>
            </a:p>
            <a:p>
              <a:pPr algn="ctr"/>
              <a:r>
                <a:rPr lang="en-US" sz="2800" dirty="0" smtClean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Act, 1885.</a:t>
              </a:r>
              <a:endParaRPr lang="en-US" sz="28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357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build="allAtOnce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63245" y="265786"/>
            <a:ext cx="5323163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দেখছ 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9263" y="5922498"/>
            <a:ext cx="813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১৯১৯ সালে প্রবর্তিত আইন।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778" y="5922498"/>
            <a:ext cx="11268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আইনে ইউনিয়ন কমিটি বিলুপ্ত করে ইউনিয়ন  বোর্ড প্রতিষ্ঠা করা হয়।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4099" y="5922498"/>
            <a:ext cx="9861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 আমলে এর নাম হয় ইউনিয়ন কাউন্সিল।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077000" y="1071597"/>
            <a:ext cx="3295650" cy="4752975"/>
            <a:chOff x="4077000" y="1071597"/>
            <a:chExt cx="3295650" cy="4752975"/>
          </a:xfrm>
        </p:grpSpPr>
        <p:grpSp>
          <p:nvGrpSpPr>
            <p:cNvPr id="10" name="Group 9"/>
            <p:cNvGrpSpPr/>
            <p:nvPr/>
          </p:nvGrpSpPr>
          <p:grpSpPr>
            <a:xfrm>
              <a:off x="4077000" y="1071597"/>
              <a:ext cx="3295650" cy="4752975"/>
              <a:chOff x="4067175" y="1052512"/>
              <a:chExt cx="3295650" cy="4752975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7175" y="1052512"/>
                <a:ext cx="3295650" cy="475297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090" b="12687"/>
              <a:stretch/>
            </p:blipFill>
            <p:spPr>
              <a:xfrm>
                <a:off x="4254175" y="1705970"/>
                <a:ext cx="2941299" cy="2156347"/>
              </a:xfrm>
              <a:prstGeom prst="rect">
                <a:avLst/>
              </a:prstGeom>
              <a:ln w="5715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0" t="26143" r="49642" b="28006"/>
            <a:stretch/>
          </p:blipFill>
          <p:spPr>
            <a:xfrm>
              <a:off x="5209209" y="4115806"/>
              <a:ext cx="1344693" cy="138807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14257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1694" y="73989"/>
            <a:ext cx="532316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দেখছ 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4" b="12407"/>
          <a:stretch/>
        </p:blipFill>
        <p:spPr>
          <a:xfrm>
            <a:off x="2237065" y="1538763"/>
            <a:ext cx="6572423" cy="3715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1241" y="5819477"/>
            <a:ext cx="11307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স্বাধীন হওয়ার পর ১৯৭৬ সালে স্থানীয় সরকার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অধ্যাদেশ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098" y="5819477"/>
            <a:ext cx="9840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এতে তিন স্তর বিশিষ্ট স্থানীয় সরকার ব্যবস্থা চালু করা হয়।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4167" y="94281"/>
            <a:ext cx="571821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হচ্ছে---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12415" y="4994216"/>
            <a:ext cx="8576561" cy="1569492"/>
            <a:chOff x="1507943" y="4972603"/>
            <a:chExt cx="8576561" cy="1569492"/>
          </a:xfrm>
        </p:grpSpPr>
        <p:sp>
          <p:nvSpPr>
            <p:cNvPr id="11" name="Rounded Rectangle 10"/>
            <p:cNvSpPr/>
            <p:nvPr/>
          </p:nvSpPr>
          <p:spPr>
            <a:xfrm>
              <a:off x="1507943" y="4972603"/>
              <a:ext cx="8576561" cy="1569492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0" t="40658" r="12212"/>
            <a:stretch/>
          </p:blipFill>
          <p:spPr>
            <a:xfrm>
              <a:off x="1507945" y="4993083"/>
              <a:ext cx="3814681" cy="1549012"/>
            </a:xfrm>
            <a:prstGeom prst="roundRect">
              <a:avLst>
                <a:gd name="adj" fmla="val 16667"/>
              </a:avLst>
            </a:prstGeom>
            <a:ln>
              <a:solidFill>
                <a:schemeClr val="accent2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23" name="Group 22"/>
          <p:cNvGrpSpPr/>
          <p:nvPr/>
        </p:nvGrpSpPr>
        <p:grpSpPr>
          <a:xfrm>
            <a:off x="1460180" y="2908260"/>
            <a:ext cx="8481029" cy="1589972"/>
            <a:chOff x="1460181" y="2982028"/>
            <a:chExt cx="8481029" cy="1589972"/>
          </a:xfrm>
        </p:grpSpPr>
        <p:grpSp>
          <p:nvGrpSpPr>
            <p:cNvPr id="19" name="Group 18"/>
            <p:cNvGrpSpPr/>
            <p:nvPr/>
          </p:nvGrpSpPr>
          <p:grpSpPr>
            <a:xfrm>
              <a:off x="1460181" y="2982028"/>
              <a:ext cx="8481029" cy="1589972"/>
              <a:chOff x="1603479" y="3083211"/>
              <a:chExt cx="8481029" cy="1589972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1603480" y="3083211"/>
                <a:ext cx="8481028" cy="1569492"/>
              </a:xfrm>
              <a:prstGeom prst="round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955" t="11463" r="955" b="15771"/>
              <a:stretch/>
            </p:blipFill>
            <p:spPr>
              <a:xfrm>
                <a:off x="1603479" y="3125715"/>
                <a:ext cx="3719147" cy="1547468"/>
              </a:xfrm>
              <a:prstGeom prst="roundRect">
                <a:avLst>
                  <a:gd name="adj" fmla="val 16667"/>
                </a:avLst>
              </a:prstGeom>
              <a:ln>
                <a:solidFill>
                  <a:schemeClr val="accent2">
                    <a:lumMod val="75000"/>
                  </a:schemeClr>
                </a:solidFill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374014" y="3158122"/>
              <a:ext cx="902586" cy="30777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থানা পরিষদ</a:t>
              </a:r>
              <a:endParaRPr lang="en-US" sz="1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652929" y="5437266"/>
            <a:ext cx="4009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ইউনিয়ন পরিষদ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52929" y="3365811"/>
            <a:ext cx="3632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থানা পরিষদ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412415" y="842783"/>
            <a:ext cx="8481028" cy="1611997"/>
            <a:chOff x="1603480" y="1108810"/>
            <a:chExt cx="8481028" cy="1611997"/>
          </a:xfrm>
        </p:grpSpPr>
        <p:sp>
          <p:nvSpPr>
            <p:cNvPr id="30" name="Rounded Rectangle 29"/>
            <p:cNvSpPr/>
            <p:nvPr/>
          </p:nvSpPr>
          <p:spPr>
            <a:xfrm>
              <a:off x="1603480" y="1108810"/>
              <a:ext cx="8481028" cy="1569492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99" r="31219" b="29620"/>
            <a:stretch/>
          </p:blipFill>
          <p:spPr>
            <a:xfrm>
              <a:off x="1603480" y="1151315"/>
              <a:ext cx="3719146" cy="1569492"/>
            </a:xfrm>
            <a:prstGeom prst="roundRect">
              <a:avLst>
                <a:gd name="adj" fmla="val 16667"/>
              </a:avLst>
            </a:prstGeom>
            <a:ln>
              <a:solidFill>
                <a:schemeClr val="accent2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9" name="TextBox 8"/>
          <p:cNvSpPr txBox="1"/>
          <p:nvPr/>
        </p:nvSpPr>
        <p:spPr>
          <a:xfrm>
            <a:off x="5897880" y="1203960"/>
            <a:ext cx="326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 পরিষদ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5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4" grpId="2"/>
      <p:bldP spid="5" grpId="0"/>
      <p:bldP spid="5" grpId="1"/>
      <p:bldP spid="8" grpId="0"/>
      <p:bldP spid="24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4020</TotalTime>
  <Words>885</Words>
  <Application>Microsoft Office PowerPoint</Application>
  <PresentationFormat>Custom</PresentationFormat>
  <Paragraphs>144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School</dc:creator>
  <cp:lastModifiedBy>School</cp:lastModifiedBy>
  <cp:revision>839</cp:revision>
  <dcterms:created xsi:type="dcterms:W3CDTF">2019-06-29T15:31:41Z</dcterms:created>
  <dcterms:modified xsi:type="dcterms:W3CDTF">2020-05-09T16:18:25Z</dcterms:modified>
</cp:coreProperties>
</file>