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427" r:id="rId4"/>
    <p:sldId id="258" r:id="rId5"/>
    <p:sldId id="259" r:id="rId6"/>
    <p:sldId id="429" r:id="rId7"/>
    <p:sldId id="428" r:id="rId8"/>
    <p:sldId id="431" r:id="rId9"/>
    <p:sldId id="430" r:id="rId10"/>
    <p:sldId id="300" r:id="rId11"/>
    <p:sldId id="301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3300"/>
    <a:srgbClr val="006600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1022932-43C5-471A-A2B4-8326F8237FFA}" type="datetimeFigureOut">
              <a:rPr lang="en-US" smtClean="0"/>
              <a:pPr/>
              <a:t>4/6/2019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093A436-8E37-459A-863B-1468B7CA31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F6A6174-D5A6-46E9-B359-A0EFED5098E8}" type="datetimeFigureOut">
              <a:rPr lang="en-US" smtClean="0"/>
              <a:pPr/>
              <a:t>4/6/2019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A84A068-EAEE-422C-9998-924F36598A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CDA39C-BBE2-4A84-9649-4A4F01BF8442}" type="slidenum">
              <a:rPr lang="ar-SA"/>
              <a:pPr/>
              <a:t>4</a:t>
            </a:fld>
            <a:endParaRPr lang="en-US"/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3972560" y="1"/>
            <a:ext cx="3037840" cy="46266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412" tIns="0" rIns="19412" bIns="0"/>
          <a:lstStyle/>
          <a:p>
            <a:pPr algn="r"/>
            <a:r>
              <a:rPr lang="en-US" sz="1000" i="1" dirty="0">
                <a:latin typeface="Times New Roman" pitchFamily="18" charset="0"/>
              </a:rPr>
              <a:t>09/22/97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972560" y="8829430"/>
            <a:ext cx="3037840" cy="46697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412" tIns="0" rIns="19412" bIns="0" anchor="b"/>
          <a:lstStyle/>
          <a:p>
            <a:pPr algn="r"/>
            <a:r>
              <a:rPr lang="en-US" sz="1000" i="1" dirty="0">
                <a:latin typeface="Times New Roman" pitchFamily="18" charset="0"/>
              </a:rPr>
              <a:t>3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8829430"/>
            <a:ext cx="3037840" cy="46697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412" tIns="0" rIns="19412" bIns="0" anchor="b"/>
          <a:lstStyle/>
          <a:p>
            <a:r>
              <a:rPr lang="en-US" sz="1000" i="1" dirty="0">
                <a:latin typeface="Times New Roman" pitchFamily="18" charset="0"/>
              </a:rPr>
              <a:t>University of Minnesota Extension Service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1"/>
            <a:ext cx="3037840" cy="46266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412" tIns="0" rIns="19412" bIns="0"/>
          <a:lstStyle/>
          <a:p>
            <a:r>
              <a:rPr lang="en-US" sz="1000" i="1" dirty="0">
                <a:latin typeface="Times New Roman" pitchFamily="18" charset="0"/>
              </a:rPr>
              <a:t>Master Internet Volunteer Program</a:t>
            </a:r>
          </a:p>
        </p:txBody>
      </p:sp>
      <p:sp>
        <p:nvSpPr>
          <p:cNvPr id="717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717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 lIns="92207" tIns="45295" rIns="92207" bIns="45295"/>
          <a:lstStyle/>
          <a:p>
            <a:pPr>
              <a:buFontTx/>
              <a:buChar char="•"/>
            </a:pPr>
            <a:r>
              <a:rPr lang="en-US"/>
              <a:t>Provide information in an organized way</a:t>
            </a:r>
          </a:p>
          <a:p>
            <a:pPr>
              <a:buFontTx/>
              <a:buChar char="•"/>
            </a:pPr>
            <a:r>
              <a:rPr lang="en-US"/>
              <a:t>Chat Groups</a:t>
            </a:r>
          </a:p>
          <a:p>
            <a:pPr>
              <a:buFontTx/>
              <a:buChar char="•"/>
            </a:pPr>
            <a:r>
              <a:rPr lang="en-US"/>
              <a:t>Specialized information areas</a:t>
            </a:r>
          </a:p>
          <a:p>
            <a:pPr>
              <a:buFontTx/>
              <a:buChar char="•"/>
            </a:pPr>
            <a:r>
              <a:rPr lang="en-US"/>
              <a:t>Internet access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CDA39C-BBE2-4A84-9649-4A4F01BF8442}" type="slidenum">
              <a:rPr lang="ar-SA"/>
              <a:pPr/>
              <a:t>7</a:t>
            </a:fld>
            <a:endParaRPr lang="en-US"/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3972560" y="1"/>
            <a:ext cx="3037840" cy="46266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412" tIns="0" rIns="19412" bIns="0"/>
          <a:lstStyle/>
          <a:p>
            <a:pPr algn="r"/>
            <a:r>
              <a:rPr lang="en-US" sz="1000" i="1" dirty="0">
                <a:latin typeface="Times New Roman" pitchFamily="18" charset="0"/>
              </a:rPr>
              <a:t>09/22/97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972560" y="8829430"/>
            <a:ext cx="3037840" cy="46697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412" tIns="0" rIns="19412" bIns="0" anchor="b"/>
          <a:lstStyle/>
          <a:p>
            <a:pPr algn="r"/>
            <a:r>
              <a:rPr lang="en-US" sz="1000" i="1" dirty="0">
                <a:latin typeface="Times New Roman" pitchFamily="18" charset="0"/>
              </a:rPr>
              <a:t>3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8829430"/>
            <a:ext cx="3037840" cy="46697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412" tIns="0" rIns="19412" bIns="0" anchor="b"/>
          <a:lstStyle/>
          <a:p>
            <a:r>
              <a:rPr lang="en-US" sz="1000" i="1" dirty="0">
                <a:latin typeface="Times New Roman" pitchFamily="18" charset="0"/>
              </a:rPr>
              <a:t>University of Minnesota Extension Service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1"/>
            <a:ext cx="3037840" cy="46266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412" tIns="0" rIns="19412" bIns="0"/>
          <a:lstStyle/>
          <a:p>
            <a:r>
              <a:rPr lang="en-US" sz="1000" i="1" dirty="0">
                <a:latin typeface="Times New Roman" pitchFamily="18" charset="0"/>
              </a:rPr>
              <a:t>Master Internet Volunteer Program</a:t>
            </a:r>
          </a:p>
        </p:txBody>
      </p:sp>
      <p:sp>
        <p:nvSpPr>
          <p:cNvPr id="717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717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 lIns="92207" tIns="45295" rIns="92207" bIns="45295"/>
          <a:lstStyle/>
          <a:p>
            <a:pPr>
              <a:buFontTx/>
              <a:buChar char="•"/>
            </a:pPr>
            <a:r>
              <a:rPr lang="en-US"/>
              <a:t>Provide information in an organized way</a:t>
            </a:r>
          </a:p>
          <a:p>
            <a:pPr>
              <a:buFontTx/>
              <a:buChar char="•"/>
            </a:pPr>
            <a:r>
              <a:rPr lang="en-US"/>
              <a:t>Chat Groups</a:t>
            </a:r>
          </a:p>
          <a:p>
            <a:pPr>
              <a:buFontTx/>
              <a:buChar char="•"/>
            </a:pPr>
            <a:r>
              <a:rPr lang="en-US"/>
              <a:t>Specialized information areas</a:t>
            </a:r>
          </a:p>
          <a:p>
            <a:pPr>
              <a:buFontTx/>
              <a:buChar char="•"/>
            </a:pPr>
            <a:r>
              <a:rPr lang="en-US"/>
              <a:t>Internet access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CDA39C-BBE2-4A84-9649-4A4F01BF8442}" type="slidenum">
              <a:rPr lang="ar-SA"/>
              <a:pPr/>
              <a:t>8</a:t>
            </a:fld>
            <a:endParaRPr lang="en-US"/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3972560" y="1"/>
            <a:ext cx="3037840" cy="46266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412" tIns="0" rIns="19412" bIns="0"/>
          <a:lstStyle/>
          <a:p>
            <a:pPr algn="r"/>
            <a:r>
              <a:rPr lang="en-US" sz="1000" i="1" dirty="0">
                <a:latin typeface="Times New Roman" pitchFamily="18" charset="0"/>
              </a:rPr>
              <a:t>09/22/97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972560" y="8829430"/>
            <a:ext cx="3037840" cy="46697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412" tIns="0" rIns="19412" bIns="0" anchor="b"/>
          <a:lstStyle/>
          <a:p>
            <a:pPr algn="r"/>
            <a:r>
              <a:rPr lang="en-US" sz="1000" i="1" dirty="0">
                <a:latin typeface="Times New Roman" pitchFamily="18" charset="0"/>
              </a:rPr>
              <a:t>3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8829430"/>
            <a:ext cx="3037840" cy="46697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412" tIns="0" rIns="19412" bIns="0" anchor="b"/>
          <a:lstStyle/>
          <a:p>
            <a:r>
              <a:rPr lang="en-US" sz="1000" i="1" dirty="0">
                <a:latin typeface="Times New Roman" pitchFamily="18" charset="0"/>
              </a:rPr>
              <a:t>University of Minnesota Extension Service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1"/>
            <a:ext cx="3037840" cy="46266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412" tIns="0" rIns="19412" bIns="0"/>
          <a:lstStyle/>
          <a:p>
            <a:r>
              <a:rPr lang="en-US" sz="1000" i="1" dirty="0">
                <a:latin typeface="Times New Roman" pitchFamily="18" charset="0"/>
              </a:rPr>
              <a:t>Master Internet Volunteer Program</a:t>
            </a:r>
          </a:p>
        </p:txBody>
      </p:sp>
      <p:sp>
        <p:nvSpPr>
          <p:cNvPr id="717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717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 lIns="92207" tIns="45295" rIns="92207" bIns="45295"/>
          <a:lstStyle/>
          <a:p>
            <a:pPr>
              <a:buFontTx/>
              <a:buChar char="•"/>
            </a:pPr>
            <a:r>
              <a:rPr lang="en-US"/>
              <a:t>Provide information in an organized way</a:t>
            </a:r>
          </a:p>
          <a:p>
            <a:pPr>
              <a:buFontTx/>
              <a:buChar char="•"/>
            </a:pPr>
            <a:r>
              <a:rPr lang="en-US"/>
              <a:t>Chat Groups</a:t>
            </a:r>
          </a:p>
          <a:p>
            <a:pPr>
              <a:buFontTx/>
              <a:buChar char="•"/>
            </a:pPr>
            <a:r>
              <a:rPr lang="en-US"/>
              <a:t>Specialized information areas</a:t>
            </a:r>
          </a:p>
          <a:p>
            <a:pPr>
              <a:buFontTx/>
              <a:buChar char="•"/>
            </a:pPr>
            <a:r>
              <a:rPr lang="en-US"/>
              <a:t>Internet access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CDA39C-BBE2-4A84-9649-4A4F01BF8442}" type="slidenum">
              <a:rPr lang="ar-SA"/>
              <a:pPr/>
              <a:t>9</a:t>
            </a:fld>
            <a:endParaRPr lang="en-US"/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3972560" y="1"/>
            <a:ext cx="3037840" cy="46266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412" tIns="0" rIns="19412" bIns="0"/>
          <a:lstStyle/>
          <a:p>
            <a:pPr algn="r"/>
            <a:r>
              <a:rPr lang="en-US" sz="1000" i="1" dirty="0">
                <a:latin typeface="Times New Roman" pitchFamily="18" charset="0"/>
              </a:rPr>
              <a:t>09/22/97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972560" y="8829430"/>
            <a:ext cx="3037840" cy="46697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412" tIns="0" rIns="19412" bIns="0" anchor="b"/>
          <a:lstStyle/>
          <a:p>
            <a:pPr algn="r"/>
            <a:r>
              <a:rPr lang="en-US" sz="1000" i="1" dirty="0">
                <a:latin typeface="Times New Roman" pitchFamily="18" charset="0"/>
              </a:rPr>
              <a:t>3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8829430"/>
            <a:ext cx="3037840" cy="46697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412" tIns="0" rIns="19412" bIns="0" anchor="b"/>
          <a:lstStyle/>
          <a:p>
            <a:r>
              <a:rPr lang="en-US" sz="1000" i="1" dirty="0">
                <a:latin typeface="Times New Roman" pitchFamily="18" charset="0"/>
              </a:rPr>
              <a:t>University of Minnesota Extension Service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1"/>
            <a:ext cx="3037840" cy="46266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412" tIns="0" rIns="19412" bIns="0"/>
          <a:lstStyle/>
          <a:p>
            <a:r>
              <a:rPr lang="en-US" sz="1000" i="1" dirty="0">
                <a:latin typeface="Times New Roman" pitchFamily="18" charset="0"/>
              </a:rPr>
              <a:t>Master Internet Volunteer Program</a:t>
            </a:r>
          </a:p>
        </p:txBody>
      </p:sp>
      <p:sp>
        <p:nvSpPr>
          <p:cNvPr id="717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717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 lIns="92207" tIns="45295" rIns="92207" bIns="45295"/>
          <a:lstStyle/>
          <a:p>
            <a:pPr>
              <a:buFontTx/>
              <a:buChar char="•"/>
            </a:pPr>
            <a:r>
              <a:rPr lang="en-US"/>
              <a:t>Provide information in an organized way</a:t>
            </a:r>
          </a:p>
          <a:p>
            <a:pPr>
              <a:buFontTx/>
              <a:buChar char="•"/>
            </a:pPr>
            <a:r>
              <a:rPr lang="en-US"/>
              <a:t>Chat Groups</a:t>
            </a:r>
          </a:p>
          <a:p>
            <a:pPr>
              <a:buFontTx/>
              <a:buChar char="•"/>
            </a:pPr>
            <a:r>
              <a:rPr lang="en-US"/>
              <a:t>Specialized information areas</a:t>
            </a:r>
          </a:p>
          <a:p>
            <a:pPr>
              <a:buFontTx/>
              <a:buChar char="•"/>
            </a:pPr>
            <a:r>
              <a:rPr lang="en-US"/>
              <a:t>Internet access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06BFE-376B-4A1C-8A0F-45E417869B32}" type="slidenum">
              <a:rPr lang="ar-SA"/>
              <a:pPr/>
              <a:t>1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620000" cy="2686050"/>
          </a:xfrm>
          <a:solidFill>
            <a:srgbClr val="40949A"/>
          </a:solidFill>
          <a:ln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40949A"/>
            </a:extrusionClr>
          </a:sp3d>
        </p:spPr>
        <p:txBody>
          <a:bodyPr>
            <a:normAutofit fontScale="90000"/>
            <a:flatTx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/>
            </a:r>
            <a:br>
              <a:rPr lang="en-US" sz="6000" dirty="0">
                <a:solidFill>
                  <a:srgbClr val="FF0000"/>
                </a:solidFill>
              </a:rPr>
            </a:br>
            <a:r>
              <a:rPr lang="en-US" sz="7200" dirty="0">
                <a:solidFill>
                  <a:schemeClr val="bg1"/>
                </a:solidFill>
              </a:rPr>
              <a:t>Introduction</a:t>
            </a:r>
            <a:r>
              <a:rPr lang="en-US" sz="6000" dirty="0">
                <a:solidFill>
                  <a:schemeClr val="bg1"/>
                </a:solidFill>
              </a:rPr>
              <a:t> to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 </a:t>
            </a:r>
            <a:r>
              <a:rPr lang="en-US" sz="8800" dirty="0">
                <a:solidFill>
                  <a:srgbClr val="FF0000"/>
                </a:solidFill>
              </a:rPr>
              <a:t>H</a:t>
            </a:r>
            <a:r>
              <a:rPr lang="en-US" sz="8800" dirty="0"/>
              <a:t>T</a:t>
            </a:r>
            <a:r>
              <a:rPr lang="en-US" sz="8800" dirty="0">
                <a:solidFill>
                  <a:schemeClr val="bg1"/>
                </a:solidFill>
              </a:rPr>
              <a:t>M</a:t>
            </a:r>
            <a:r>
              <a:rPr lang="en-US" sz="8800" dirty="0">
                <a:solidFill>
                  <a:srgbClr val="FFFF00"/>
                </a:solidFill>
              </a:rPr>
              <a:t>L</a:t>
            </a:r>
            <a:r>
              <a:rPr lang="en-US" sz="8800" dirty="0">
                <a:solidFill>
                  <a:schemeClr val="bg1"/>
                </a:solidFill>
              </a:rPr>
              <a:t/>
            </a:r>
            <a:br>
              <a:rPr lang="en-US" sz="8800" dirty="0">
                <a:solidFill>
                  <a:schemeClr val="bg1"/>
                </a:solidFill>
              </a:rPr>
            </a:br>
            <a:endParaRPr lang="en-US" sz="8800" dirty="0">
              <a:solidFill>
                <a:schemeClr val="bg1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85800" y="5105400"/>
            <a:ext cx="1371600" cy="1068388"/>
            <a:chOff x="480" y="3168"/>
            <a:chExt cx="583" cy="673"/>
          </a:xfrm>
        </p:grpSpPr>
        <p:sp>
          <p:nvSpPr>
            <p:cNvPr id="3077" name="Freeform 5"/>
            <p:cNvSpPr>
              <a:spLocks/>
            </p:cNvSpPr>
            <p:nvPr/>
          </p:nvSpPr>
          <p:spPr bwMode="auto">
            <a:xfrm>
              <a:off x="487" y="3172"/>
              <a:ext cx="418" cy="663"/>
            </a:xfrm>
            <a:custGeom>
              <a:avLst/>
              <a:gdLst/>
              <a:ahLst/>
              <a:cxnLst>
                <a:cxn ang="0">
                  <a:pos x="2389" y="220"/>
                </a:cxn>
                <a:cxn ang="0">
                  <a:pos x="1751" y="45"/>
                </a:cxn>
                <a:cxn ang="0">
                  <a:pos x="639" y="0"/>
                </a:cxn>
                <a:cxn ang="0">
                  <a:pos x="78" y="123"/>
                </a:cxn>
                <a:cxn ang="0">
                  <a:pos x="72" y="1024"/>
                </a:cxn>
                <a:cxn ang="0">
                  <a:pos x="251" y="1767"/>
                </a:cxn>
                <a:cxn ang="0">
                  <a:pos x="418" y="1805"/>
                </a:cxn>
                <a:cxn ang="0">
                  <a:pos x="251" y="2307"/>
                </a:cxn>
                <a:cxn ang="0">
                  <a:pos x="407" y="2862"/>
                </a:cxn>
                <a:cxn ang="0">
                  <a:pos x="226" y="2881"/>
                </a:cxn>
                <a:cxn ang="0">
                  <a:pos x="0" y="3571"/>
                </a:cxn>
                <a:cxn ang="0">
                  <a:pos x="116" y="3668"/>
                </a:cxn>
                <a:cxn ang="0">
                  <a:pos x="2389" y="3687"/>
                </a:cxn>
                <a:cxn ang="0">
                  <a:pos x="2492" y="3539"/>
                </a:cxn>
                <a:cxn ang="0">
                  <a:pos x="2171" y="2862"/>
                </a:cxn>
                <a:cxn ang="0">
                  <a:pos x="1990" y="2862"/>
                </a:cxn>
                <a:cxn ang="0">
                  <a:pos x="2233" y="2339"/>
                </a:cxn>
                <a:cxn ang="0">
                  <a:pos x="1996" y="1965"/>
                </a:cxn>
                <a:cxn ang="0">
                  <a:pos x="2036" y="1838"/>
                </a:cxn>
                <a:cxn ang="0">
                  <a:pos x="2176" y="1798"/>
                </a:cxn>
                <a:cxn ang="0">
                  <a:pos x="2349" y="1064"/>
                </a:cxn>
                <a:cxn ang="0">
                  <a:pos x="2389" y="220"/>
                </a:cxn>
                <a:cxn ang="0">
                  <a:pos x="2389" y="220"/>
                </a:cxn>
              </a:cxnLst>
              <a:rect l="0" t="0" r="r" b="b"/>
              <a:pathLst>
                <a:path w="2492" h="3687">
                  <a:moveTo>
                    <a:pt x="2389" y="220"/>
                  </a:moveTo>
                  <a:lnTo>
                    <a:pt x="1751" y="45"/>
                  </a:lnTo>
                  <a:lnTo>
                    <a:pt x="639" y="0"/>
                  </a:lnTo>
                  <a:lnTo>
                    <a:pt x="78" y="123"/>
                  </a:lnTo>
                  <a:lnTo>
                    <a:pt x="72" y="1024"/>
                  </a:lnTo>
                  <a:lnTo>
                    <a:pt x="251" y="1767"/>
                  </a:lnTo>
                  <a:lnTo>
                    <a:pt x="418" y="1805"/>
                  </a:lnTo>
                  <a:lnTo>
                    <a:pt x="251" y="2307"/>
                  </a:lnTo>
                  <a:lnTo>
                    <a:pt x="407" y="2862"/>
                  </a:lnTo>
                  <a:lnTo>
                    <a:pt x="226" y="2881"/>
                  </a:lnTo>
                  <a:lnTo>
                    <a:pt x="0" y="3571"/>
                  </a:lnTo>
                  <a:lnTo>
                    <a:pt x="116" y="3668"/>
                  </a:lnTo>
                  <a:lnTo>
                    <a:pt x="2389" y="3687"/>
                  </a:lnTo>
                  <a:lnTo>
                    <a:pt x="2492" y="3539"/>
                  </a:lnTo>
                  <a:lnTo>
                    <a:pt x="2171" y="2862"/>
                  </a:lnTo>
                  <a:lnTo>
                    <a:pt x="1990" y="2862"/>
                  </a:lnTo>
                  <a:lnTo>
                    <a:pt x="2233" y="2339"/>
                  </a:lnTo>
                  <a:lnTo>
                    <a:pt x="1996" y="1965"/>
                  </a:lnTo>
                  <a:lnTo>
                    <a:pt x="2036" y="1838"/>
                  </a:lnTo>
                  <a:lnTo>
                    <a:pt x="2176" y="1798"/>
                  </a:lnTo>
                  <a:lnTo>
                    <a:pt x="2349" y="1064"/>
                  </a:lnTo>
                  <a:lnTo>
                    <a:pt x="2389" y="220"/>
                  </a:lnTo>
                  <a:lnTo>
                    <a:pt x="2389" y="22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8" name="Freeform 6"/>
            <p:cNvSpPr>
              <a:spLocks/>
            </p:cNvSpPr>
            <p:nvPr/>
          </p:nvSpPr>
          <p:spPr bwMode="auto">
            <a:xfrm>
              <a:off x="495" y="3188"/>
              <a:ext cx="411" cy="645"/>
            </a:xfrm>
            <a:custGeom>
              <a:avLst/>
              <a:gdLst/>
              <a:ahLst/>
              <a:cxnLst>
                <a:cxn ang="0">
                  <a:pos x="69" y="108"/>
                </a:cxn>
                <a:cxn ang="0">
                  <a:pos x="650" y="0"/>
                </a:cxn>
                <a:cxn ang="0">
                  <a:pos x="1648" y="27"/>
                </a:cxn>
                <a:cxn ang="0">
                  <a:pos x="2306" y="125"/>
                </a:cxn>
                <a:cxn ang="0">
                  <a:pos x="2331" y="734"/>
                </a:cxn>
                <a:cxn ang="0">
                  <a:pos x="2116" y="1734"/>
                </a:cxn>
                <a:cxn ang="0">
                  <a:pos x="1966" y="1783"/>
                </a:cxn>
                <a:cxn ang="0">
                  <a:pos x="2173" y="2283"/>
                </a:cxn>
                <a:cxn ang="0">
                  <a:pos x="1966" y="2792"/>
                </a:cxn>
                <a:cxn ang="0">
                  <a:pos x="2131" y="2800"/>
                </a:cxn>
                <a:cxn ang="0">
                  <a:pos x="2449" y="3376"/>
                </a:cxn>
                <a:cxn ang="0">
                  <a:pos x="2407" y="3534"/>
                </a:cxn>
                <a:cxn ang="0">
                  <a:pos x="76" y="3593"/>
                </a:cxn>
                <a:cxn ang="0">
                  <a:pos x="0" y="3444"/>
                </a:cxn>
                <a:cxn ang="0">
                  <a:pos x="232" y="2832"/>
                </a:cxn>
                <a:cxn ang="0">
                  <a:pos x="496" y="2807"/>
                </a:cxn>
                <a:cxn ang="0">
                  <a:pos x="265" y="2271"/>
                </a:cxn>
                <a:cxn ang="0">
                  <a:pos x="825" y="2279"/>
                </a:cxn>
                <a:cxn ang="0">
                  <a:pos x="291" y="2175"/>
                </a:cxn>
                <a:cxn ang="0">
                  <a:pos x="384" y="1692"/>
                </a:cxn>
                <a:cxn ang="0">
                  <a:pos x="234" y="1650"/>
                </a:cxn>
                <a:cxn ang="0">
                  <a:pos x="94" y="834"/>
                </a:cxn>
                <a:cxn ang="0">
                  <a:pos x="69" y="108"/>
                </a:cxn>
                <a:cxn ang="0">
                  <a:pos x="69" y="108"/>
                </a:cxn>
              </a:cxnLst>
              <a:rect l="0" t="0" r="r" b="b"/>
              <a:pathLst>
                <a:path w="2449" h="3593">
                  <a:moveTo>
                    <a:pt x="69" y="108"/>
                  </a:moveTo>
                  <a:lnTo>
                    <a:pt x="650" y="0"/>
                  </a:lnTo>
                  <a:lnTo>
                    <a:pt x="1648" y="27"/>
                  </a:lnTo>
                  <a:lnTo>
                    <a:pt x="2306" y="125"/>
                  </a:lnTo>
                  <a:lnTo>
                    <a:pt x="2331" y="734"/>
                  </a:lnTo>
                  <a:lnTo>
                    <a:pt x="2116" y="1734"/>
                  </a:lnTo>
                  <a:lnTo>
                    <a:pt x="1966" y="1783"/>
                  </a:lnTo>
                  <a:lnTo>
                    <a:pt x="2173" y="2283"/>
                  </a:lnTo>
                  <a:lnTo>
                    <a:pt x="1966" y="2792"/>
                  </a:lnTo>
                  <a:lnTo>
                    <a:pt x="2131" y="2800"/>
                  </a:lnTo>
                  <a:lnTo>
                    <a:pt x="2449" y="3376"/>
                  </a:lnTo>
                  <a:lnTo>
                    <a:pt x="2407" y="3534"/>
                  </a:lnTo>
                  <a:lnTo>
                    <a:pt x="76" y="3593"/>
                  </a:lnTo>
                  <a:lnTo>
                    <a:pt x="0" y="3444"/>
                  </a:lnTo>
                  <a:lnTo>
                    <a:pt x="232" y="2832"/>
                  </a:lnTo>
                  <a:lnTo>
                    <a:pt x="496" y="2807"/>
                  </a:lnTo>
                  <a:lnTo>
                    <a:pt x="265" y="2271"/>
                  </a:lnTo>
                  <a:lnTo>
                    <a:pt x="825" y="2279"/>
                  </a:lnTo>
                  <a:lnTo>
                    <a:pt x="291" y="2175"/>
                  </a:lnTo>
                  <a:lnTo>
                    <a:pt x="384" y="1692"/>
                  </a:lnTo>
                  <a:lnTo>
                    <a:pt x="234" y="1650"/>
                  </a:lnTo>
                  <a:lnTo>
                    <a:pt x="94" y="834"/>
                  </a:lnTo>
                  <a:lnTo>
                    <a:pt x="69" y="108"/>
                  </a:lnTo>
                  <a:lnTo>
                    <a:pt x="69" y="108"/>
                  </a:lnTo>
                  <a:close/>
                </a:path>
              </a:pathLst>
            </a:custGeom>
            <a:solidFill>
              <a:srgbClr val="E8D9D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9" name="Freeform 7"/>
            <p:cNvSpPr>
              <a:spLocks/>
            </p:cNvSpPr>
            <p:nvPr/>
          </p:nvSpPr>
          <p:spPr bwMode="auto">
            <a:xfrm>
              <a:off x="951" y="3740"/>
              <a:ext cx="106" cy="88"/>
            </a:xfrm>
            <a:custGeom>
              <a:avLst/>
              <a:gdLst/>
              <a:ahLst/>
              <a:cxnLst>
                <a:cxn ang="0">
                  <a:pos x="406" y="75"/>
                </a:cxn>
                <a:cxn ang="0">
                  <a:pos x="332" y="0"/>
                </a:cxn>
                <a:cxn ang="0">
                  <a:pos x="57" y="25"/>
                </a:cxn>
                <a:cxn ang="0">
                  <a:pos x="0" y="116"/>
                </a:cxn>
                <a:cxn ang="0">
                  <a:pos x="83" y="367"/>
                </a:cxn>
                <a:cxn ang="0">
                  <a:pos x="315" y="491"/>
                </a:cxn>
                <a:cxn ang="0">
                  <a:pos x="574" y="417"/>
                </a:cxn>
                <a:cxn ang="0">
                  <a:pos x="633" y="274"/>
                </a:cxn>
                <a:cxn ang="0">
                  <a:pos x="406" y="75"/>
                </a:cxn>
                <a:cxn ang="0">
                  <a:pos x="406" y="75"/>
                </a:cxn>
              </a:cxnLst>
              <a:rect l="0" t="0" r="r" b="b"/>
              <a:pathLst>
                <a:path w="633" h="491">
                  <a:moveTo>
                    <a:pt x="406" y="75"/>
                  </a:moveTo>
                  <a:lnTo>
                    <a:pt x="332" y="0"/>
                  </a:lnTo>
                  <a:lnTo>
                    <a:pt x="57" y="25"/>
                  </a:lnTo>
                  <a:lnTo>
                    <a:pt x="0" y="116"/>
                  </a:lnTo>
                  <a:lnTo>
                    <a:pt x="83" y="367"/>
                  </a:lnTo>
                  <a:lnTo>
                    <a:pt x="315" y="491"/>
                  </a:lnTo>
                  <a:lnTo>
                    <a:pt x="574" y="417"/>
                  </a:lnTo>
                  <a:lnTo>
                    <a:pt x="633" y="274"/>
                  </a:lnTo>
                  <a:lnTo>
                    <a:pt x="406" y="75"/>
                  </a:lnTo>
                  <a:lnTo>
                    <a:pt x="406" y="75"/>
                  </a:lnTo>
                  <a:close/>
                </a:path>
              </a:pathLst>
            </a:custGeom>
            <a:solidFill>
              <a:srgbClr val="E8D9D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0" name="Freeform 8"/>
            <p:cNvSpPr>
              <a:spLocks/>
            </p:cNvSpPr>
            <p:nvPr/>
          </p:nvSpPr>
          <p:spPr bwMode="auto">
            <a:xfrm>
              <a:off x="551" y="3228"/>
              <a:ext cx="283" cy="228"/>
            </a:xfrm>
            <a:custGeom>
              <a:avLst/>
              <a:gdLst/>
              <a:ahLst/>
              <a:cxnLst>
                <a:cxn ang="0">
                  <a:pos x="0" y="84"/>
                </a:cxn>
                <a:cxn ang="0">
                  <a:pos x="15" y="650"/>
                </a:cxn>
                <a:cxn ang="0">
                  <a:pos x="99" y="1182"/>
                </a:cxn>
                <a:cxn ang="0">
                  <a:pos x="557" y="1249"/>
                </a:cxn>
                <a:cxn ang="0">
                  <a:pos x="1131" y="1266"/>
                </a:cxn>
                <a:cxn ang="0">
                  <a:pos x="1540" y="1224"/>
                </a:cxn>
                <a:cxn ang="0">
                  <a:pos x="1688" y="732"/>
                </a:cxn>
                <a:cxn ang="0">
                  <a:pos x="1663" y="74"/>
                </a:cxn>
                <a:cxn ang="0">
                  <a:pos x="1165" y="25"/>
                </a:cxn>
                <a:cxn ang="0">
                  <a:pos x="407" y="0"/>
                </a:cxn>
                <a:cxn ang="0">
                  <a:pos x="0" y="84"/>
                </a:cxn>
                <a:cxn ang="0">
                  <a:pos x="0" y="84"/>
                </a:cxn>
              </a:cxnLst>
              <a:rect l="0" t="0" r="r" b="b"/>
              <a:pathLst>
                <a:path w="1688" h="1266">
                  <a:moveTo>
                    <a:pt x="0" y="84"/>
                  </a:moveTo>
                  <a:lnTo>
                    <a:pt x="15" y="650"/>
                  </a:lnTo>
                  <a:lnTo>
                    <a:pt x="99" y="1182"/>
                  </a:lnTo>
                  <a:lnTo>
                    <a:pt x="557" y="1249"/>
                  </a:lnTo>
                  <a:lnTo>
                    <a:pt x="1131" y="1266"/>
                  </a:lnTo>
                  <a:lnTo>
                    <a:pt x="1540" y="1224"/>
                  </a:lnTo>
                  <a:lnTo>
                    <a:pt x="1688" y="732"/>
                  </a:lnTo>
                  <a:lnTo>
                    <a:pt x="1663" y="74"/>
                  </a:lnTo>
                  <a:lnTo>
                    <a:pt x="1165" y="25"/>
                  </a:lnTo>
                  <a:lnTo>
                    <a:pt x="407" y="0"/>
                  </a:lnTo>
                  <a:lnTo>
                    <a:pt x="0" y="84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FF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1" name="Freeform 9"/>
            <p:cNvSpPr>
              <a:spLocks/>
            </p:cNvSpPr>
            <p:nvPr/>
          </p:nvSpPr>
          <p:spPr bwMode="auto">
            <a:xfrm>
              <a:off x="536" y="3592"/>
              <a:ext cx="342" cy="153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118" y="524"/>
                </a:cxn>
                <a:cxn ang="0">
                  <a:pos x="625" y="640"/>
                </a:cxn>
                <a:cxn ang="0">
                  <a:pos x="1807" y="650"/>
                </a:cxn>
                <a:cxn ang="0">
                  <a:pos x="2039" y="849"/>
                </a:cxn>
                <a:cxn ang="0">
                  <a:pos x="1857" y="532"/>
                </a:cxn>
                <a:cxn ang="0">
                  <a:pos x="1682" y="517"/>
                </a:cxn>
                <a:cxn ang="0">
                  <a:pos x="1931" y="0"/>
                </a:cxn>
                <a:cxn ang="0">
                  <a:pos x="733" y="115"/>
                </a:cxn>
                <a:cxn ang="0">
                  <a:pos x="642" y="441"/>
                </a:cxn>
                <a:cxn ang="0">
                  <a:pos x="591" y="58"/>
                </a:cxn>
                <a:cxn ang="0">
                  <a:pos x="0" y="24"/>
                </a:cxn>
                <a:cxn ang="0">
                  <a:pos x="0" y="24"/>
                </a:cxn>
              </a:cxnLst>
              <a:rect l="0" t="0" r="r" b="b"/>
              <a:pathLst>
                <a:path w="2039" h="849">
                  <a:moveTo>
                    <a:pt x="0" y="24"/>
                  </a:moveTo>
                  <a:lnTo>
                    <a:pt x="118" y="524"/>
                  </a:lnTo>
                  <a:lnTo>
                    <a:pt x="625" y="640"/>
                  </a:lnTo>
                  <a:lnTo>
                    <a:pt x="1807" y="650"/>
                  </a:lnTo>
                  <a:lnTo>
                    <a:pt x="2039" y="849"/>
                  </a:lnTo>
                  <a:lnTo>
                    <a:pt x="1857" y="532"/>
                  </a:lnTo>
                  <a:lnTo>
                    <a:pt x="1682" y="517"/>
                  </a:lnTo>
                  <a:lnTo>
                    <a:pt x="1931" y="0"/>
                  </a:lnTo>
                  <a:lnTo>
                    <a:pt x="733" y="115"/>
                  </a:lnTo>
                  <a:lnTo>
                    <a:pt x="642" y="441"/>
                  </a:lnTo>
                  <a:lnTo>
                    <a:pt x="591" y="58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A3949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2" name="Freeform 10"/>
            <p:cNvSpPr>
              <a:spLocks/>
            </p:cNvSpPr>
            <p:nvPr/>
          </p:nvSpPr>
          <p:spPr bwMode="auto">
            <a:xfrm>
              <a:off x="491" y="3788"/>
              <a:ext cx="412" cy="45"/>
            </a:xfrm>
            <a:custGeom>
              <a:avLst/>
              <a:gdLst/>
              <a:ahLst/>
              <a:cxnLst>
                <a:cxn ang="0">
                  <a:pos x="0" y="100"/>
                </a:cxn>
                <a:cxn ang="0">
                  <a:pos x="159" y="142"/>
                </a:cxn>
                <a:cxn ang="0">
                  <a:pos x="2347" y="133"/>
                </a:cxn>
                <a:cxn ang="0">
                  <a:pos x="2455" y="0"/>
                </a:cxn>
                <a:cxn ang="0">
                  <a:pos x="2431" y="209"/>
                </a:cxn>
                <a:cxn ang="0">
                  <a:pos x="2305" y="251"/>
                </a:cxn>
                <a:cxn ang="0">
                  <a:pos x="76" y="241"/>
                </a:cxn>
                <a:cxn ang="0">
                  <a:pos x="0" y="100"/>
                </a:cxn>
                <a:cxn ang="0">
                  <a:pos x="0" y="100"/>
                </a:cxn>
              </a:cxnLst>
              <a:rect l="0" t="0" r="r" b="b"/>
              <a:pathLst>
                <a:path w="2455" h="251">
                  <a:moveTo>
                    <a:pt x="0" y="100"/>
                  </a:moveTo>
                  <a:lnTo>
                    <a:pt x="159" y="142"/>
                  </a:lnTo>
                  <a:lnTo>
                    <a:pt x="2347" y="133"/>
                  </a:lnTo>
                  <a:lnTo>
                    <a:pt x="2455" y="0"/>
                  </a:lnTo>
                  <a:lnTo>
                    <a:pt x="2431" y="209"/>
                  </a:lnTo>
                  <a:lnTo>
                    <a:pt x="2305" y="251"/>
                  </a:lnTo>
                  <a:lnTo>
                    <a:pt x="76" y="241"/>
                  </a:lnTo>
                  <a:lnTo>
                    <a:pt x="0" y="100"/>
                  </a:lnTo>
                  <a:lnTo>
                    <a:pt x="0" y="100"/>
                  </a:lnTo>
                  <a:close/>
                </a:path>
              </a:pathLst>
            </a:custGeom>
            <a:solidFill>
              <a:srgbClr val="A3949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3" name="Freeform 11"/>
            <p:cNvSpPr>
              <a:spLocks/>
            </p:cNvSpPr>
            <p:nvPr/>
          </p:nvSpPr>
          <p:spPr bwMode="auto">
            <a:xfrm>
              <a:off x="524" y="3204"/>
              <a:ext cx="368" cy="361"/>
            </a:xfrm>
            <a:custGeom>
              <a:avLst/>
              <a:gdLst/>
              <a:ahLst/>
              <a:cxnLst>
                <a:cxn ang="0">
                  <a:pos x="41" y="158"/>
                </a:cxn>
                <a:cxn ang="0">
                  <a:pos x="0" y="741"/>
                </a:cxn>
                <a:cxn ang="0">
                  <a:pos x="59" y="1557"/>
                </a:cxn>
                <a:cxn ang="0">
                  <a:pos x="598" y="1699"/>
                </a:cxn>
                <a:cxn ang="0">
                  <a:pos x="1056" y="2000"/>
                </a:cxn>
                <a:cxn ang="0">
                  <a:pos x="1680" y="2007"/>
                </a:cxn>
                <a:cxn ang="0">
                  <a:pos x="1840" y="1633"/>
                </a:cxn>
                <a:cxn ang="0">
                  <a:pos x="1956" y="1616"/>
                </a:cxn>
                <a:cxn ang="0">
                  <a:pos x="2138" y="874"/>
                </a:cxn>
                <a:cxn ang="0">
                  <a:pos x="2195" y="72"/>
                </a:cxn>
                <a:cxn ang="0">
                  <a:pos x="1553" y="0"/>
                </a:cxn>
                <a:cxn ang="0">
                  <a:pos x="484" y="65"/>
                </a:cxn>
                <a:cxn ang="0">
                  <a:pos x="1836" y="226"/>
                </a:cxn>
                <a:cxn ang="0">
                  <a:pos x="1781" y="1433"/>
                </a:cxn>
                <a:cxn ang="0">
                  <a:pos x="998" y="1490"/>
                </a:cxn>
                <a:cxn ang="0">
                  <a:pos x="216" y="1399"/>
                </a:cxn>
                <a:cxn ang="0">
                  <a:pos x="142" y="259"/>
                </a:cxn>
                <a:cxn ang="0">
                  <a:pos x="41" y="158"/>
                </a:cxn>
                <a:cxn ang="0">
                  <a:pos x="41" y="158"/>
                </a:cxn>
              </a:cxnLst>
              <a:rect l="0" t="0" r="r" b="b"/>
              <a:pathLst>
                <a:path w="2195" h="2007">
                  <a:moveTo>
                    <a:pt x="41" y="158"/>
                  </a:moveTo>
                  <a:lnTo>
                    <a:pt x="0" y="741"/>
                  </a:lnTo>
                  <a:lnTo>
                    <a:pt x="59" y="1557"/>
                  </a:lnTo>
                  <a:lnTo>
                    <a:pt x="598" y="1699"/>
                  </a:lnTo>
                  <a:lnTo>
                    <a:pt x="1056" y="2000"/>
                  </a:lnTo>
                  <a:lnTo>
                    <a:pt x="1680" y="2007"/>
                  </a:lnTo>
                  <a:lnTo>
                    <a:pt x="1840" y="1633"/>
                  </a:lnTo>
                  <a:lnTo>
                    <a:pt x="1956" y="1616"/>
                  </a:lnTo>
                  <a:lnTo>
                    <a:pt x="2138" y="874"/>
                  </a:lnTo>
                  <a:lnTo>
                    <a:pt x="2195" y="72"/>
                  </a:lnTo>
                  <a:lnTo>
                    <a:pt x="1553" y="0"/>
                  </a:lnTo>
                  <a:lnTo>
                    <a:pt x="484" y="65"/>
                  </a:lnTo>
                  <a:lnTo>
                    <a:pt x="1836" y="226"/>
                  </a:lnTo>
                  <a:lnTo>
                    <a:pt x="1781" y="1433"/>
                  </a:lnTo>
                  <a:lnTo>
                    <a:pt x="998" y="1490"/>
                  </a:lnTo>
                  <a:lnTo>
                    <a:pt x="216" y="1399"/>
                  </a:lnTo>
                  <a:lnTo>
                    <a:pt x="142" y="259"/>
                  </a:lnTo>
                  <a:lnTo>
                    <a:pt x="41" y="158"/>
                  </a:lnTo>
                  <a:lnTo>
                    <a:pt x="41" y="158"/>
                  </a:lnTo>
                  <a:close/>
                </a:path>
              </a:pathLst>
            </a:custGeom>
            <a:solidFill>
              <a:srgbClr val="A3949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4" name="Freeform 12"/>
            <p:cNvSpPr>
              <a:spLocks/>
            </p:cNvSpPr>
            <p:nvPr/>
          </p:nvSpPr>
          <p:spPr bwMode="auto">
            <a:xfrm>
              <a:off x="596" y="3228"/>
              <a:ext cx="231" cy="229"/>
            </a:xfrm>
            <a:custGeom>
              <a:avLst/>
              <a:gdLst/>
              <a:ahLst/>
              <a:cxnLst>
                <a:cxn ang="0">
                  <a:pos x="1355" y="74"/>
                </a:cxn>
                <a:cxn ang="0">
                  <a:pos x="1372" y="783"/>
                </a:cxn>
                <a:cxn ang="0">
                  <a:pos x="1289" y="1217"/>
                </a:cxn>
                <a:cxn ang="0">
                  <a:pos x="857" y="1274"/>
                </a:cxn>
                <a:cxn ang="0">
                  <a:pos x="333" y="1274"/>
                </a:cxn>
                <a:cxn ang="0">
                  <a:pos x="0" y="1207"/>
                </a:cxn>
                <a:cxn ang="0">
                  <a:pos x="599" y="1125"/>
                </a:cxn>
                <a:cxn ang="0">
                  <a:pos x="1089" y="799"/>
                </a:cxn>
                <a:cxn ang="0">
                  <a:pos x="1047" y="291"/>
                </a:cxn>
                <a:cxn ang="0">
                  <a:pos x="190" y="0"/>
                </a:cxn>
                <a:cxn ang="0">
                  <a:pos x="1355" y="74"/>
                </a:cxn>
                <a:cxn ang="0">
                  <a:pos x="1355" y="74"/>
                </a:cxn>
              </a:cxnLst>
              <a:rect l="0" t="0" r="r" b="b"/>
              <a:pathLst>
                <a:path w="1372" h="1274">
                  <a:moveTo>
                    <a:pt x="1355" y="74"/>
                  </a:moveTo>
                  <a:lnTo>
                    <a:pt x="1372" y="783"/>
                  </a:lnTo>
                  <a:lnTo>
                    <a:pt x="1289" y="1217"/>
                  </a:lnTo>
                  <a:lnTo>
                    <a:pt x="857" y="1274"/>
                  </a:lnTo>
                  <a:lnTo>
                    <a:pt x="333" y="1274"/>
                  </a:lnTo>
                  <a:lnTo>
                    <a:pt x="0" y="1207"/>
                  </a:lnTo>
                  <a:lnTo>
                    <a:pt x="599" y="1125"/>
                  </a:lnTo>
                  <a:lnTo>
                    <a:pt x="1089" y="799"/>
                  </a:lnTo>
                  <a:lnTo>
                    <a:pt x="1047" y="291"/>
                  </a:lnTo>
                  <a:lnTo>
                    <a:pt x="190" y="0"/>
                  </a:lnTo>
                  <a:lnTo>
                    <a:pt x="1355" y="74"/>
                  </a:lnTo>
                  <a:lnTo>
                    <a:pt x="1355" y="74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5" name="Freeform 13"/>
            <p:cNvSpPr>
              <a:spLocks/>
            </p:cNvSpPr>
            <p:nvPr/>
          </p:nvSpPr>
          <p:spPr bwMode="auto">
            <a:xfrm>
              <a:off x="725" y="3618"/>
              <a:ext cx="103" cy="26"/>
            </a:xfrm>
            <a:custGeom>
              <a:avLst/>
              <a:gdLst/>
              <a:ahLst/>
              <a:cxnLst>
                <a:cxn ang="0">
                  <a:pos x="78" y="15"/>
                </a:cxn>
                <a:cxn ang="0">
                  <a:pos x="0" y="137"/>
                </a:cxn>
                <a:cxn ang="0">
                  <a:pos x="532" y="144"/>
                </a:cxn>
                <a:cxn ang="0">
                  <a:pos x="620" y="0"/>
                </a:cxn>
                <a:cxn ang="0">
                  <a:pos x="78" y="15"/>
                </a:cxn>
                <a:cxn ang="0">
                  <a:pos x="78" y="15"/>
                </a:cxn>
              </a:cxnLst>
              <a:rect l="0" t="0" r="r" b="b"/>
              <a:pathLst>
                <a:path w="620" h="144">
                  <a:moveTo>
                    <a:pt x="78" y="15"/>
                  </a:moveTo>
                  <a:lnTo>
                    <a:pt x="0" y="137"/>
                  </a:lnTo>
                  <a:lnTo>
                    <a:pt x="532" y="144"/>
                  </a:lnTo>
                  <a:lnTo>
                    <a:pt x="620" y="0"/>
                  </a:lnTo>
                  <a:lnTo>
                    <a:pt x="78" y="15"/>
                  </a:lnTo>
                  <a:lnTo>
                    <a:pt x="78" y="15"/>
                  </a:lnTo>
                  <a:close/>
                </a:path>
              </a:pathLst>
            </a:custGeom>
            <a:solidFill>
              <a:srgbClr val="75686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6" name="Freeform 14"/>
            <p:cNvSpPr>
              <a:spLocks/>
            </p:cNvSpPr>
            <p:nvPr/>
          </p:nvSpPr>
          <p:spPr bwMode="auto">
            <a:xfrm>
              <a:off x="969" y="3743"/>
              <a:ext cx="92" cy="88"/>
            </a:xfrm>
            <a:custGeom>
              <a:avLst/>
              <a:gdLst/>
              <a:ahLst/>
              <a:cxnLst>
                <a:cxn ang="0">
                  <a:pos x="0" y="249"/>
                </a:cxn>
                <a:cxn ang="0">
                  <a:pos x="175" y="357"/>
                </a:cxn>
                <a:cxn ang="0">
                  <a:pos x="367" y="348"/>
                </a:cxn>
                <a:cxn ang="0">
                  <a:pos x="325" y="197"/>
                </a:cxn>
                <a:cxn ang="0">
                  <a:pos x="91" y="106"/>
                </a:cxn>
                <a:cxn ang="0">
                  <a:pos x="258" y="74"/>
                </a:cxn>
                <a:cxn ang="0">
                  <a:pos x="17" y="32"/>
                </a:cxn>
                <a:cxn ang="0">
                  <a:pos x="192" y="0"/>
                </a:cxn>
                <a:cxn ang="0">
                  <a:pos x="266" y="15"/>
                </a:cxn>
                <a:cxn ang="0">
                  <a:pos x="549" y="298"/>
                </a:cxn>
                <a:cxn ang="0">
                  <a:pos x="458" y="448"/>
                </a:cxn>
                <a:cxn ang="0">
                  <a:pos x="118" y="490"/>
                </a:cxn>
                <a:cxn ang="0">
                  <a:pos x="0" y="249"/>
                </a:cxn>
                <a:cxn ang="0">
                  <a:pos x="0" y="249"/>
                </a:cxn>
              </a:cxnLst>
              <a:rect l="0" t="0" r="r" b="b"/>
              <a:pathLst>
                <a:path w="549" h="490">
                  <a:moveTo>
                    <a:pt x="0" y="249"/>
                  </a:moveTo>
                  <a:lnTo>
                    <a:pt x="175" y="357"/>
                  </a:lnTo>
                  <a:lnTo>
                    <a:pt x="367" y="348"/>
                  </a:lnTo>
                  <a:lnTo>
                    <a:pt x="325" y="197"/>
                  </a:lnTo>
                  <a:lnTo>
                    <a:pt x="91" y="106"/>
                  </a:lnTo>
                  <a:lnTo>
                    <a:pt x="258" y="74"/>
                  </a:lnTo>
                  <a:lnTo>
                    <a:pt x="17" y="32"/>
                  </a:lnTo>
                  <a:lnTo>
                    <a:pt x="192" y="0"/>
                  </a:lnTo>
                  <a:lnTo>
                    <a:pt x="266" y="15"/>
                  </a:lnTo>
                  <a:lnTo>
                    <a:pt x="549" y="298"/>
                  </a:lnTo>
                  <a:lnTo>
                    <a:pt x="458" y="448"/>
                  </a:lnTo>
                  <a:lnTo>
                    <a:pt x="118" y="490"/>
                  </a:lnTo>
                  <a:lnTo>
                    <a:pt x="0" y="249"/>
                  </a:lnTo>
                  <a:lnTo>
                    <a:pt x="0" y="249"/>
                  </a:lnTo>
                  <a:close/>
                </a:path>
              </a:pathLst>
            </a:custGeom>
            <a:solidFill>
              <a:srgbClr val="A3949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7" name="Freeform 15"/>
            <p:cNvSpPr>
              <a:spLocks/>
            </p:cNvSpPr>
            <p:nvPr/>
          </p:nvSpPr>
          <p:spPr bwMode="auto">
            <a:xfrm>
              <a:off x="525" y="3718"/>
              <a:ext cx="251" cy="75"/>
            </a:xfrm>
            <a:custGeom>
              <a:avLst/>
              <a:gdLst/>
              <a:ahLst/>
              <a:cxnLst>
                <a:cxn ang="0">
                  <a:pos x="84" y="0"/>
                </a:cxn>
                <a:cxn ang="0">
                  <a:pos x="1433" y="25"/>
                </a:cxn>
                <a:cxn ang="0">
                  <a:pos x="1500" y="409"/>
                </a:cxn>
                <a:cxn ang="0">
                  <a:pos x="0" y="416"/>
                </a:cxn>
                <a:cxn ang="0">
                  <a:pos x="84" y="0"/>
                </a:cxn>
                <a:cxn ang="0">
                  <a:pos x="84" y="0"/>
                </a:cxn>
              </a:cxnLst>
              <a:rect l="0" t="0" r="r" b="b"/>
              <a:pathLst>
                <a:path w="1500" h="416">
                  <a:moveTo>
                    <a:pt x="84" y="0"/>
                  </a:moveTo>
                  <a:lnTo>
                    <a:pt x="1433" y="25"/>
                  </a:lnTo>
                  <a:lnTo>
                    <a:pt x="1500" y="409"/>
                  </a:lnTo>
                  <a:lnTo>
                    <a:pt x="0" y="416"/>
                  </a:lnTo>
                  <a:lnTo>
                    <a:pt x="84" y="0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rgbClr val="FFEDE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8" name="Freeform 16"/>
            <p:cNvSpPr>
              <a:spLocks/>
            </p:cNvSpPr>
            <p:nvPr/>
          </p:nvSpPr>
          <p:spPr bwMode="auto">
            <a:xfrm>
              <a:off x="796" y="3715"/>
              <a:ext cx="71" cy="75"/>
            </a:xfrm>
            <a:custGeom>
              <a:avLst/>
              <a:gdLst/>
              <a:ahLst/>
              <a:cxnLst>
                <a:cxn ang="0">
                  <a:pos x="283" y="76"/>
                </a:cxn>
                <a:cxn ang="0">
                  <a:pos x="217" y="0"/>
                </a:cxn>
                <a:cxn ang="0">
                  <a:pos x="0" y="17"/>
                </a:cxn>
                <a:cxn ang="0">
                  <a:pos x="125" y="416"/>
                </a:cxn>
                <a:cxn ang="0">
                  <a:pos x="424" y="401"/>
                </a:cxn>
                <a:cxn ang="0">
                  <a:pos x="283" y="76"/>
                </a:cxn>
                <a:cxn ang="0">
                  <a:pos x="283" y="76"/>
                </a:cxn>
              </a:cxnLst>
              <a:rect l="0" t="0" r="r" b="b"/>
              <a:pathLst>
                <a:path w="424" h="416">
                  <a:moveTo>
                    <a:pt x="283" y="76"/>
                  </a:moveTo>
                  <a:lnTo>
                    <a:pt x="217" y="0"/>
                  </a:lnTo>
                  <a:lnTo>
                    <a:pt x="0" y="17"/>
                  </a:lnTo>
                  <a:lnTo>
                    <a:pt x="125" y="416"/>
                  </a:lnTo>
                  <a:lnTo>
                    <a:pt x="424" y="401"/>
                  </a:lnTo>
                  <a:lnTo>
                    <a:pt x="283" y="76"/>
                  </a:lnTo>
                  <a:lnTo>
                    <a:pt x="283" y="76"/>
                  </a:lnTo>
                  <a:close/>
                </a:path>
              </a:pathLst>
            </a:custGeom>
            <a:solidFill>
              <a:srgbClr val="FFEDE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9" name="Freeform 17"/>
            <p:cNvSpPr>
              <a:spLocks/>
            </p:cNvSpPr>
            <p:nvPr/>
          </p:nvSpPr>
          <p:spPr bwMode="auto">
            <a:xfrm>
              <a:off x="954" y="3748"/>
              <a:ext cx="49" cy="45"/>
            </a:xfrm>
            <a:custGeom>
              <a:avLst/>
              <a:gdLst/>
              <a:ahLst/>
              <a:cxnLst>
                <a:cxn ang="0">
                  <a:pos x="57" y="0"/>
                </a:cxn>
                <a:cxn ang="0">
                  <a:pos x="0" y="42"/>
                </a:cxn>
                <a:cxn ang="0">
                  <a:pos x="40" y="200"/>
                </a:cxn>
                <a:cxn ang="0">
                  <a:pos x="298" y="249"/>
                </a:cxn>
                <a:cxn ang="0">
                  <a:pos x="66" y="74"/>
                </a:cxn>
                <a:cxn ang="0">
                  <a:pos x="57" y="0"/>
                </a:cxn>
                <a:cxn ang="0">
                  <a:pos x="57" y="0"/>
                </a:cxn>
              </a:cxnLst>
              <a:rect l="0" t="0" r="r" b="b"/>
              <a:pathLst>
                <a:path w="298" h="249">
                  <a:moveTo>
                    <a:pt x="57" y="0"/>
                  </a:moveTo>
                  <a:lnTo>
                    <a:pt x="0" y="42"/>
                  </a:lnTo>
                  <a:lnTo>
                    <a:pt x="40" y="200"/>
                  </a:lnTo>
                  <a:lnTo>
                    <a:pt x="298" y="249"/>
                  </a:lnTo>
                  <a:lnTo>
                    <a:pt x="66" y="74"/>
                  </a:lnTo>
                  <a:lnTo>
                    <a:pt x="57" y="0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FFEDE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0" name="Freeform 18"/>
            <p:cNvSpPr>
              <a:spLocks/>
            </p:cNvSpPr>
            <p:nvPr/>
          </p:nvSpPr>
          <p:spPr bwMode="auto">
            <a:xfrm>
              <a:off x="529" y="3216"/>
              <a:ext cx="328" cy="250"/>
            </a:xfrm>
            <a:custGeom>
              <a:avLst/>
              <a:gdLst/>
              <a:ahLst/>
              <a:cxnLst>
                <a:cxn ang="0">
                  <a:pos x="0" y="91"/>
                </a:cxn>
                <a:cxn ang="0">
                  <a:pos x="424" y="0"/>
                </a:cxn>
                <a:cxn ang="0">
                  <a:pos x="1456" y="24"/>
                </a:cxn>
                <a:cxn ang="0">
                  <a:pos x="1954" y="123"/>
                </a:cxn>
                <a:cxn ang="0">
                  <a:pos x="1897" y="273"/>
                </a:cxn>
                <a:cxn ang="0">
                  <a:pos x="1897" y="766"/>
                </a:cxn>
                <a:cxn ang="0">
                  <a:pos x="1754" y="1391"/>
                </a:cxn>
                <a:cxn ang="0">
                  <a:pos x="1646" y="1298"/>
                </a:cxn>
                <a:cxn ang="0">
                  <a:pos x="1754" y="857"/>
                </a:cxn>
                <a:cxn ang="0">
                  <a:pos x="1722" y="182"/>
                </a:cxn>
                <a:cxn ang="0">
                  <a:pos x="1190" y="98"/>
                </a:cxn>
                <a:cxn ang="0">
                  <a:pos x="739" y="81"/>
                </a:cxn>
                <a:cxn ang="0">
                  <a:pos x="224" y="150"/>
                </a:cxn>
                <a:cxn ang="0">
                  <a:pos x="182" y="724"/>
                </a:cxn>
                <a:cxn ang="0">
                  <a:pos x="241" y="1241"/>
                </a:cxn>
                <a:cxn ang="0">
                  <a:pos x="158" y="1332"/>
                </a:cxn>
                <a:cxn ang="0">
                  <a:pos x="32" y="741"/>
                </a:cxn>
                <a:cxn ang="0">
                  <a:pos x="49" y="157"/>
                </a:cxn>
                <a:cxn ang="0">
                  <a:pos x="0" y="91"/>
                </a:cxn>
                <a:cxn ang="0">
                  <a:pos x="0" y="91"/>
                </a:cxn>
              </a:cxnLst>
              <a:rect l="0" t="0" r="r" b="b"/>
              <a:pathLst>
                <a:path w="1954" h="1391">
                  <a:moveTo>
                    <a:pt x="0" y="91"/>
                  </a:moveTo>
                  <a:lnTo>
                    <a:pt x="424" y="0"/>
                  </a:lnTo>
                  <a:lnTo>
                    <a:pt x="1456" y="24"/>
                  </a:lnTo>
                  <a:lnTo>
                    <a:pt x="1954" y="123"/>
                  </a:lnTo>
                  <a:lnTo>
                    <a:pt x="1897" y="273"/>
                  </a:lnTo>
                  <a:lnTo>
                    <a:pt x="1897" y="766"/>
                  </a:lnTo>
                  <a:lnTo>
                    <a:pt x="1754" y="1391"/>
                  </a:lnTo>
                  <a:lnTo>
                    <a:pt x="1646" y="1298"/>
                  </a:lnTo>
                  <a:lnTo>
                    <a:pt x="1754" y="857"/>
                  </a:lnTo>
                  <a:lnTo>
                    <a:pt x="1722" y="182"/>
                  </a:lnTo>
                  <a:lnTo>
                    <a:pt x="1190" y="98"/>
                  </a:lnTo>
                  <a:lnTo>
                    <a:pt x="739" y="81"/>
                  </a:lnTo>
                  <a:lnTo>
                    <a:pt x="224" y="150"/>
                  </a:lnTo>
                  <a:lnTo>
                    <a:pt x="182" y="724"/>
                  </a:lnTo>
                  <a:lnTo>
                    <a:pt x="241" y="1241"/>
                  </a:lnTo>
                  <a:lnTo>
                    <a:pt x="158" y="1332"/>
                  </a:lnTo>
                  <a:lnTo>
                    <a:pt x="32" y="741"/>
                  </a:lnTo>
                  <a:lnTo>
                    <a:pt x="49" y="157"/>
                  </a:lnTo>
                  <a:lnTo>
                    <a:pt x="0" y="91"/>
                  </a:lnTo>
                  <a:lnTo>
                    <a:pt x="0" y="9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Freeform 19"/>
            <p:cNvSpPr>
              <a:spLocks/>
            </p:cNvSpPr>
            <p:nvPr/>
          </p:nvSpPr>
          <p:spPr bwMode="auto">
            <a:xfrm>
              <a:off x="515" y="3168"/>
              <a:ext cx="355" cy="39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483" y="0"/>
                </a:cxn>
                <a:cxn ang="0">
                  <a:pos x="1589" y="41"/>
                </a:cxn>
                <a:cxn ang="0">
                  <a:pos x="2114" y="216"/>
                </a:cxn>
                <a:cxn ang="0">
                  <a:pos x="1490" y="83"/>
                </a:cxn>
                <a:cxn ang="0">
                  <a:pos x="591" y="51"/>
                </a:cxn>
                <a:cxn ang="0">
                  <a:pos x="0" y="125"/>
                </a:cxn>
                <a:cxn ang="0">
                  <a:pos x="0" y="125"/>
                </a:cxn>
              </a:cxnLst>
              <a:rect l="0" t="0" r="r" b="b"/>
              <a:pathLst>
                <a:path w="2114" h="216">
                  <a:moveTo>
                    <a:pt x="0" y="125"/>
                  </a:moveTo>
                  <a:lnTo>
                    <a:pt x="483" y="0"/>
                  </a:lnTo>
                  <a:lnTo>
                    <a:pt x="1589" y="41"/>
                  </a:lnTo>
                  <a:lnTo>
                    <a:pt x="2114" y="216"/>
                  </a:lnTo>
                  <a:lnTo>
                    <a:pt x="1490" y="83"/>
                  </a:lnTo>
                  <a:lnTo>
                    <a:pt x="591" y="51"/>
                  </a:lnTo>
                  <a:lnTo>
                    <a:pt x="0" y="125"/>
                  </a:lnTo>
                  <a:lnTo>
                    <a:pt x="0" y="1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Freeform 20"/>
            <p:cNvSpPr>
              <a:spLocks/>
            </p:cNvSpPr>
            <p:nvPr/>
          </p:nvSpPr>
          <p:spPr bwMode="auto">
            <a:xfrm>
              <a:off x="497" y="3237"/>
              <a:ext cx="392" cy="291"/>
            </a:xfrm>
            <a:custGeom>
              <a:avLst/>
              <a:gdLst/>
              <a:ahLst/>
              <a:cxnLst>
                <a:cxn ang="0">
                  <a:pos x="2338" y="83"/>
                </a:cxn>
                <a:cxn ang="0">
                  <a:pos x="2306" y="800"/>
                </a:cxn>
                <a:cxn ang="0">
                  <a:pos x="2163" y="1425"/>
                </a:cxn>
                <a:cxn ang="0">
                  <a:pos x="2106" y="1475"/>
                </a:cxn>
                <a:cxn ang="0">
                  <a:pos x="1914" y="1516"/>
                </a:cxn>
                <a:cxn ang="0">
                  <a:pos x="1865" y="1615"/>
                </a:cxn>
                <a:cxn ang="0">
                  <a:pos x="500" y="1591"/>
                </a:cxn>
                <a:cxn ang="0">
                  <a:pos x="416" y="1458"/>
                </a:cxn>
                <a:cxn ang="0">
                  <a:pos x="192" y="1450"/>
                </a:cxn>
                <a:cxn ang="0">
                  <a:pos x="84" y="1115"/>
                </a:cxn>
                <a:cxn ang="0">
                  <a:pos x="0" y="699"/>
                </a:cxn>
                <a:cxn ang="0">
                  <a:pos x="7" y="0"/>
                </a:cxn>
                <a:cxn ang="0">
                  <a:pos x="59" y="674"/>
                </a:cxn>
                <a:cxn ang="0">
                  <a:pos x="232" y="1366"/>
                </a:cxn>
                <a:cxn ang="0">
                  <a:pos x="633" y="1440"/>
                </a:cxn>
                <a:cxn ang="0">
                  <a:pos x="1756" y="1482"/>
                </a:cxn>
                <a:cxn ang="0">
                  <a:pos x="2064" y="1433"/>
                </a:cxn>
                <a:cxn ang="0">
                  <a:pos x="2281" y="633"/>
                </a:cxn>
                <a:cxn ang="0">
                  <a:pos x="2338" y="83"/>
                </a:cxn>
                <a:cxn ang="0">
                  <a:pos x="2338" y="83"/>
                </a:cxn>
              </a:cxnLst>
              <a:rect l="0" t="0" r="r" b="b"/>
              <a:pathLst>
                <a:path w="2338" h="1615">
                  <a:moveTo>
                    <a:pt x="2338" y="83"/>
                  </a:moveTo>
                  <a:lnTo>
                    <a:pt x="2306" y="800"/>
                  </a:lnTo>
                  <a:lnTo>
                    <a:pt x="2163" y="1425"/>
                  </a:lnTo>
                  <a:lnTo>
                    <a:pt x="2106" y="1475"/>
                  </a:lnTo>
                  <a:lnTo>
                    <a:pt x="1914" y="1516"/>
                  </a:lnTo>
                  <a:lnTo>
                    <a:pt x="1865" y="1615"/>
                  </a:lnTo>
                  <a:lnTo>
                    <a:pt x="500" y="1591"/>
                  </a:lnTo>
                  <a:lnTo>
                    <a:pt x="416" y="1458"/>
                  </a:lnTo>
                  <a:lnTo>
                    <a:pt x="192" y="1450"/>
                  </a:lnTo>
                  <a:lnTo>
                    <a:pt x="84" y="1115"/>
                  </a:lnTo>
                  <a:lnTo>
                    <a:pt x="0" y="699"/>
                  </a:lnTo>
                  <a:lnTo>
                    <a:pt x="7" y="0"/>
                  </a:lnTo>
                  <a:lnTo>
                    <a:pt x="59" y="674"/>
                  </a:lnTo>
                  <a:lnTo>
                    <a:pt x="232" y="1366"/>
                  </a:lnTo>
                  <a:lnTo>
                    <a:pt x="633" y="1440"/>
                  </a:lnTo>
                  <a:lnTo>
                    <a:pt x="1756" y="1482"/>
                  </a:lnTo>
                  <a:lnTo>
                    <a:pt x="2064" y="1433"/>
                  </a:lnTo>
                  <a:lnTo>
                    <a:pt x="2281" y="633"/>
                  </a:lnTo>
                  <a:lnTo>
                    <a:pt x="2338" y="83"/>
                  </a:lnTo>
                  <a:lnTo>
                    <a:pt x="2338" y="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3" name="Freeform 21"/>
            <p:cNvSpPr>
              <a:spLocks/>
            </p:cNvSpPr>
            <p:nvPr/>
          </p:nvSpPr>
          <p:spPr bwMode="auto">
            <a:xfrm>
              <a:off x="569" y="3515"/>
              <a:ext cx="334" cy="279"/>
            </a:xfrm>
            <a:custGeom>
              <a:avLst/>
              <a:gdLst/>
              <a:ahLst/>
              <a:cxnLst>
                <a:cxn ang="0">
                  <a:pos x="1527" y="0"/>
                </a:cxn>
                <a:cxn ang="0">
                  <a:pos x="1793" y="408"/>
                </a:cxn>
                <a:cxn ang="0">
                  <a:pos x="1584" y="916"/>
                </a:cxn>
                <a:cxn ang="0">
                  <a:pos x="1702" y="933"/>
                </a:cxn>
                <a:cxn ang="0">
                  <a:pos x="1992" y="1551"/>
                </a:cxn>
                <a:cxn ang="0">
                  <a:pos x="1643" y="1000"/>
                </a:cxn>
                <a:cxn ang="0">
                  <a:pos x="0" y="963"/>
                </a:cxn>
                <a:cxn ang="0">
                  <a:pos x="1443" y="925"/>
                </a:cxn>
                <a:cxn ang="0">
                  <a:pos x="1692" y="475"/>
                </a:cxn>
                <a:cxn ang="0">
                  <a:pos x="1236" y="492"/>
                </a:cxn>
                <a:cxn ang="0">
                  <a:pos x="778" y="317"/>
                </a:cxn>
                <a:cxn ang="0">
                  <a:pos x="229" y="300"/>
                </a:cxn>
                <a:cxn ang="0">
                  <a:pos x="137" y="216"/>
                </a:cxn>
                <a:cxn ang="0">
                  <a:pos x="229" y="83"/>
                </a:cxn>
                <a:cxn ang="0">
                  <a:pos x="219" y="201"/>
                </a:cxn>
                <a:cxn ang="0">
                  <a:pos x="1251" y="226"/>
                </a:cxn>
                <a:cxn ang="0">
                  <a:pos x="1226" y="100"/>
                </a:cxn>
                <a:cxn ang="0">
                  <a:pos x="1460" y="93"/>
                </a:cxn>
                <a:cxn ang="0">
                  <a:pos x="1527" y="0"/>
                </a:cxn>
                <a:cxn ang="0">
                  <a:pos x="1527" y="0"/>
                </a:cxn>
              </a:cxnLst>
              <a:rect l="0" t="0" r="r" b="b"/>
              <a:pathLst>
                <a:path w="1992" h="1551">
                  <a:moveTo>
                    <a:pt x="1527" y="0"/>
                  </a:moveTo>
                  <a:lnTo>
                    <a:pt x="1793" y="408"/>
                  </a:lnTo>
                  <a:lnTo>
                    <a:pt x="1584" y="916"/>
                  </a:lnTo>
                  <a:lnTo>
                    <a:pt x="1702" y="933"/>
                  </a:lnTo>
                  <a:lnTo>
                    <a:pt x="1992" y="1551"/>
                  </a:lnTo>
                  <a:lnTo>
                    <a:pt x="1643" y="1000"/>
                  </a:lnTo>
                  <a:lnTo>
                    <a:pt x="0" y="963"/>
                  </a:lnTo>
                  <a:lnTo>
                    <a:pt x="1443" y="925"/>
                  </a:lnTo>
                  <a:lnTo>
                    <a:pt x="1692" y="475"/>
                  </a:lnTo>
                  <a:lnTo>
                    <a:pt x="1236" y="492"/>
                  </a:lnTo>
                  <a:lnTo>
                    <a:pt x="778" y="317"/>
                  </a:lnTo>
                  <a:lnTo>
                    <a:pt x="229" y="300"/>
                  </a:lnTo>
                  <a:lnTo>
                    <a:pt x="137" y="216"/>
                  </a:lnTo>
                  <a:lnTo>
                    <a:pt x="229" y="83"/>
                  </a:lnTo>
                  <a:lnTo>
                    <a:pt x="219" y="201"/>
                  </a:lnTo>
                  <a:lnTo>
                    <a:pt x="1251" y="226"/>
                  </a:lnTo>
                  <a:lnTo>
                    <a:pt x="1226" y="100"/>
                  </a:lnTo>
                  <a:lnTo>
                    <a:pt x="1460" y="93"/>
                  </a:lnTo>
                  <a:lnTo>
                    <a:pt x="1527" y="0"/>
                  </a:lnTo>
                  <a:lnTo>
                    <a:pt x="152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4" name="Freeform 22"/>
            <p:cNvSpPr>
              <a:spLocks/>
            </p:cNvSpPr>
            <p:nvPr/>
          </p:nvSpPr>
          <p:spPr bwMode="auto">
            <a:xfrm>
              <a:off x="641" y="3529"/>
              <a:ext cx="99" cy="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6" y="66"/>
                </a:cxn>
                <a:cxn ang="0">
                  <a:pos x="500" y="83"/>
                </a:cxn>
                <a:cxn ang="0">
                  <a:pos x="59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91" h="83">
                  <a:moveTo>
                    <a:pt x="0" y="0"/>
                  </a:moveTo>
                  <a:lnTo>
                    <a:pt x="116" y="66"/>
                  </a:lnTo>
                  <a:lnTo>
                    <a:pt x="500" y="83"/>
                  </a:lnTo>
                  <a:lnTo>
                    <a:pt x="59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5" name="Freeform 23"/>
            <p:cNvSpPr>
              <a:spLocks/>
            </p:cNvSpPr>
            <p:nvPr/>
          </p:nvSpPr>
          <p:spPr bwMode="auto">
            <a:xfrm>
              <a:off x="519" y="3507"/>
              <a:ext cx="126" cy="172"/>
            </a:xfrm>
            <a:custGeom>
              <a:avLst/>
              <a:gdLst/>
              <a:ahLst/>
              <a:cxnLst>
                <a:cxn ang="0">
                  <a:pos x="207" y="0"/>
                </a:cxn>
                <a:cxn ang="0">
                  <a:pos x="0" y="441"/>
                </a:cxn>
                <a:cxn ang="0">
                  <a:pos x="217" y="958"/>
                </a:cxn>
                <a:cxn ang="0">
                  <a:pos x="148" y="555"/>
                </a:cxn>
                <a:cxn ang="0">
                  <a:pos x="532" y="567"/>
                </a:cxn>
                <a:cxn ang="0">
                  <a:pos x="699" y="833"/>
                </a:cxn>
                <a:cxn ang="0">
                  <a:pos x="736" y="941"/>
                </a:cxn>
                <a:cxn ang="0">
                  <a:pos x="749" y="517"/>
                </a:cxn>
                <a:cxn ang="0">
                  <a:pos x="65" y="458"/>
                </a:cxn>
                <a:cxn ang="0">
                  <a:pos x="207" y="0"/>
                </a:cxn>
                <a:cxn ang="0">
                  <a:pos x="207" y="0"/>
                </a:cxn>
              </a:cxnLst>
              <a:rect l="0" t="0" r="r" b="b"/>
              <a:pathLst>
                <a:path w="749" h="958">
                  <a:moveTo>
                    <a:pt x="207" y="0"/>
                  </a:moveTo>
                  <a:lnTo>
                    <a:pt x="0" y="441"/>
                  </a:lnTo>
                  <a:lnTo>
                    <a:pt x="217" y="958"/>
                  </a:lnTo>
                  <a:lnTo>
                    <a:pt x="148" y="555"/>
                  </a:lnTo>
                  <a:lnTo>
                    <a:pt x="532" y="567"/>
                  </a:lnTo>
                  <a:lnTo>
                    <a:pt x="699" y="833"/>
                  </a:lnTo>
                  <a:lnTo>
                    <a:pt x="736" y="941"/>
                  </a:lnTo>
                  <a:lnTo>
                    <a:pt x="749" y="517"/>
                  </a:lnTo>
                  <a:lnTo>
                    <a:pt x="65" y="458"/>
                  </a:lnTo>
                  <a:lnTo>
                    <a:pt x="207" y="0"/>
                  </a:lnTo>
                  <a:lnTo>
                    <a:pt x="20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6" name="Freeform 24"/>
            <p:cNvSpPr>
              <a:spLocks/>
            </p:cNvSpPr>
            <p:nvPr/>
          </p:nvSpPr>
          <p:spPr bwMode="auto">
            <a:xfrm>
              <a:off x="480" y="3691"/>
              <a:ext cx="423" cy="147"/>
            </a:xfrm>
            <a:custGeom>
              <a:avLst/>
              <a:gdLst/>
              <a:ahLst/>
              <a:cxnLst>
                <a:cxn ang="0">
                  <a:pos x="276" y="0"/>
                </a:cxn>
                <a:cxn ang="0">
                  <a:pos x="0" y="667"/>
                </a:cxn>
                <a:cxn ang="0">
                  <a:pos x="27" y="734"/>
                </a:cxn>
                <a:cxn ang="0">
                  <a:pos x="133" y="808"/>
                </a:cxn>
                <a:cxn ang="0">
                  <a:pos x="2431" y="817"/>
                </a:cxn>
                <a:cxn ang="0">
                  <a:pos x="2522" y="766"/>
                </a:cxn>
                <a:cxn ang="0">
                  <a:pos x="2522" y="650"/>
                </a:cxn>
                <a:cxn ang="0">
                  <a:pos x="2439" y="734"/>
                </a:cxn>
                <a:cxn ang="0">
                  <a:pos x="175" y="751"/>
                </a:cxn>
                <a:cxn ang="0">
                  <a:pos x="93" y="625"/>
                </a:cxn>
                <a:cxn ang="0">
                  <a:pos x="276" y="0"/>
                </a:cxn>
                <a:cxn ang="0">
                  <a:pos x="276" y="0"/>
                </a:cxn>
              </a:cxnLst>
              <a:rect l="0" t="0" r="r" b="b"/>
              <a:pathLst>
                <a:path w="2522" h="817">
                  <a:moveTo>
                    <a:pt x="276" y="0"/>
                  </a:moveTo>
                  <a:lnTo>
                    <a:pt x="0" y="667"/>
                  </a:lnTo>
                  <a:lnTo>
                    <a:pt x="27" y="734"/>
                  </a:lnTo>
                  <a:lnTo>
                    <a:pt x="133" y="808"/>
                  </a:lnTo>
                  <a:lnTo>
                    <a:pt x="2431" y="817"/>
                  </a:lnTo>
                  <a:lnTo>
                    <a:pt x="2522" y="766"/>
                  </a:lnTo>
                  <a:lnTo>
                    <a:pt x="2522" y="650"/>
                  </a:lnTo>
                  <a:lnTo>
                    <a:pt x="2439" y="734"/>
                  </a:lnTo>
                  <a:lnTo>
                    <a:pt x="175" y="751"/>
                  </a:lnTo>
                  <a:lnTo>
                    <a:pt x="93" y="625"/>
                  </a:lnTo>
                  <a:lnTo>
                    <a:pt x="276" y="0"/>
                  </a:lnTo>
                  <a:lnTo>
                    <a:pt x="27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7" name="Freeform 25"/>
            <p:cNvSpPr>
              <a:spLocks/>
            </p:cNvSpPr>
            <p:nvPr/>
          </p:nvSpPr>
          <p:spPr bwMode="auto">
            <a:xfrm>
              <a:off x="514" y="3715"/>
              <a:ext cx="40" cy="84"/>
            </a:xfrm>
            <a:custGeom>
              <a:avLst/>
              <a:gdLst/>
              <a:ahLst/>
              <a:cxnLst>
                <a:cxn ang="0">
                  <a:pos x="150" y="0"/>
                </a:cxn>
                <a:cxn ang="0">
                  <a:pos x="0" y="468"/>
                </a:cxn>
                <a:cxn ang="0">
                  <a:pos x="241" y="468"/>
                </a:cxn>
                <a:cxn ang="0">
                  <a:pos x="100" y="367"/>
                </a:cxn>
                <a:cxn ang="0">
                  <a:pos x="150" y="0"/>
                </a:cxn>
                <a:cxn ang="0">
                  <a:pos x="150" y="0"/>
                </a:cxn>
              </a:cxnLst>
              <a:rect l="0" t="0" r="r" b="b"/>
              <a:pathLst>
                <a:path w="241" h="468">
                  <a:moveTo>
                    <a:pt x="150" y="0"/>
                  </a:moveTo>
                  <a:lnTo>
                    <a:pt x="0" y="468"/>
                  </a:lnTo>
                  <a:lnTo>
                    <a:pt x="241" y="468"/>
                  </a:lnTo>
                  <a:lnTo>
                    <a:pt x="100" y="367"/>
                  </a:lnTo>
                  <a:lnTo>
                    <a:pt x="150" y="0"/>
                  </a:lnTo>
                  <a:lnTo>
                    <a:pt x="15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8" name="Freeform 26"/>
            <p:cNvSpPr>
              <a:spLocks/>
            </p:cNvSpPr>
            <p:nvPr/>
          </p:nvSpPr>
          <p:spPr bwMode="auto">
            <a:xfrm>
              <a:off x="586" y="3719"/>
              <a:ext cx="215" cy="81"/>
            </a:xfrm>
            <a:custGeom>
              <a:avLst/>
              <a:gdLst/>
              <a:ahLst/>
              <a:cxnLst>
                <a:cxn ang="0">
                  <a:pos x="0" y="433"/>
                </a:cxn>
                <a:cxn ang="0">
                  <a:pos x="1281" y="450"/>
                </a:cxn>
                <a:cxn ang="0">
                  <a:pos x="1057" y="0"/>
                </a:cxn>
                <a:cxn ang="0">
                  <a:pos x="1057" y="68"/>
                </a:cxn>
                <a:cxn ang="0">
                  <a:pos x="899" y="68"/>
                </a:cxn>
                <a:cxn ang="0">
                  <a:pos x="857" y="125"/>
                </a:cxn>
                <a:cxn ang="0">
                  <a:pos x="1049" y="125"/>
                </a:cxn>
                <a:cxn ang="0">
                  <a:pos x="1082" y="201"/>
                </a:cxn>
                <a:cxn ang="0">
                  <a:pos x="958" y="192"/>
                </a:cxn>
                <a:cxn ang="0">
                  <a:pos x="899" y="258"/>
                </a:cxn>
                <a:cxn ang="0">
                  <a:pos x="850" y="201"/>
                </a:cxn>
                <a:cxn ang="0">
                  <a:pos x="675" y="201"/>
                </a:cxn>
                <a:cxn ang="0">
                  <a:pos x="616" y="275"/>
                </a:cxn>
                <a:cxn ang="0">
                  <a:pos x="1066" y="309"/>
                </a:cxn>
                <a:cxn ang="0">
                  <a:pos x="998" y="367"/>
                </a:cxn>
                <a:cxn ang="0">
                  <a:pos x="882" y="334"/>
                </a:cxn>
                <a:cxn ang="0">
                  <a:pos x="741" y="351"/>
                </a:cxn>
                <a:cxn ang="0">
                  <a:pos x="650" y="384"/>
                </a:cxn>
                <a:cxn ang="0">
                  <a:pos x="591" y="334"/>
                </a:cxn>
                <a:cxn ang="0">
                  <a:pos x="342" y="351"/>
                </a:cxn>
                <a:cxn ang="0">
                  <a:pos x="276" y="401"/>
                </a:cxn>
                <a:cxn ang="0">
                  <a:pos x="217" y="342"/>
                </a:cxn>
                <a:cxn ang="0">
                  <a:pos x="76" y="359"/>
                </a:cxn>
                <a:cxn ang="0">
                  <a:pos x="0" y="433"/>
                </a:cxn>
                <a:cxn ang="0">
                  <a:pos x="0" y="433"/>
                </a:cxn>
              </a:cxnLst>
              <a:rect l="0" t="0" r="r" b="b"/>
              <a:pathLst>
                <a:path w="1281" h="450">
                  <a:moveTo>
                    <a:pt x="0" y="433"/>
                  </a:moveTo>
                  <a:lnTo>
                    <a:pt x="1281" y="450"/>
                  </a:lnTo>
                  <a:lnTo>
                    <a:pt x="1057" y="0"/>
                  </a:lnTo>
                  <a:lnTo>
                    <a:pt x="1057" y="68"/>
                  </a:lnTo>
                  <a:lnTo>
                    <a:pt x="899" y="68"/>
                  </a:lnTo>
                  <a:lnTo>
                    <a:pt x="857" y="125"/>
                  </a:lnTo>
                  <a:lnTo>
                    <a:pt x="1049" y="125"/>
                  </a:lnTo>
                  <a:lnTo>
                    <a:pt x="1082" y="201"/>
                  </a:lnTo>
                  <a:lnTo>
                    <a:pt x="958" y="192"/>
                  </a:lnTo>
                  <a:lnTo>
                    <a:pt x="899" y="258"/>
                  </a:lnTo>
                  <a:lnTo>
                    <a:pt x="850" y="201"/>
                  </a:lnTo>
                  <a:lnTo>
                    <a:pt x="675" y="201"/>
                  </a:lnTo>
                  <a:lnTo>
                    <a:pt x="616" y="275"/>
                  </a:lnTo>
                  <a:lnTo>
                    <a:pt x="1066" y="309"/>
                  </a:lnTo>
                  <a:lnTo>
                    <a:pt x="998" y="367"/>
                  </a:lnTo>
                  <a:lnTo>
                    <a:pt x="882" y="334"/>
                  </a:lnTo>
                  <a:lnTo>
                    <a:pt x="741" y="351"/>
                  </a:lnTo>
                  <a:lnTo>
                    <a:pt x="650" y="384"/>
                  </a:lnTo>
                  <a:lnTo>
                    <a:pt x="591" y="334"/>
                  </a:lnTo>
                  <a:lnTo>
                    <a:pt x="342" y="351"/>
                  </a:lnTo>
                  <a:lnTo>
                    <a:pt x="276" y="401"/>
                  </a:lnTo>
                  <a:lnTo>
                    <a:pt x="217" y="342"/>
                  </a:lnTo>
                  <a:lnTo>
                    <a:pt x="76" y="359"/>
                  </a:lnTo>
                  <a:lnTo>
                    <a:pt x="0" y="433"/>
                  </a:lnTo>
                  <a:lnTo>
                    <a:pt x="0" y="43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9" name="Freeform 27"/>
            <p:cNvSpPr>
              <a:spLocks/>
            </p:cNvSpPr>
            <p:nvPr/>
          </p:nvSpPr>
          <p:spPr bwMode="auto">
            <a:xfrm>
              <a:off x="556" y="3749"/>
              <a:ext cx="110" cy="14"/>
            </a:xfrm>
            <a:custGeom>
              <a:avLst/>
              <a:gdLst/>
              <a:ahLst/>
              <a:cxnLst>
                <a:cxn ang="0">
                  <a:pos x="0" y="76"/>
                </a:cxn>
                <a:cxn ang="0">
                  <a:pos x="657" y="76"/>
                </a:cxn>
                <a:cxn ang="0">
                  <a:pos x="557" y="9"/>
                </a:cxn>
                <a:cxn ang="0">
                  <a:pos x="349" y="0"/>
                </a:cxn>
                <a:cxn ang="0">
                  <a:pos x="273" y="49"/>
                </a:cxn>
                <a:cxn ang="0">
                  <a:pos x="216" y="0"/>
                </a:cxn>
                <a:cxn ang="0">
                  <a:pos x="66" y="0"/>
                </a:cxn>
                <a:cxn ang="0">
                  <a:pos x="0" y="76"/>
                </a:cxn>
                <a:cxn ang="0">
                  <a:pos x="0" y="76"/>
                </a:cxn>
              </a:cxnLst>
              <a:rect l="0" t="0" r="r" b="b"/>
              <a:pathLst>
                <a:path w="657" h="76">
                  <a:moveTo>
                    <a:pt x="0" y="76"/>
                  </a:moveTo>
                  <a:lnTo>
                    <a:pt x="657" y="76"/>
                  </a:lnTo>
                  <a:lnTo>
                    <a:pt x="557" y="9"/>
                  </a:lnTo>
                  <a:lnTo>
                    <a:pt x="349" y="0"/>
                  </a:lnTo>
                  <a:lnTo>
                    <a:pt x="273" y="49"/>
                  </a:lnTo>
                  <a:lnTo>
                    <a:pt x="216" y="0"/>
                  </a:lnTo>
                  <a:lnTo>
                    <a:pt x="66" y="0"/>
                  </a:lnTo>
                  <a:lnTo>
                    <a:pt x="0" y="76"/>
                  </a:lnTo>
                  <a:lnTo>
                    <a:pt x="0" y="7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0" name="Freeform 28"/>
            <p:cNvSpPr>
              <a:spLocks/>
            </p:cNvSpPr>
            <p:nvPr/>
          </p:nvSpPr>
          <p:spPr bwMode="auto">
            <a:xfrm>
              <a:off x="814" y="3721"/>
              <a:ext cx="71" cy="73"/>
            </a:xfrm>
            <a:custGeom>
              <a:avLst/>
              <a:gdLst/>
              <a:ahLst/>
              <a:cxnLst>
                <a:cxn ang="0">
                  <a:pos x="166" y="0"/>
                </a:cxn>
                <a:cxn ang="0">
                  <a:pos x="424" y="409"/>
                </a:cxn>
                <a:cxn ang="0">
                  <a:pos x="33" y="399"/>
                </a:cxn>
                <a:cxn ang="0">
                  <a:pos x="74" y="308"/>
                </a:cxn>
                <a:cxn ang="0">
                  <a:pos x="242" y="342"/>
                </a:cxn>
                <a:cxn ang="0">
                  <a:pos x="274" y="242"/>
                </a:cxn>
                <a:cxn ang="0">
                  <a:pos x="17" y="242"/>
                </a:cxn>
                <a:cxn ang="0">
                  <a:pos x="57" y="183"/>
                </a:cxn>
                <a:cxn ang="0">
                  <a:pos x="200" y="175"/>
                </a:cxn>
                <a:cxn ang="0">
                  <a:pos x="158" y="91"/>
                </a:cxn>
                <a:cxn ang="0">
                  <a:pos x="0" y="91"/>
                </a:cxn>
                <a:cxn ang="0">
                  <a:pos x="42" y="17"/>
                </a:cxn>
                <a:cxn ang="0">
                  <a:pos x="166" y="0"/>
                </a:cxn>
                <a:cxn ang="0">
                  <a:pos x="166" y="0"/>
                </a:cxn>
              </a:cxnLst>
              <a:rect l="0" t="0" r="r" b="b"/>
              <a:pathLst>
                <a:path w="424" h="409">
                  <a:moveTo>
                    <a:pt x="166" y="0"/>
                  </a:moveTo>
                  <a:lnTo>
                    <a:pt x="424" y="409"/>
                  </a:lnTo>
                  <a:lnTo>
                    <a:pt x="33" y="399"/>
                  </a:lnTo>
                  <a:lnTo>
                    <a:pt x="74" y="308"/>
                  </a:lnTo>
                  <a:lnTo>
                    <a:pt x="242" y="342"/>
                  </a:lnTo>
                  <a:lnTo>
                    <a:pt x="274" y="242"/>
                  </a:lnTo>
                  <a:lnTo>
                    <a:pt x="17" y="242"/>
                  </a:lnTo>
                  <a:lnTo>
                    <a:pt x="57" y="183"/>
                  </a:lnTo>
                  <a:lnTo>
                    <a:pt x="200" y="175"/>
                  </a:lnTo>
                  <a:lnTo>
                    <a:pt x="158" y="91"/>
                  </a:lnTo>
                  <a:lnTo>
                    <a:pt x="0" y="91"/>
                  </a:lnTo>
                  <a:lnTo>
                    <a:pt x="42" y="17"/>
                  </a:lnTo>
                  <a:lnTo>
                    <a:pt x="166" y="0"/>
                  </a:lnTo>
                  <a:lnTo>
                    <a:pt x="16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1" name="Freeform 29"/>
            <p:cNvSpPr>
              <a:spLocks/>
            </p:cNvSpPr>
            <p:nvPr/>
          </p:nvSpPr>
          <p:spPr bwMode="auto">
            <a:xfrm>
              <a:off x="875" y="3577"/>
              <a:ext cx="96" cy="16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5" y="142"/>
                </a:cxn>
                <a:cxn ang="0">
                  <a:pos x="401" y="276"/>
                </a:cxn>
                <a:cxn ang="0">
                  <a:pos x="133" y="433"/>
                </a:cxn>
                <a:cxn ang="0">
                  <a:pos x="109" y="534"/>
                </a:cxn>
                <a:cxn ang="0">
                  <a:pos x="574" y="817"/>
                </a:cxn>
                <a:cxn ang="0">
                  <a:pos x="508" y="916"/>
                </a:cxn>
                <a:cxn ang="0">
                  <a:pos x="458" y="832"/>
                </a:cxn>
                <a:cxn ang="0">
                  <a:pos x="27" y="525"/>
                </a:cxn>
                <a:cxn ang="0">
                  <a:pos x="34" y="399"/>
                </a:cxn>
                <a:cxn ang="0">
                  <a:pos x="325" y="258"/>
                </a:cxn>
                <a:cxn ang="0">
                  <a:pos x="251" y="13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916">
                  <a:moveTo>
                    <a:pt x="0" y="0"/>
                  </a:moveTo>
                  <a:lnTo>
                    <a:pt x="325" y="142"/>
                  </a:lnTo>
                  <a:lnTo>
                    <a:pt x="401" y="276"/>
                  </a:lnTo>
                  <a:lnTo>
                    <a:pt x="133" y="433"/>
                  </a:lnTo>
                  <a:lnTo>
                    <a:pt x="109" y="534"/>
                  </a:lnTo>
                  <a:lnTo>
                    <a:pt x="574" y="817"/>
                  </a:lnTo>
                  <a:lnTo>
                    <a:pt x="508" y="916"/>
                  </a:lnTo>
                  <a:lnTo>
                    <a:pt x="458" y="832"/>
                  </a:lnTo>
                  <a:lnTo>
                    <a:pt x="27" y="525"/>
                  </a:lnTo>
                  <a:lnTo>
                    <a:pt x="34" y="399"/>
                  </a:lnTo>
                  <a:lnTo>
                    <a:pt x="325" y="258"/>
                  </a:lnTo>
                  <a:lnTo>
                    <a:pt x="251" y="13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2" name="Freeform 30"/>
            <p:cNvSpPr>
              <a:spLocks/>
            </p:cNvSpPr>
            <p:nvPr/>
          </p:nvSpPr>
          <p:spPr bwMode="auto">
            <a:xfrm>
              <a:off x="726" y="3615"/>
              <a:ext cx="103" cy="23"/>
            </a:xfrm>
            <a:custGeom>
              <a:avLst/>
              <a:gdLst/>
              <a:ahLst/>
              <a:cxnLst>
                <a:cxn ang="0">
                  <a:pos x="0" y="133"/>
                </a:cxn>
                <a:cxn ang="0">
                  <a:pos x="49" y="0"/>
                </a:cxn>
                <a:cxn ang="0">
                  <a:pos x="615" y="8"/>
                </a:cxn>
                <a:cxn ang="0">
                  <a:pos x="541" y="133"/>
                </a:cxn>
                <a:cxn ang="0">
                  <a:pos x="515" y="67"/>
                </a:cxn>
                <a:cxn ang="0">
                  <a:pos x="175" y="49"/>
                </a:cxn>
                <a:cxn ang="0">
                  <a:pos x="0" y="133"/>
                </a:cxn>
                <a:cxn ang="0">
                  <a:pos x="0" y="133"/>
                </a:cxn>
              </a:cxnLst>
              <a:rect l="0" t="0" r="r" b="b"/>
              <a:pathLst>
                <a:path w="615" h="133">
                  <a:moveTo>
                    <a:pt x="0" y="133"/>
                  </a:moveTo>
                  <a:lnTo>
                    <a:pt x="49" y="0"/>
                  </a:lnTo>
                  <a:lnTo>
                    <a:pt x="615" y="8"/>
                  </a:lnTo>
                  <a:lnTo>
                    <a:pt x="541" y="133"/>
                  </a:lnTo>
                  <a:lnTo>
                    <a:pt x="515" y="67"/>
                  </a:lnTo>
                  <a:lnTo>
                    <a:pt x="175" y="49"/>
                  </a:lnTo>
                  <a:lnTo>
                    <a:pt x="0" y="133"/>
                  </a:lnTo>
                  <a:lnTo>
                    <a:pt x="0" y="13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3" name="Freeform 31"/>
            <p:cNvSpPr>
              <a:spLocks/>
            </p:cNvSpPr>
            <p:nvPr/>
          </p:nvSpPr>
          <p:spPr bwMode="auto">
            <a:xfrm>
              <a:off x="710" y="3649"/>
              <a:ext cx="99" cy="24"/>
            </a:xfrm>
            <a:custGeom>
              <a:avLst/>
              <a:gdLst/>
              <a:ahLst/>
              <a:cxnLst>
                <a:cxn ang="0">
                  <a:pos x="57" y="59"/>
                </a:cxn>
                <a:cxn ang="0">
                  <a:pos x="232" y="51"/>
                </a:cxn>
                <a:cxn ang="0">
                  <a:pos x="273" y="0"/>
                </a:cxn>
                <a:cxn ang="0">
                  <a:pos x="456" y="0"/>
                </a:cxn>
                <a:cxn ang="0">
                  <a:pos x="498" y="51"/>
                </a:cxn>
                <a:cxn ang="0">
                  <a:pos x="589" y="51"/>
                </a:cxn>
                <a:cxn ang="0">
                  <a:pos x="547" y="93"/>
                </a:cxn>
                <a:cxn ang="0">
                  <a:pos x="490" y="101"/>
                </a:cxn>
                <a:cxn ang="0">
                  <a:pos x="382" y="135"/>
                </a:cxn>
                <a:cxn ang="0">
                  <a:pos x="249" y="135"/>
                </a:cxn>
                <a:cxn ang="0">
                  <a:pos x="207" y="93"/>
                </a:cxn>
                <a:cxn ang="0">
                  <a:pos x="0" y="101"/>
                </a:cxn>
                <a:cxn ang="0">
                  <a:pos x="57" y="59"/>
                </a:cxn>
                <a:cxn ang="0">
                  <a:pos x="57" y="59"/>
                </a:cxn>
              </a:cxnLst>
              <a:rect l="0" t="0" r="r" b="b"/>
              <a:pathLst>
                <a:path w="589" h="135">
                  <a:moveTo>
                    <a:pt x="57" y="59"/>
                  </a:moveTo>
                  <a:lnTo>
                    <a:pt x="232" y="51"/>
                  </a:lnTo>
                  <a:lnTo>
                    <a:pt x="273" y="0"/>
                  </a:lnTo>
                  <a:lnTo>
                    <a:pt x="456" y="0"/>
                  </a:lnTo>
                  <a:lnTo>
                    <a:pt x="498" y="51"/>
                  </a:lnTo>
                  <a:lnTo>
                    <a:pt x="589" y="51"/>
                  </a:lnTo>
                  <a:lnTo>
                    <a:pt x="547" y="93"/>
                  </a:lnTo>
                  <a:lnTo>
                    <a:pt x="490" y="101"/>
                  </a:lnTo>
                  <a:lnTo>
                    <a:pt x="382" y="135"/>
                  </a:lnTo>
                  <a:lnTo>
                    <a:pt x="249" y="135"/>
                  </a:lnTo>
                  <a:lnTo>
                    <a:pt x="207" y="93"/>
                  </a:lnTo>
                  <a:lnTo>
                    <a:pt x="0" y="101"/>
                  </a:lnTo>
                  <a:lnTo>
                    <a:pt x="57" y="59"/>
                  </a:lnTo>
                  <a:lnTo>
                    <a:pt x="57" y="5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4" name="Freeform 32"/>
            <p:cNvSpPr>
              <a:spLocks/>
            </p:cNvSpPr>
            <p:nvPr/>
          </p:nvSpPr>
          <p:spPr bwMode="auto">
            <a:xfrm>
              <a:off x="667" y="3598"/>
              <a:ext cx="53" cy="7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5" y="34"/>
                </a:cxn>
                <a:cxn ang="0">
                  <a:pos x="207" y="409"/>
                </a:cxn>
                <a:cxn ang="0">
                  <a:pos x="175" y="7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5" h="409">
                  <a:moveTo>
                    <a:pt x="0" y="0"/>
                  </a:moveTo>
                  <a:lnTo>
                    <a:pt x="315" y="34"/>
                  </a:lnTo>
                  <a:lnTo>
                    <a:pt x="207" y="409"/>
                  </a:lnTo>
                  <a:lnTo>
                    <a:pt x="175" y="7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5" name="Freeform 33"/>
            <p:cNvSpPr>
              <a:spLocks/>
            </p:cNvSpPr>
            <p:nvPr/>
          </p:nvSpPr>
          <p:spPr bwMode="auto">
            <a:xfrm>
              <a:off x="948" y="3748"/>
              <a:ext cx="115" cy="93"/>
            </a:xfrm>
            <a:custGeom>
              <a:avLst/>
              <a:gdLst/>
              <a:ahLst/>
              <a:cxnLst>
                <a:cxn ang="0">
                  <a:pos x="7" y="84"/>
                </a:cxn>
                <a:cxn ang="0">
                  <a:pos x="0" y="225"/>
                </a:cxn>
                <a:cxn ang="0">
                  <a:pos x="157" y="483"/>
                </a:cxn>
                <a:cxn ang="0">
                  <a:pos x="458" y="515"/>
                </a:cxn>
                <a:cxn ang="0">
                  <a:pos x="665" y="392"/>
                </a:cxn>
                <a:cxn ang="0">
                  <a:pos x="690" y="225"/>
                </a:cxn>
                <a:cxn ang="0">
                  <a:pos x="408" y="0"/>
                </a:cxn>
                <a:cxn ang="0">
                  <a:pos x="140" y="74"/>
                </a:cxn>
                <a:cxn ang="0">
                  <a:pos x="423" y="74"/>
                </a:cxn>
                <a:cxn ang="0">
                  <a:pos x="615" y="249"/>
                </a:cxn>
                <a:cxn ang="0">
                  <a:pos x="490" y="367"/>
                </a:cxn>
                <a:cxn ang="0">
                  <a:pos x="249" y="375"/>
                </a:cxn>
                <a:cxn ang="0">
                  <a:pos x="7" y="84"/>
                </a:cxn>
                <a:cxn ang="0">
                  <a:pos x="7" y="84"/>
                </a:cxn>
              </a:cxnLst>
              <a:rect l="0" t="0" r="r" b="b"/>
              <a:pathLst>
                <a:path w="690" h="515">
                  <a:moveTo>
                    <a:pt x="7" y="84"/>
                  </a:moveTo>
                  <a:lnTo>
                    <a:pt x="0" y="225"/>
                  </a:lnTo>
                  <a:lnTo>
                    <a:pt x="157" y="483"/>
                  </a:lnTo>
                  <a:lnTo>
                    <a:pt x="458" y="515"/>
                  </a:lnTo>
                  <a:lnTo>
                    <a:pt x="665" y="392"/>
                  </a:lnTo>
                  <a:lnTo>
                    <a:pt x="690" y="225"/>
                  </a:lnTo>
                  <a:lnTo>
                    <a:pt x="408" y="0"/>
                  </a:lnTo>
                  <a:lnTo>
                    <a:pt x="140" y="74"/>
                  </a:lnTo>
                  <a:lnTo>
                    <a:pt x="423" y="74"/>
                  </a:lnTo>
                  <a:lnTo>
                    <a:pt x="615" y="249"/>
                  </a:lnTo>
                  <a:lnTo>
                    <a:pt x="490" y="367"/>
                  </a:lnTo>
                  <a:lnTo>
                    <a:pt x="249" y="375"/>
                  </a:lnTo>
                  <a:lnTo>
                    <a:pt x="7" y="84"/>
                  </a:lnTo>
                  <a:lnTo>
                    <a:pt x="7" y="8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6" name="Freeform 34"/>
            <p:cNvSpPr>
              <a:spLocks/>
            </p:cNvSpPr>
            <p:nvPr/>
          </p:nvSpPr>
          <p:spPr bwMode="auto">
            <a:xfrm>
              <a:off x="553" y="3725"/>
              <a:ext cx="145" cy="15"/>
            </a:xfrm>
            <a:custGeom>
              <a:avLst/>
              <a:gdLst/>
              <a:ahLst/>
              <a:cxnLst>
                <a:cxn ang="0">
                  <a:pos x="35" y="17"/>
                </a:cxn>
                <a:cxn ang="0">
                  <a:pos x="0" y="83"/>
                </a:cxn>
                <a:cxn ang="0">
                  <a:pos x="861" y="80"/>
                </a:cxn>
                <a:cxn ang="0">
                  <a:pos x="820" y="34"/>
                </a:cxn>
                <a:cxn ang="0">
                  <a:pos x="658" y="25"/>
                </a:cxn>
                <a:cxn ang="0">
                  <a:pos x="612" y="59"/>
                </a:cxn>
                <a:cxn ang="0">
                  <a:pos x="538" y="13"/>
                </a:cxn>
                <a:cxn ang="0">
                  <a:pos x="399" y="13"/>
                </a:cxn>
                <a:cxn ang="0">
                  <a:pos x="367" y="45"/>
                </a:cxn>
                <a:cxn ang="0">
                  <a:pos x="333" y="13"/>
                </a:cxn>
                <a:cxn ang="0">
                  <a:pos x="200" y="7"/>
                </a:cxn>
                <a:cxn ang="0">
                  <a:pos x="171" y="49"/>
                </a:cxn>
                <a:cxn ang="0">
                  <a:pos x="139" y="0"/>
                </a:cxn>
                <a:cxn ang="0">
                  <a:pos x="35" y="17"/>
                </a:cxn>
                <a:cxn ang="0">
                  <a:pos x="35" y="17"/>
                </a:cxn>
              </a:cxnLst>
              <a:rect l="0" t="0" r="r" b="b"/>
              <a:pathLst>
                <a:path w="861" h="83">
                  <a:moveTo>
                    <a:pt x="35" y="17"/>
                  </a:moveTo>
                  <a:lnTo>
                    <a:pt x="0" y="83"/>
                  </a:lnTo>
                  <a:lnTo>
                    <a:pt x="861" y="80"/>
                  </a:lnTo>
                  <a:lnTo>
                    <a:pt x="820" y="34"/>
                  </a:lnTo>
                  <a:lnTo>
                    <a:pt x="658" y="25"/>
                  </a:lnTo>
                  <a:lnTo>
                    <a:pt x="612" y="59"/>
                  </a:lnTo>
                  <a:lnTo>
                    <a:pt x="538" y="13"/>
                  </a:lnTo>
                  <a:lnTo>
                    <a:pt x="399" y="13"/>
                  </a:lnTo>
                  <a:lnTo>
                    <a:pt x="367" y="45"/>
                  </a:lnTo>
                  <a:lnTo>
                    <a:pt x="333" y="13"/>
                  </a:lnTo>
                  <a:lnTo>
                    <a:pt x="200" y="7"/>
                  </a:lnTo>
                  <a:lnTo>
                    <a:pt x="171" y="49"/>
                  </a:lnTo>
                  <a:lnTo>
                    <a:pt x="139" y="0"/>
                  </a:lnTo>
                  <a:lnTo>
                    <a:pt x="35" y="17"/>
                  </a:lnTo>
                  <a:lnTo>
                    <a:pt x="35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1066800" y="3733800"/>
            <a:ext cx="75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Prepared By :</a:t>
            </a:r>
          </a:p>
          <a:p>
            <a:r>
              <a:rPr lang="en-US" dirty="0" err="1" smtClean="0"/>
              <a:t>Khandaker</a:t>
            </a:r>
            <a:r>
              <a:rPr lang="en-US" dirty="0" smtClean="0"/>
              <a:t> </a:t>
            </a:r>
            <a:r>
              <a:rPr lang="en-US" dirty="0" err="1" smtClean="0"/>
              <a:t>Mahmudul</a:t>
            </a:r>
            <a:r>
              <a:rPr lang="en-US" dirty="0" smtClean="0"/>
              <a:t> Islam</a:t>
            </a:r>
          </a:p>
          <a:p>
            <a:r>
              <a:rPr lang="en-US" dirty="0" smtClean="0"/>
              <a:t>Mail:  mahmudul.khandaker@gmail.com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5FDBE-990C-4763-8158-3222ECB39FE8}" type="slidenum">
              <a:rPr lang="ar-SA"/>
              <a:pPr/>
              <a:t>10</a:t>
            </a:fld>
            <a:endParaRPr 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762000"/>
          </a:xfrm>
          <a:solidFill>
            <a:schemeClr val="tx2"/>
          </a:solidFill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tx2"/>
            </a:extrusionClr>
          </a:sp3d>
        </p:spPr>
        <p:txBody>
          <a:bodyPr>
            <a:flatTx/>
          </a:bodyPr>
          <a:lstStyle/>
          <a:p>
            <a:r>
              <a:rPr lang="en-US" sz="2800" b="1">
                <a:solidFill>
                  <a:srgbClr val="FFFF00"/>
                </a:solidFill>
              </a:rPr>
              <a:t>Additional Character Formatting Elements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1"/>
          </a:solidFill>
        </p:spPr>
        <p:txBody>
          <a:bodyPr/>
          <a:lstStyle/>
          <a:p>
            <a:pPr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§"/>
            </a:pPr>
            <a:r>
              <a:rPr lang="en-US" b="1">
                <a:solidFill>
                  <a:schemeClr val="tx2"/>
                </a:solidFill>
              </a:rPr>
              <a:t>&lt;STRIKE&gt; </a:t>
            </a:r>
            <a:r>
              <a:rPr lang="en-US">
                <a:solidFill>
                  <a:schemeClr val="tx2"/>
                </a:solidFill>
              </a:rPr>
              <a:t>strike-through text</a:t>
            </a:r>
            <a:r>
              <a:rPr lang="en-US" b="1">
                <a:solidFill>
                  <a:schemeClr val="tx2"/>
                </a:solidFill>
              </a:rPr>
              <a:t>&lt;/STRIKE&gt;</a:t>
            </a:r>
          </a:p>
          <a:p>
            <a:pPr>
              <a:lnSpc>
                <a:spcPct val="90000"/>
              </a:lnSpc>
              <a:buClr>
                <a:schemeClr val="bg1"/>
              </a:buClr>
              <a:buFont typeface="Wingdings" pitchFamily="2" charset="2"/>
              <a:buNone/>
            </a:pPr>
            <a:r>
              <a:rPr lang="en-US" b="1">
                <a:solidFill>
                  <a:schemeClr val="tx2"/>
                </a:solidFill>
              </a:rPr>
              <a:t> </a:t>
            </a:r>
            <a:r>
              <a:rPr lang="en-US" b="1">
                <a:solidFill>
                  <a:srgbClr val="FF0000"/>
                </a:solidFill>
              </a:rPr>
              <a:t>DEL</a:t>
            </a:r>
            <a:r>
              <a:rPr lang="en-US" b="1">
                <a:solidFill>
                  <a:schemeClr val="tx2"/>
                </a:solidFill>
              </a:rPr>
              <a:t> is used for STRIKE at the latest browsers</a:t>
            </a:r>
          </a:p>
          <a:p>
            <a:pPr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§"/>
            </a:pPr>
            <a:r>
              <a:rPr lang="en-US" b="1">
                <a:solidFill>
                  <a:schemeClr val="tx2"/>
                </a:solidFill>
              </a:rPr>
              <a:t>&lt;BIG&gt; </a:t>
            </a:r>
            <a:r>
              <a:rPr lang="en-US">
                <a:solidFill>
                  <a:schemeClr val="tx2"/>
                </a:solidFill>
              </a:rPr>
              <a:t>places text in a big font</a:t>
            </a:r>
            <a:r>
              <a:rPr lang="en-US" b="1">
                <a:solidFill>
                  <a:schemeClr val="tx2"/>
                </a:solidFill>
              </a:rPr>
              <a:t>&lt;/BIG&gt;</a:t>
            </a:r>
          </a:p>
          <a:p>
            <a:pPr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§"/>
            </a:pPr>
            <a:r>
              <a:rPr lang="en-US" b="1">
                <a:solidFill>
                  <a:schemeClr val="tx2"/>
                </a:solidFill>
              </a:rPr>
              <a:t>&lt;SMALL&gt; </a:t>
            </a:r>
            <a:r>
              <a:rPr lang="en-US">
                <a:solidFill>
                  <a:schemeClr val="tx2"/>
                </a:solidFill>
              </a:rPr>
              <a:t>places text in a small font</a:t>
            </a:r>
            <a:r>
              <a:rPr lang="en-US" b="1">
                <a:solidFill>
                  <a:schemeClr val="tx2"/>
                </a:solidFill>
              </a:rPr>
              <a:t>&lt;/SMALL&gt;</a:t>
            </a:r>
          </a:p>
          <a:p>
            <a:pPr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§"/>
            </a:pPr>
            <a:r>
              <a:rPr lang="en-US" sz="2800" b="1">
                <a:solidFill>
                  <a:schemeClr val="tx2"/>
                </a:solidFill>
              </a:rPr>
              <a:t>&lt;SUB&gt; </a:t>
            </a:r>
            <a:r>
              <a:rPr lang="en-US" sz="2800">
                <a:solidFill>
                  <a:schemeClr val="tx2"/>
                </a:solidFill>
              </a:rPr>
              <a:t>places text in subscript position </a:t>
            </a:r>
            <a:r>
              <a:rPr lang="en-US" sz="2800" b="1">
                <a:solidFill>
                  <a:schemeClr val="tx2"/>
                </a:solidFill>
              </a:rPr>
              <a:t>&lt;/SUB&gt;</a:t>
            </a:r>
          </a:p>
          <a:p>
            <a:pPr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§"/>
            </a:pPr>
            <a:r>
              <a:rPr lang="en-US" b="1">
                <a:solidFill>
                  <a:schemeClr val="tx2"/>
                </a:solidFill>
              </a:rPr>
              <a:t>&lt;SUP&gt; </a:t>
            </a:r>
            <a:r>
              <a:rPr lang="en-US">
                <a:solidFill>
                  <a:schemeClr val="tx2"/>
                </a:solidFill>
              </a:rPr>
              <a:t>places text in superscript style position </a:t>
            </a:r>
            <a:r>
              <a:rPr lang="en-US" b="1">
                <a:solidFill>
                  <a:schemeClr val="tx2"/>
                </a:solidFill>
              </a:rPr>
              <a:t>&lt;/SUP&gt;</a:t>
            </a:r>
            <a:endParaRPr lang="en-US" sz="24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B7EF-4CA7-4C76-A828-0F9B8CDF2577}" type="slidenum">
              <a:rPr lang="ar-SA"/>
              <a:pPr/>
              <a:t>11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tx2"/>
            </a:extrusionClr>
          </a:sp3d>
        </p:spPr>
        <p:txBody>
          <a:bodyPr>
            <a:flatTx/>
          </a:bodyPr>
          <a:lstStyle/>
          <a:p>
            <a:r>
              <a:rPr lang="en-US">
                <a:solidFill>
                  <a:srgbClr val="FFFF00"/>
                </a:solidFill>
              </a:rPr>
              <a:t>Example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229600" cy="4525963"/>
          </a:xfrm>
          <a:solidFill>
            <a:schemeClr val="accent1"/>
          </a:solidFill>
        </p:spPr>
        <p:txBody>
          <a:bodyPr/>
          <a:lstStyle/>
          <a:p>
            <a:pPr>
              <a:buFontTx/>
              <a:buNone/>
            </a:pPr>
            <a:r>
              <a:rPr lang="en-US" sz="2400"/>
              <a:t>&lt;P&gt;&lt;STRIKE&gt; strike-through text &lt;/STRIKE&gt;&lt;/BR&gt;</a:t>
            </a:r>
          </a:p>
          <a:p>
            <a:pPr>
              <a:buFontTx/>
              <a:buNone/>
            </a:pPr>
            <a:endParaRPr lang="en-US" sz="2400"/>
          </a:p>
          <a:p>
            <a:pPr>
              <a:buFontTx/>
              <a:buNone/>
            </a:pPr>
            <a:r>
              <a:rPr lang="en-US" sz="2400"/>
              <a:t>&lt;BIG&gt;places text in a big font &lt;/BIG&gt;&lt;BR&gt;</a:t>
            </a:r>
          </a:p>
          <a:p>
            <a:pPr>
              <a:buFontTx/>
              <a:buNone/>
            </a:pPr>
            <a:endParaRPr lang="en-US" sz="2400"/>
          </a:p>
          <a:p>
            <a:pPr>
              <a:buClr>
                <a:schemeClr val="bg1"/>
              </a:buClr>
              <a:buFont typeface="Wingdings" pitchFamily="2" charset="2"/>
              <a:buNone/>
            </a:pPr>
            <a:r>
              <a:rPr lang="en-US" sz="2400"/>
              <a:t>&lt;SMALL&gt; places text in a small font&lt;/SMALL&gt;&lt;BR&gt;</a:t>
            </a:r>
          </a:p>
          <a:p>
            <a:pPr>
              <a:buClr>
                <a:schemeClr val="bg1"/>
              </a:buClr>
              <a:buFont typeface="Wingdings" pitchFamily="2" charset="2"/>
              <a:buNone/>
            </a:pPr>
            <a:endParaRPr lang="en-US" sz="2400"/>
          </a:p>
          <a:p>
            <a:pPr>
              <a:buClr>
                <a:schemeClr val="bg1"/>
              </a:buClr>
              <a:buFont typeface="Wingdings" pitchFamily="2" charset="2"/>
              <a:buNone/>
            </a:pPr>
            <a:r>
              <a:rPr lang="en-US" sz="2400"/>
              <a:t>&lt;SUB&gt; places text in subscript position &lt;/SUB&gt;</a:t>
            </a:r>
          </a:p>
          <a:p>
            <a:pPr>
              <a:buClr>
                <a:schemeClr val="bg1"/>
              </a:buClr>
              <a:buFont typeface="Wingdings" pitchFamily="2" charset="2"/>
              <a:buNone/>
            </a:pPr>
            <a:r>
              <a:rPr lang="en-US" sz="2400"/>
              <a:t>Normal</a:t>
            </a:r>
          </a:p>
          <a:p>
            <a:pPr>
              <a:buClr>
                <a:schemeClr val="bg1"/>
              </a:buClr>
              <a:buFont typeface="Wingdings" pitchFamily="2" charset="2"/>
              <a:buNone/>
            </a:pPr>
            <a:r>
              <a:rPr lang="en-US" sz="2400"/>
              <a:t>&lt;SUP&gt; places text in superscript style position &lt;/SUP&gt;&lt;BR&gt;   &lt;/P&gt;</a:t>
            </a:r>
          </a:p>
          <a:p>
            <a:pPr>
              <a:buClr>
                <a:schemeClr val="bg1"/>
              </a:buClr>
              <a:buFont typeface="Wingdings" pitchFamily="2" charset="2"/>
              <a:buNone/>
            </a:pPr>
            <a:endParaRPr lang="en-US" sz="2400"/>
          </a:p>
          <a:p>
            <a:pPr>
              <a:buFontTx/>
              <a:buNone/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CD9D-06DB-4837-A979-28D13883C5BB}" type="slidenum">
              <a:rPr lang="ar-SA"/>
              <a:pPr/>
              <a:t>2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tx1"/>
          </a:solidFill>
          <a:ln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>
            <a:flatTx/>
          </a:bodyPr>
          <a:lstStyle/>
          <a:p>
            <a:r>
              <a:rPr lang="en-US" sz="5400">
                <a:solidFill>
                  <a:srgbClr val="FFFF00"/>
                </a:solidFill>
              </a:rPr>
              <a:t>Definitions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752600"/>
            <a:ext cx="8102489" cy="4558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CD9D-06DB-4837-A979-28D13883C5BB}" type="slidenum">
              <a:rPr lang="ar-SA"/>
              <a:pPr/>
              <a:t>3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tx1"/>
          </a:solidFill>
          <a:ln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>
            <a:flatTx/>
          </a:bodyPr>
          <a:lstStyle/>
          <a:p>
            <a:r>
              <a:rPr lang="en-US" sz="5400">
                <a:solidFill>
                  <a:srgbClr val="FFFF00"/>
                </a:solidFill>
              </a:rPr>
              <a:t>Definitions</a:t>
            </a:r>
          </a:p>
        </p:txBody>
      </p:sp>
      <p:pic>
        <p:nvPicPr>
          <p:cNvPr id="1873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600199"/>
            <a:ext cx="8001000" cy="5143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5CAC1-01B1-4E97-B3A4-E5403AF46D61}" type="slidenum">
              <a:rPr lang="ar-SA"/>
              <a:pPr/>
              <a:t>4</a:t>
            </a:fld>
            <a:endParaRPr lang="en-US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8077200" cy="5334000"/>
          </a:xfrm>
          <a:solidFill>
            <a:schemeClr val="accent3">
              <a:lumMod val="75000"/>
              <a:alpha val="45000"/>
            </a:schemeClr>
          </a:solidFill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3600" dirty="0" smtClean="0"/>
              <a:t> &lt;</a:t>
            </a:r>
            <a:r>
              <a:rPr lang="en-US" sz="3600" b="1" dirty="0" smtClean="0">
                <a:solidFill>
                  <a:srgbClr val="006600"/>
                </a:solidFill>
              </a:rPr>
              <a:t>html</a:t>
            </a:r>
            <a:r>
              <a:rPr lang="en-US" sz="3600" dirty="0" smtClean="0"/>
              <a:t>&gt;</a:t>
            </a:r>
          </a:p>
          <a:p>
            <a:pPr>
              <a:buFontTx/>
              <a:buNone/>
            </a:pPr>
            <a:r>
              <a:rPr lang="en-US" sz="3600" dirty="0" smtClean="0"/>
              <a:t>		&lt;</a:t>
            </a:r>
            <a:r>
              <a:rPr lang="en-US" sz="3600" b="1" dirty="0" smtClean="0">
                <a:solidFill>
                  <a:srgbClr val="0000FF"/>
                </a:solidFill>
              </a:rPr>
              <a:t>head</a:t>
            </a:r>
            <a:r>
              <a:rPr lang="en-US" sz="3600" dirty="0" smtClean="0"/>
              <a:t>&gt;</a:t>
            </a:r>
          </a:p>
          <a:p>
            <a:pPr>
              <a:buFontTx/>
              <a:buNone/>
            </a:pPr>
            <a:r>
              <a:rPr lang="en-US" sz="3600" dirty="0" smtClean="0"/>
              <a:t>			&lt;</a:t>
            </a:r>
            <a:r>
              <a:rPr lang="en-US" sz="3600" b="1" dirty="0" smtClean="0">
                <a:solidFill>
                  <a:srgbClr val="7030A0"/>
                </a:solidFill>
              </a:rPr>
              <a:t>title</a:t>
            </a:r>
            <a:r>
              <a:rPr lang="en-US" sz="3600" dirty="0" smtClean="0"/>
              <a:t>&gt;  NACTAR  &lt;</a:t>
            </a:r>
            <a:r>
              <a:rPr lang="en-US" sz="3600" b="1" dirty="0" smtClean="0">
                <a:solidFill>
                  <a:srgbClr val="7030A0"/>
                </a:solidFill>
              </a:rPr>
              <a:t>/title</a:t>
            </a:r>
            <a:r>
              <a:rPr lang="en-US" sz="3600" dirty="0" smtClean="0"/>
              <a:t>&gt;</a:t>
            </a:r>
          </a:p>
          <a:p>
            <a:pPr>
              <a:buFontTx/>
              <a:buNone/>
            </a:pPr>
            <a:r>
              <a:rPr lang="en-US" sz="3600" dirty="0" smtClean="0"/>
              <a:t>		&lt;</a:t>
            </a:r>
            <a:r>
              <a:rPr lang="en-US" sz="3600" b="1" dirty="0" smtClean="0">
                <a:solidFill>
                  <a:srgbClr val="0000CC"/>
                </a:solidFill>
              </a:rPr>
              <a:t>/head</a:t>
            </a:r>
            <a:r>
              <a:rPr lang="en-US" sz="3600" dirty="0" smtClean="0"/>
              <a:t>&gt;</a:t>
            </a:r>
          </a:p>
          <a:p>
            <a:pPr>
              <a:buFontTx/>
              <a:buNone/>
            </a:pPr>
            <a:r>
              <a:rPr lang="en-US" sz="3600" dirty="0" smtClean="0"/>
              <a:t>&lt;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body</a:t>
            </a:r>
            <a:r>
              <a:rPr lang="en-US" sz="3600" dirty="0" smtClean="0"/>
              <a:t>&gt;</a:t>
            </a:r>
          </a:p>
          <a:p>
            <a:pPr>
              <a:buFontTx/>
              <a:buNone/>
            </a:pPr>
            <a:r>
              <a:rPr lang="en-US" sz="3600" dirty="0" smtClean="0"/>
              <a:t>		 This is what is displayed.</a:t>
            </a:r>
          </a:p>
          <a:p>
            <a:pPr>
              <a:buFontTx/>
              <a:buNone/>
            </a:pPr>
            <a:r>
              <a:rPr lang="en-US" sz="3600" dirty="0" smtClean="0"/>
              <a:t>&lt;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/body</a:t>
            </a:r>
            <a:r>
              <a:rPr lang="en-US" sz="3600" dirty="0" smtClean="0"/>
              <a:t>&gt;</a:t>
            </a:r>
          </a:p>
          <a:p>
            <a:pPr>
              <a:buFontTx/>
              <a:buNone/>
            </a:pPr>
            <a:r>
              <a:rPr lang="en-US" sz="3600" dirty="0" smtClean="0"/>
              <a:t>&lt;</a:t>
            </a:r>
            <a:r>
              <a:rPr lang="en-US" sz="3600" b="1" dirty="0" smtClean="0">
                <a:solidFill>
                  <a:srgbClr val="006600"/>
                </a:solidFill>
              </a:rPr>
              <a:t>/html</a:t>
            </a:r>
            <a:r>
              <a:rPr lang="en-US" sz="3600" dirty="0" smtClean="0"/>
              <a:t>&gt;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81000"/>
            <a:ext cx="7924800" cy="707886"/>
          </a:xfrm>
          <a:prstGeom prst="rect">
            <a:avLst/>
          </a:prstGeom>
          <a:solidFill>
            <a:schemeClr val="accent4">
              <a:lumMod val="60000"/>
              <a:lumOff val="40000"/>
              <a:alpha val="76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3300"/>
                </a:solidFill>
              </a:rPr>
              <a:t>HTML Document Structure</a:t>
            </a:r>
            <a:endParaRPr lang="en-US" sz="4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E1841-D02C-447B-AB4C-822599C42EAE}" type="slidenum">
              <a:rPr lang="ar-SA"/>
              <a:pPr/>
              <a:t>5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229600" cy="762000"/>
          </a:xfrm>
          <a:solidFill>
            <a:schemeClr val="tx2"/>
          </a:solidFill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tx2"/>
            </a:extrusionClr>
          </a:sp3d>
        </p:spPr>
        <p:txBody>
          <a:bodyPr>
            <a:flatTx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Tag, Element, Attribute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18636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990600"/>
            <a:ext cx="8153400" cy="56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E1841-D02C-447B-AB4C-822599C42EAE}" type="slidenum">
              <a:rPr lang="ar-SA"/>
              <a:pPr/>
              <a:t>6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229600" cy="762000"/>
          </a:xfrm>
          <a:solidFill>
            <a:schemeClr val="tx2"/>
          </a:solidFill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tx2"/>
            </a:extrusionClr>
          </a:sp3d>
        </p:spPr>
        <p:txBody>
          <a:bodyPr>
            <a:flatTx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Tag, Element, Attribute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19046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990600"/>
            <a:ext cx="8001000" cy="5868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5CAC1-01B1-4E97-B3A4-E5403AF46D61}" type="slidenum">
              <a:rPr lang="ar-SA"/>
              <a:pPr/>
              <a:t>7</a:t>
            </a:fld>
            <a:endParaRPr lang="en-US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133600"/>
            <a:ext cx="3962400" cy="4495800"/>
          </a:xfrm>
          <a:solidFill>
            <a:schemeClr val="accent3">
              <a:lumMod val="75000"/>
              <a:alpha val="45000"/>
            </a:schemeClr>
          </a:solidFill>
        </p:spPr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r>
              <a:rPr lang="en-US" sz="3600" dirty="0" smtClean="0"/>
              <a:t> </a:t>
            </a:r>
            <a:r>
              <a:rPr lang="en-US" sz="2400" dirty="0" smtClean="0"/>
              <a:t>&lt;</a:t>
            </a:r>
            <a:r>
              <a:rPr lang="en-US" sz="2400" b="1" dirty="0" smtClean="0">
                <a:solidFill>
                  <a:srgbClr val="006600"/>
                </a:solidFill>
              </a:rPr>
              <a:t>html</a:t>
            </a:r>
            <a:r>
              <a:rPr lang="en-US" sz="2400" dirty="0" smtClean="0"/>
              <a:t>&gt;</a:t>
            </a:r>
          </a:p>
          <a:p>
            <a:pPr>
              <a:buFontTx/>
              <a:buNone/>
            </a:pPr>
            <a:r>
              <a:rPr lang="en-US" sz="2400" dirty="0" smtClean="0"/>
              <a:t>		&lt;</a:t>
            </a:r>
            <a:r>
              <a:rPr lang="en-US" sz="2400" b="1" dirty="0" smtClean="0">
                <a:solidFill>
                  <a:srgbClr val="0000FF"/>
                </a:solidFill>
              </a:rPr>
              <a:t>head</a:t>
            </a:r>
            <a:r>
              <a:rPr lang="en-US" sz="2400" dirty="0" smtClean="0"/>
              <a:t>&gt;</a:t>
            </a:r>
          </a:p>
          <a:p>
            <a:pPr>
              <a:buFontTx/>
              <a:buNone/>
            </a:pPr>
            <a:r>
              <a:rPr lang="en-US" sz="2400" dirty="0" smtClean="0"/>
              <a:t>			&lt;</a:t>
            </a:r>
            <a:r>
              <a:rPr lang="en-US" sz="2400" b="1" dirty="0" smtClean="0">
                <a:solidFill>
                  <a:srgbClr val="7030A0"/>
                </a:solidFill>
              </a:rPr>
              <a:t>title</a:t>
            </a:r>
            <a:r>
              <a:rPr lang="en-US" sz="2400" dirty="0" smtClean="0"/>
              <a:t>&gt;  Text  &lt;</a:t>
            </a:r>
            <a:r>
              <a:rPr lang="en-US" sz="2400" b="1" dirty="0" smtClean="0">
                <a:solidFill>
                  <a:srgbClr val="7030A0"/>
                </a:solidFill>
              </a:rPr>
              <a:t>/title</a:t>
            </a:r>
            <a:r>
              <a:rPr lang="en-US" sz="2400" dirty="0" smtClean="0"/>
              <a:t>&gt;</a:t>
            </a:r>
          </a:p>
          <a:p>
            <a:pPr>
              <a:buFontTx/>
              <a:buNone/>
            </a:pPr>
            <a:r>
              <a:rPr lang="en-US" sz="2400" dirty="0" smtClean="0"/>
              <a:t>		&lt;</a:t>
            </a:r>
            <a:r>
              <a:rPr lang="en-US" sz="2400" b="1" dirty="0" smtClean="0">
                <a:solidFill>
                  <a:srgbClr val="0000CC"/>
                </a:solidFill>
              </a:rPr>
              <a:t>/head</a:t>
            </a:r>
            <a:r>
              <a:rPr lang="en-US" sz="2400" dirty="0" smtClean="0"/>
              <a:t>&gt;</a:t>
            </a:r>
          </a:p>
          <a:p>
            <a:pPr>
              <a:buFontTx/>
              <a:buNone/>
            </a:pPr>
            <a:r>
              <a:rPr lang="en-US" sz="2400" dirty="0" smtClean="0"/>
              <a:t>&lt;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body</a:t>
            </a:r>
            <a:r>
              <a:rPr lang="en-US" sz="2400" dirty="0" smtClean="0"/>
              <a:t>&gt;</a:t>
            </a:r>
          </a:p>
          <a:p>
            <a:pPr>
              <a:buFontTx/>
              <a:buNone/>
            </a:pPr>
            <a:r>
              <a:rPr lang="en-US" sz="2400" dirty="0" smtClean="0"/>
              <a:t>		&lt;p align =“center”&gt; World wide web&lt;/P&gt; &lt;p&gt; The world wide web is an Internet service, based on a common set of protocols.&lt;/P&gt;</a:t>
            </a:r>
          </a:p>
          <a:p>
            <a:pPr>
              <a:buFontTx/>
              <a:buNone/>
            </a:pPr>
            <a:r>
              <a:rPr lang="en-US" sz="2400" dirty="0" smtClean="0"/>
              <a:t>&lt;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/body</a:t>
            </a:r>
            <a:r>
              <a:rPr lang="en-US" sz="2400" dirty="0" smtClean="0"/>
              <a:t>&gt;</a:t>
            </a:r>
          </a:p>
          <a:p>
            <a:pPr>
              <a:buFontTx/>
              <a:buNone/>
            </a:pPr>
            <a:r>
              <a:rPr lang="en-US" sz="2400" dirty="0" smtClean="0"/>
              <a:t>&lt;</a:t>
            </a:r>
            <a:r>
              <a:rPr lang="en-US" sz="2400" b="1" dirty="0" smtClean="0">
                <a:solidFill>
                  <a:srgbClr val="006600"/>
                </a:solidFill>
              </a:rPr>
              <a:t>/html</a:t>
            </a:r>
            <a:r>
              <a:rPr lang="en-US" sz="2400" dirty="0" smtClean="0"/>
              <a:t>&gt;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81000"/>
            <a:ext cx="7924800" cy="707886"/>
          </a:xfrm>
          <a:prstGeom prst="rect">
            <a:avLst/>
          </a:prstGeom>
          <a:solidFill>
            <a:schemeClr val="accent4">
              <a:lumMod val="60000"/>
              <a:lumOff val="40000"/>
              <a:alpha val="76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3300"/>
                </a:solidFill>
              </a:rPr>
              <a:t>Creating Paragraph</a:t>
            </a:r>
            <a:endParaRPr lang="en-US" sz="4000" b="1" dirty="0">
              <a:solidFill>
                <a:srgbClr val="003300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495800" y="2438400"/>
            <a:ext cx="4648200" cy="2133600"/>
          </a:xfrm>
          <a:prstGeom prst="rect">
            <a:avLst/>
          </a:prstGeom>
          <a:solidFill>
            <a:schemeClr val="accent3">
              <a:lumMod val="75000"/>
              <a:alpha val="45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World wide web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The world wide web is an Internet service, based on a common set of protocols.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1600200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CC"/>
                </a:solidFill>
              </a:rPr>
              <a:t>Html  Page</a:t>
            </a:r>
            <a:endParaRPr lang="en-US" sz="2000" b="1" dirty="0">
              <a:solidFill>
                <a:srgbClr val="0000CC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53000" y="1752600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CC"/>
                </a:solidFill>
              </a:rPr>
              <a:t>Output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5CAC1-01B1-4E97-B3A4-E5403AF46D61}" type="slidenum">
              <a:rPr lang="ar-SA"/>
              <a:pPr/>
              <a:t>8</a:t>
            </a:fld>
            <a:endParaRPr lang="en-US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915400" cy="4495800"/>
          </a:xfrm>
          <a:solidFill>
            <a:schemeClr val="accent3">
              <a:lumMod val="75000"/>
              <a:alpha val="45000"/>
            </a:schemeClr>
          </a:solidFill>
        </p:spPr>
        <p:txBody>
          <a:bodyPr>
            <a:normAutofit fontScale="70000" lnSpcReduction="20000"/>
          </a:bodyPr>
          <a:lstStyle/>
          <a:p>
            <a:pPr>
              <a:buFontTx/>
              <a:buNone/>
            </a:pPr>
            <a:r>
              <a:rPr lang="en-US" sz="2400" dirty="0" smtClean="0"/>
              <a:t>		</a:t>
            </a:r>
          </a:p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r>
              <a:rPr lang="en-US" sz="3500" dirty="0" smtClean="0"/>
              <a:t>&lt;b&gt; Text&lt;/b&gt; 		:  </a:t>
            </a:r>
            <a:r>
              <a:rPr lang="bn-IN" sz="3500" dirty="0" smtClean="0"/>
              <a:t>টেক্সট বোল্ড করার জন্য</a:t>
            </a:r>
            <a:endParaRPr lang="en-US" sz="3500" dirty="0" smtClean="0"/>
          </a:p>
          <a:p>
            <a:pPr>
              <a:buFontTx/>
              <a:buNone/>
            </a:pPr>
            <a:r>
              <a:rPr lang="en-US" sz="3500" dirty="0" smtClean="0"/>
              <a:t>&lt;u&gt; Text&lt;/u&gt;</a:t>
            </a:r>
            <a:r>
              <a:rPr lang="bn-IN" sz="3500" dirty="0" smtClean="0"/>
              <a:t>			</a:t>
            </a:r>
            <a:r>
              <a:rPr lang="en-US" sz="3500" dirty="0" smtClean="0"/>
              <a:t>:  </a:t>
            </a:r>
            <a:r>
              <a:rPr lang="bn-IN" sz="3500" dirty="0" smtClean="0"/>
              <a:t>টেক্সট আন্ডারলাইন করার জন্য</a:t>
            </a:r>
            <a:endParaRPr lang="en-US" sz="3500" dirty="0" smtClean="0"/>
          </a:p>
          <a:p>
            <a:pPr>
              <a:buFontTx/>
              <a:buNone/>
            </a:pPr>
            <a:r>
              <a:rPr lang="en-US" sz="3500" dirty="0" smtClean="0"/>
              <a:t>&lt;</a:t>
            </a:r>
            <a:r>
              <a:rPr lang="en-US" sz="3500" dirty="0" err="1" smtClean="0"/>
              <a:t>i</a:t>
            </a:r>
            <a:r>
              <a:rPr lang="en-US" sz="3500" dirty="0" smtClean="0"/>
              <a:t>&gt; Text &lt;</a:t>
            </a:r>
            <a:r>
              <a:rPr lang="en-US" sz="3500" dirty="0" err="1" smtClean="0"/>
              <a:t>i</a:t>
            </a:r>
            <a:r>
              <a:rPr lang="en-US" sz="3500" dirty="0" smtClean="0"/>
              <a:t>&gt;</a:t>
            </a:r>
            <a:r>
              <a:rPr lang="bn-IN" sz="3500" dirty="0" smtClean="0"/>
              <a:t>			</a:t>
            </a:r>
            <a:r>
              <a:rPr lang="en-US" sz="3500" dirty="0" smtClean="0"/>
              <a:t>:  </a:t>
            </a:r>
            <a:r>
              <a:rPr lang="bn-IN" sz="3500" dirty="0" smtClean="0"/>
              <a:t>টেক্সট ইটালিক করার জন্য</a:t>
            </a:r>
            <a:endParaRPr lang="en-US" sz="3500" dirty="0" smtClean="0"/>
          </a:p>
          <a:p>
            <a:pPr>
              <a:buFontTx/>
              <a:buNone/>
            </a:pPr>
            <a:r>
              <a:rPr lang="en-US" sz="3500" dirty="0" smtClean="0"/>
              <a:t>&lt;strong&gt; Text  &lt;/strong&gt;</a:t>
            </a:r>
            <a:r>
              <a:rPr lang="bn-IN" sz="3500" dirty="0" smtClean="0"/>
              <a:t> 	</a:t>
            </a:r>
            <a:r>
              <a:rPr lang="en-US" sz="3500" dirty="0" smtClean="0"/>
              <a:t>:</a:t>
            </a:r>
            <a:r>
              <a:rPr lang="bn-IN" sz="3500" dirty="0" smtClean="0"/>
              <a:t> টেক্সট গাঢ় করার জন্য</a:t>
            </a:r>
            <a:endParaRPr lang="en-US" sz="3500" dirty="0" smtClean="0"/>
          </a:p>
          <a:p>
            <a:pPr>
              <a:buFontTx/>
              <a:buNone/>
            </a:pPr>
            <a:r>
              <a:rPr lang="en-US" sz="3500" dirty="0" smtClean="0"/>
              <a:t>&lt;big&gt; Text &lt;/b&gt;</a:t>
            </a:r>
            <a:r>
              <a:rPr lang="bn-IN" sz="3500" dirty="0" smtClean="0"/>
              <a:t>		</a:t>
            </a:r>
            <a:r>
              <a:rPr lang="en-US" sz="3500" dirty="0" smtClean="0"/>
              <a:t>:  </a:t>
            </a:r>
            <a:r>
              <a:rPr lang="bn-IN" sz="3500" dirty="0" smtClean="0"/>
              <a:t>টেক্সট বড় করার জন্য</a:t>
            </a:r>
            <a:endParaRPr lang="en-US" sz="3500" dirty="0" smtClean="0"/>
          </a:p>
          <a:p>
            <a:pPr>
              <a:buFontTx/>
              <a:buNone/>
            </a:pPr>
            <a:r>
              <a:rPr lang="en-US" sz="3500" dirty="0" smtClean="0"/>
              <a:t>&lt;small&gt; small&gt;</a:t>
            </a:r>
            <a:r>
              <a:rPr lang="bn-IN" sz="3500" dirty="0" smtClean="0"/>
              <a:t>		</a:t>
            </a:r>
            <a:r>
              <a:rPr lang="en-US" sz="3500" dirty="0" smtClean="0"/>
              <a:t>:  </a:t>
            </a:r>
            <a:r>
              <a:rPr lang="bn-IN" sz="3500" dirty="0" smtClean="0"/>
              <a:t>টেক্সট ছোট করার জন্য</a:t>
            </a:r>
            <a:endParaRPr lang="en-US" sz="3500" dirty="0" smtClean="0"/>
          </a:p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r>
              <a:rPr lang="en-US" sz="2400" dirty="0" smtClean="0"/>
              <a:t>		</a:t>
            </a:r>
          </a:p>
          <a:p>
            <a:pPr>
              <a:buFontTx/>
              <a:buNone/>
            </a:pPr>
            <a:r>
              <a:rPr lang="en-US" sz="2400" dirty="0" smtClean="0"/>
              <a:t>		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7924800" cy="707886"/>
          </a:xfrm>
          <a:prstGeom prst="rect">
            <a:avLst/>
          </a:prstGeom>
          <a:solidFill>
            <a:schemeClr val="accent4">
              <a:lumMod val="60000"/>
              <a:lumOff val="40000"/>
              <a:alpha val="76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3300"/>
                </a:solidFill>
              </a:rPr>
              <a:t>Text Emphasis</a:t>
            </a:r>
            <a:endParaRPr lang="en-US" sz="4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5CAC1-01B1-4E97-B3A4-E5403AF46D61}" type="slidenum">
              <a:rPr lang="ar-SA"/>
              <a:pPr/>
              <a:t>9</a:t>
            </a:fld>
            <a:endParaRPr lang="en-US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133600"/>
            <a:ext cx="3962400" cy="4495800"/>
          </a:xfrm>
          <a:solidFill>
            <a:schemeClr val="accent3">
              <a:lumMod val="75000"/>
              <a:alpha val="45000"/>
            </a:schemeClr>
          </a:solidFill>
        </p:spPr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r>
              <a:rPr lang="en-US" sz="3600" dirty="0" smtClean="0"/>
              <a:t> </a:t>
            </a:r>
            <a:r>
              <a:rPr lang="en-US" sz="2400" dirty="0" smtClean="0"/>
              <a:t>&lt;</a:t>
            </a:r>
            <a:r>
              <a:rPr lang="en-US" sz="2400" b="1" dirty="0" smtClean="0">
                <a:solidFill>
                  <a:srgbClr val="006600"/>
                </a:solidFill>
              </a:rPr>
              <a:t>html</a:t>
            </a:r>
            <a:r>
              <a:rPr lang="en-US" sz="2400" dirty="0" smtClean="0"/>
              <a:t>&gt;</a:t>
            </a:r>
          </a:p>
          <a:p>
            <a:pPr>
              <a:buFontTx/>
              <a:buNone/>
            </a:pPr>
            <a:r>
              <a:rPr lang="en-US" sz="2400" dirty="0" smtClean="0"/>
              <a:t>		&lt;</a:t>
            </a:r>
            <a:r>
              <a:rPr lang="en-US" sz="2400" b="1" dirty="0" smtClean="0">
                <a:solidFill>
                  <a:srgbClr val="0000FF"/>
                </a:solidFill>
              </a:rPr>
              <a:t>head</a:t>
            </a:r>
            <a:r>
              <a:rPr lang="en-US" sz="2400" dirty="0" smtClean="0"/>
              <a:t>&gt;</a:t>
            </a:r>
          </a:p>
          <a:p>
            <a:pPr>
              <a:buFontTx/>
              <a:buNone/>
            </a:pPr>
            <a:r>
              <a:rPr lang="en-US" sz="2400" dirty="0" smtClean="0"/>
              <a:t>			&lt;</a:t>
            </a:r>
            <a:r>
              <a:rPr lang="en-US" sz="2400" b="1" dirty="0" smtClean="0">
                <a:solidFill>
                  <a:srgbClr val="7030A0"/>
                </a:solidFill>
              </a:rPr>
              <a:t>title</a:t>
            </a:r>
            <a:r>
              <a:rPr lang="en-US" sz="2400" dirty="0" smtClean="0"/>
              <a:t>&gt;  Text  &lt;</a:t>
            </a:r>
            <a:r>
              <a:rPr lang="en-US" sz="2400" b="1" dirty="0" smtClean="0">
                <a:solidFill>
                  <a:srgbClr val="7030A0"/>
                </a:solidFill>
              </a:rPr>
              <a:t>/title</a:t>
            </a:r>
            <a:r>
              <a:rPr lang="en-US" sz="2400" dirty="0" smtClean="0"/>
              <a:t>&gt;</a:t>
            </a:r>
          </a:p>
          <a:p>
            <a:pPr>
              <a:buFontTx/>
              <a:buNone/>
            </a:pPr>
            <a:r>
              <a:rPr lang="en-US" sz="2400" dirty="0" smtClean="0"/>
              <a:t>		&lt;</a:t>
            </a:r>
            <a:r>
              <a:rPr lang="en-US" sz="2400" b="1" dirty="0" smtClean="0">
                <a:solidFill>
                  <a:srgbClr val="0000CC"/>
                </a:solidFill>
              </a:rPr>
              <a:t>/head</a:t>
            </a:r>
            <a:r>
              <a:rPr lang="en-US" sz="2400" dirty="0" smtClean="0"/>
              <a:t>&gt;</a:t>
            </a:r>
          </a:p>
          <a:p>
            <a:pPr>
              <a:buFontTx/>
              <a:buNone/>
            </a:pPr>
            <a:r>
              <a:rPr lang="en-US" sz="2400" dirty="0" smtClean="0"/>
              <a:t>&lt;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body</a:t>
            </a:r>
            <a:r>
              <a:rPr lang="en-US" sz="2400" dirty="0" smtClean="0"/>
              <a:t>&gt;</a:t>
            </a:r>
          </a:p>
          <a:p>
            <a:pPr>
              <a:buFontTx/>
              <a:buNone/>
            </a:pPr>
            <a:r>
              <a:rPr lang="en-US" sz="2400" dirty="0" smtClean="0"/>
              <a:t>		&lt;p align =“left”&gt;Date : 25 June 2014&lt;/P&gt; &lt;p&gt; The world wide web is an &lt;b&gt;Internet service&lt;/b&gt;, based on a common &lt;u&gt;set of protocols.&lt;/u&gt;&lt;/P&gt;</a:t>
            </a:r>
          </a:p>
          <a:p>
            <a:pPr>
              <a:buFontTx/>
              <a:buNone/>
            </a:pPr>
            <a:r>
              <a:rPr lang="en-US" sz="2400" dirty="0" smtClean="0"/>
              <a:t>&lt;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/body</a:t>
            </a:r>
            <a:r>
              <a:rPr lang="en-US" sz="2400" dirty="0" smtClean="0"/>
              <a:t>&gt;</a:t>
            </a:r>
          </a:p>
          <a:p>
            <a:pPr>
              <a:buFontTx/>
              <a:buNone/>
            </a:pPr>
            <a:r>
              <a:rPr lang="en-US" sz="2400" dirty="0" smtClean="0"/>
              <a:t>&lt;</a:t>
            </a:r>
            <a:r>
              <a:rPr lang="en-US" sz="2400" b="1" dirty="0" smtClean="0">
                <a:solidFill>
                  <a:srgbClr val="006600"/>
                </a:solidFill>
              </a:rPr>
              <a:t>/html</a:t>
            </a:r>
            <a:r>
              <a:rPr lang="en-US" sz="2400" dirty="0" smtClean="0"/>
              <a:t>&gt;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7924800" cy="707886"/>
          </a:xfrm>
          <a:prstGeom prst="rect">
            <a:avLst/>
          </a:prstGeom>
          <a:solidFill>
            <a:schemeClr val="accent4">
              <a:lumMod val="60000"/>
              <a:lumOff val="40000"/>
              <a:alpha val="76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3300"/>
                </a:solidFill>
              </a:rPr>
              <a:t>Text Emphasis</a:t>
            </a:r>
            <a:endParaRPr lang="en-US" sz="4000" b="1" dirty="0">
              <a:solidFill>
                <a:srgbClr val="003300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495800" y="2438400"/>
            <a:ext cx="4648200" cy="2133600"/>
          </a:xfrm>
          <a:prstGeom prst="rect">
            <a:avLst/>
          </a:prstGeom>
          <a:solidFill>
            <a:schemeClr val="accent3">
              <a:lumMod val="75000"/>
              <a:alpha val="45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 :25 June 2014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The world wide web is an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Internet service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based on a common </a:t>
            </a:r>
            <a:r>
              <a:rPr kumimoji="0" lang="en-US" sz="2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set of protocols.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1600200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CC"/>
                </a:solidFill>
              </a:rPr>
              <a:t>Html  Page</a:t>
            </a:r>
            <a:endParaRPr lang="en-US" sz="2000" b="1" dirty="0">
              <a:solidFill>
                <a:srgbClr val="0000CC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53000" y="1752600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CC"/>
                </a:solidFill>
              </a:rPr>
              <a:t>Output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306</Words>
  <Application>Microsoft Office PowerPoint</Application>
  <PresentationFormat>On-screen Show (4:3)</PresentationFormat>
  <Paragraphs>120</Paragraphs>
  <Slides>11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Introduction to  HTML </vt:lpstr>
      <vt:lpstr>Definitions</vt:lpstr>
      <vt:lpstr>Definitions</vt:lpstr>
      <vt:lpstr>Slide 4</vt:lpstr>
      <vt:lpstr>Tag, Element, Attribute</vt:lpstr>
      <vt:lpstr>Tag, Element, Attribute</vt:lpstr>
      <vt:lpstr>Slide 7</vt:lpstr>
      <vt:lpstr>Slide 8</vt:lpstr>
      <vt:lpstr>Slide 9</vt:lpstr>
      <vt:lpstr>Additional Character Formatting Elements</vt:lpstr>
      <vt:lpstr>Example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Introduction to  HTML </dc:title>
  <dc:creator/>
  <cp:lastModifiedBy>WIN</cp:lastModifiedBy>
  <cp:revision>35</cp:revision>
  <dcterms:created xsi:type="dcterms:W3CDTF">2006-08-16T00:00:00Z</dcterms:created>
  <dcterms:modified xsi:type="dcterms:W3CDTF">2019-04-06T10:13:13Z</dcterms:modified>
</cp:coreProperties>
</file>