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Default Extension="jpeg" ContentType="image/jpeg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3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26.xml" ContentType="application/vnd.openxmlformats-officedocument.presentationml.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41.xml" ContentType="application/vnd.openxmlformats-officedocument.presentationml.slide+xml"/>
  <Override PartName="/ppt/slides/slide39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37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45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46.xml" ContentType="application/vnd.openxmlformats-officedocument.presentationml.slide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7.xml" ContentType="application/vnd.openxmlformats-officedocument.presentationml.slide+xml"/>
  <Override PartName="/ppt/slides/slide29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9" r:id="rId2"/>
  </p:sldMasterIdLst>
  <p:notesMasterIdLst>
    <p:notesMasterId r:id="rId1"/>
  </p:notesMasterIdLst>
  <p:sldIdLst>
    <p:sldId id="821" r:id="rId3"/>
    <p:sldId id="822" r:id="rId4"/>
    <p:sldId id="823" r:id="rId5"/>
    <p:sldId id="824" r:id="rId6"/>
    <p:sldId id="825" r:id="rId7"/>
    <p:sldId id="826" r:id="rId8"/>
    <p:sldId id="827" r:id="rId9"/>
    <p:sldId id="828" r:id="rId10"/>
    <p:sldId id="829" r:id="rId11"/>
    <p:sldId id="830" r:id="rId12"/>
    <p:sldId id="831" r:id="rId13"/>
    <p:sldId id="832" r:id="rId14"/>
    <p:sldId id="833" r:id="rId15"/>
    <p:sldId id="834" r:id="rId16"/>
    <p:sldId id="835" r:id="rId17"/>
    <p:sldId id="836" r:id="rId18"/>
    <p:sldId id="837" r:id="rId19"/>
    <p:sldId id="838" r:id="rId20"/>
    <p:sldId id="839" r:id="rId21"/>
    <p:sldId id="840" r:id="rId22"/>
    <p:sldId id="841" r:id="rId23"/>
    <p:sldId id="842" r:id="rId24"/>
    <p:sldId id="843" r:id="rId25"/>
    <p:sldId id="844" r:id="rId26"/>
    <p:sldId id="845" r:id="rId27"/>
    <p:sldId id="846" r:id="rId28"/>
    <p:sldId id="847" r:id="rId29"/>
    <p:sldId id="848" r:id="rId30"/>
    <p:sldId id="849" r:id="rId31"/>
    <p:sldId id="850" r:id="rId32"/>
    <p:sldId id="851" r:id="rId33"/>
    <p:sldId id="852" r:id="rId34"/>
    <p:sldId id="853" r:id="rId35"/>
    <p:sldId id="854" r:id="rId36"/>
    <p:sldId id="855" r:id="rId37"/>
    <p:sldId id="856" r:id="rId38"/>
    <p:sldId id="857" r:id="rId39"/>
    <p:sldId id="858" r:id="rId40"/>
    <p:sldId id="859" r:id="rId41"/>
    <p:sldId id="860" r:id="rId42"/>
    <p:sldId id="861" r:id="rId43"/>
    <p:sldId id="862" r:id="rId44"/>
    <p:sldId id="863" r:id="rId45"/>
    <p:sldId id="864" r:id="rId46"/>
    <p:sldId id="865" r:id="rId47"/>
    <p:sldId id="866" r:id="rId48"/>
    <p:sldId id="867" r:id="rId49"/>
    <p:sldId id="868" r:id="rId50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12" Type="http://schemas.openxmlformats.org/officeDocument/2006/relationships/slide" Target="slides/slide10.xml"/><Relationship Id="rId50" Type="http://schemas.openxmlformats.org/officeDocument/2006/relationships/slide" Target="slides/slide48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15" Type="http://schemas.openxmlformats.org/officeDocument/2006/relationships/slide" Target="slides/slide13.xml"/><Relationship Id="rId25" Type="http://schemas.openxmlformats.org/officeDocument/2006/relationships/slide" Target="slides/slide23.xml"/><Relationship Id="rId29" Type="http://schemas.openxmlformats.org/officeDocument/2006/relationships/slide" Target="slides/slide27.xml"/><Relationship Id="rId35" Type="http://schemas.openxmlformats.org/officeDocument/2006/relationships/slide" Target="slides/slide33.xml"/><Relationship Id="rId13" Type="http://schemas.openxmlformats.org/officeDocument/2006/relationships/slide" Target="slides/slide11.xml"/><Relationship Id="rId8" Type="http://schemas.openxmlformats.org/officeDocument/2006/relationships/slide" Target="slides/slide6.xml"/><Relationship Id="rId4" Type="http://schemas.openxmlformats.org/officeDocument/2006/relationships/slide" Target="slides/slide2.xml"/><Relationship Id="rId42" Type="http://schemas.openxmlformats.org/officeDocument/2006/relationships/slide" Target="slides/slide40.xml"/><Relationship Id="rId9" Type="http://schemas.openxmlformats.org/officeDocument/2006/relationships/slide" Target="slides/slide7.xml"/><Relationship Id="rId31" Type="http://schemas.openxmlformats.org/officeDocument/2006/relationships/slide" Target="slides/slide29.xml"/><Relationship Id="rId48" Type="http://schemas.openxmlformats.org/officeDocument/2006/relationships/slide" Target="slides/slide46.xml"/><Relationship Id="rId43" Type="http://schemas.openxmlformats.org/officeDocument/2006/relationships/slide" Target="slides/slide41.xml"/><Relationship Id="rId33" Type="http://schemas.openxmlformats.org/officeDocument/2006/relationships/slide" Target="slides/slide31.xml"/><Relationship Id="rId44" Type="http://schemas.openxmlformats.org/officeDocument/2006/relationships/slide" Target="slides/slide42.xml"/><Relationship Id="rId5" Type="http://schemas.openxmlformats.org/officeDocument/2006/relationships/slide" Target="slides/slide3.xml"/><Relationship Id="rId24" Type="http://schemas.openxmlformats.org/officeDocument/2006/relationships/slide" Target="slides/slide22.xml"/><Relationship Id="rId36" Type="http://schemas.openxmlformats.org/officeDocument/2006/relationships/slide" Target="slides/slide34.xml"/><Relationship Id="rId23" Type="http://schemas.openxmlformats.org/officeDocument/2006/relationships/slide" Target="slides/slide21.xml"/><Relationship Id="rId2" Type="http://schemas.openxmlformats.org/officeDocument/2006/relationships/slideMaster" Target="slideMasters/slideMaster1.xml"/><Relationship Id="rId45" Type="http://schemas.openxmlformats.org/officeDocument/2006/relationships/slide" Target="slides/slide43.xml"/><Relationship Id="rId6" Type="http://schemas.openxmlformats.org/officeDocument/2006/relationships/slide" Target="slides/slide4.xml"/><Relationship Id="rId41" Type="http://schemas.openxmlformats.org/officeDocument/2006/relationships/slide" Target="slides/slide39.xml"/><Relationship Id="rId51" Type="http://schemas.openxmlformats.org/officeDocument/2006/relationships/presProps" Target="presProps.xml"/><Relationship Id="rId40" Type="http://schemas.openxmlformats.org/officeDocument/2006/relationships/slide" Target="slides/slide38.xml"/><Relationship Id="rId28" Type="http://schemas.openxmlformats.org/officeDocument/2006/relationships/slide" Target="slides/slide26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39" Type="http://schemas.openxmlformats.org/officeDocument/2006/relationships/slide" Target="slides/slide37.xml"/><Relationship Id="rId11" Type="http://schemas.openxmlformats.org/officeDocument/2006/relationships/slide" Target="slides/slide9.xml"/><Relationship Id="rId14" Type="http://schemas.openxmlformats.org/officeDocument/2006/relationships/slide" Target="slides/slide12.xml"/><Relationship Id="rId7" Type="http://schemas.openxmlformats.org/officeDocument/2006/relationships/slide" Target="slides/slide5.xml"/><Relationship Id="rId27" Type="http://schemas.openxmlformats.org/officeDocument/2006/relationships/slide" Target="slides/slide25.xml"/><Relationship Id="rId34" Type="http://schemas.openxmlformats.org/officeDocument/2006/relationships/slide" Target="slides/slide32.xml"/><Relationship Id="rId22" Type="http://schemas.openxmlformats.org/officeDocument/2006/relationships/slide" Target="slides/slide20.xml"/><Relationship Id="rId1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49" Type="http://schemas.openxmlformats.org/officeDocument/2006/relationships/slide" Target="slides/slide47.xml"/><Relationship Id="rId21" Type="http://schemas.openxmlformats.org/officeDocument/2006/relationships/slide" Target="slides/slide19.xml"/><Relationship Id="rId32" Type="http://schemas.openxmlformats.org/officeDocument/2006/relationships/slide" Target="slides/slide30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52" Type="http://schemas.openxmlformats.org/officeDocument/2006/relationships/theme" Target="theme/theme1.xml"/><Relationship Id="rId17" Type="http://schemas.openxmlformats.org/officeDocument/2006/relationships/slide" Target="slides/slide15.xml"/><Relationship Id="rId3" Type="http://schemas.openxmlformats.org/officeDocument/2006/relationships/slide" Target="slides/slide1.xml"/><Relationship Id="rId47" Type="http://schemas.openxmlformats.org/officeDocument/2006/relationships/slide" Target="slides/slide45.xml"/><Relationship Id="rId37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hdr"/>
          </p:nvPr>
        </p:nvSpPr>
        <p:spPr>
          <a:xfrm>
            <a:off x="0" y="0"/>
            <a:ext cx="2971800" cy="457200"/>
          </a:xfrm>
          <a:prstGeom prst="rect"/>
          <a:noFill/>
        </p:spPr>
        <p:txBody>
          <a:bodyPr lIns="91440" tIns="45720" rIns="91440" bIns="45720"/>
          <a:lstStyle>
            <a:lvl1pPr lvl="0" algn="l">
              <a:defRPr sz="1200"/>
            </a:lvl1pPr>
          </a:lstStyle>
          <a:p/>
        </p:txBody>
      </p:sp>
      <p:sp>
        <p:nvSpPr>
          <p:cNvPr id="3" name=""/>
          <p:cNvSpPr txBox="1"/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  <a:noFill/>
        </p:spPr>
        <p:txBody>
          <a:bodyPr lIns="91440" tIns="45720" rIns="91440" bIns="45720"/>
          <a:lstStyle>
            <a:lvl1pPr lvl="0" algn="r">
              <a:defRPr sz="1200"/>
            </a:lvl1pPr>
          </a:lstStyle>
          <a:p/>
        </p:txBody>
      </p:sp>
      <p:sp>
        <p:nvSpPr>
          <p:cNvPr id="4" name=""/>
          <p:cNvSpPr txBox="1"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srgbClr val="000000"/>
            </a:solidFill>
          </a:ln>
        </p:spPr>
        <p:txBody>
          <a:bodyPr lIns="91440" tIns="45720" rIns="91440" bIns="45720" anchor="ctr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"/>
          <p:cNvSpPr txBox="1"/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/>
          <a:noFill/>
        </p:spPr>
        <p:txBody>
          <a:bodyPr lIns="91440" tIns="45720" rIns="91440" bIns="45720" anchor="b"/>
          <a:lstStyle>
            <a:lvl1pPr lvl="0" algn="l">
              <a:defRPr sz="1200"/>
            </a:lvl1pPr>
          </a:lstStyle>
          <a:p/>
        </p:txBody>
      </p:sp>
      <p:sp>
        <p:nvSpPr>
          <p:cNvPr id="7" name=""/>
          <p:cNvSpPr txBox="1"/>
          <p:nvPr>
            <p:ph type="sldNum" sz="quarter" idx="5"/>
          </p:nvPr>
        </p:nvSpPr>
        <p:spPr>
          <a:xfrm>
            <a:off x="3884613" y="8685214"/>
            <a:ext cx="2971800" cy="457200"/>
          </a:xfrm>
          <a:prstGeom prst="rect"/>
          <a:noFill/>
        </p:spPr>
        <p:txBody>
          <a:bodyPr lIns="91440" tIns="45720" rIns="91440" bIns="45720" anchor="b"/>
          <a:lstStyle>
            <a:lvl1pPr lvl="0" algn="r">
              <a:defRPr sz="12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?>
<Relationships xmlns="http://schemas.openxmlformats.org/package/2006/relationships"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/>
          </p:nvPr>
        </p:nvSpPr>
        <p:spPr>
          <a:xfrm>
            <a:off x="685800" y="609600"/>
            <a:ext cx="7086600" cy="5334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mdmamun480@gmail.com9+</a:t>
            </a:r>
          </a:p>
          <a:p>
            <a:pPr lvl="0"/>
          </a:p>
          <a:p>
            <a:pPr lvl="0"/>
            <a:r>
              <a:rPr/>
              <a:t>11</a:t>
            </a:r>
          </a:p>
          <a:p>
            <a:pPr lvl="0"/>
          </a:p>
          <a:p>
            <a:pPr lvl="0"/>
            <a:r>
              <a:rPr/>
              <a:t>11</a:t>
            </a:r>
          </a:p>
          <a:p>
            <a:pPr lvl="0"/>
          </a:p>
          <a:p>
            <a:pPr lvl="0"/>
            <a:r>
              <a:rPr/>
              <a:t>28</a:t>
            </a:r>
          </a:p>
          <a:p>
            <a:pPr lvl="0"/>
          </a:p>
          <a:p>
            <a:pPr lvl="0"/>
            <a:r>
              <a:rPr/>
              <a:t>Facebook</a:t>
            </a:r>
          </a:p>
          <a:p>
            <a:pPr lvl="0"/>
          </a:p>
          <a:p>
            <a:pPr lvl="0"/>
            <a:r>
              <a:rPr/>
              <a:t>￼</a:t>
            </a:r>
          </a:p>
          <a:p>
            <a:pPr lvl="0"/>
          </a:p>
          <a:p>
            <a:pPr lvl="0"/>
            <a:r>
              <a:rPr/>
              <a:t>শিক্ষা বাতায়ন✅</a:t>
            </a:r>
          </a:p>
          <a:p>
            <a:pPr lvl="0"/>
          </a:p>
          <a:p>
            <a:pPr lvl="0"/>
            <a:r>
              <a:rPr/>
              <a:t>103786 Members · Private group</a:t>
            </a:r>
          </a:p>
          <a:p>
            <a:pPr lvl="0"/>
          </a:p>
          <a:p>
            <a:pPr lvl="0"/>
            <a:r>
              <a:rPr/>
              <a:t>Your Request Is Pending</a:t>
            </a:r>
          </a:p>
          <a:p>
            <a:pPr lvl="0"/>
          </a:p>
          <a:p>
            <a:pPr lvl="0"/>
            <a:r>
              <a:rPr/>
              <a:t>You can finish your request by answering these membership questions. Your answers will make it easier for admins to review your membership.</a:t>
            </a:r>
          </a:p>
          <a:p>
            <a:pPr lvl="0"/>
          </a:p>
          <a:p>
            <a:pPr lvl="0"/>
            <a:r>
              <a:rPr/>
              <a:t>Membership Questions · 3</a:t>
            </a:r>
          </a:p>
          <a:p>
            <a:pPr lvl="0"/>
          </a:p>
          <a:p>
            <a:pPr lvl="0"/>
            <a:r>
              <a:rPr/>
              <a:t>আপনার ফোন নম্বর লিখুন</a:t>
            </a:r>
          </a:p>
          <a:p>
            <a:pPr lvl="0"/>
          </a:p>
          <a:p>
            <a:pPr lvl="0"/>
            <a:r>
              <a:rPr/>
              <a:t>আপনার ই-মেইল এড্রেস লিখুন।</a:t>
            </a:r>
          </a:p>
          <a:p>
            <a:pPr lvl="0"/>
          </a:p>
          <a:p>
            <a:pPr lvl="0"/>
            <a:r>
              <a:rPr/>
              <a:t>আপনার প্রতিষ্ঠানের নাম লিখুন</a:t>
            </a:r>
          </a:p>
          <a:p>
            <a:pPr lvl="0"/>
          </a:p>
          <a:p>
            <a:pPr lvl="0"/>
            <a:r>
              <a:rPr/>
              <a:t>Group Rules from the Admins · 1Group members agree to foll https://bit.ly/3dyWsA0</a:t>
            </a:r>
          </a:p>
          <a:p>
            <a:pPr lvl="0"/>
          </a:p>
          <a:p>
            <a:pPr lvl="0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/>
          <a:noFill/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792288" y="612775"/>
            <a:ext cx="5486401" cy="4114800"/>
          </a:xfrm>
          <a:prstGeom prst="rect"/>
          <a:noFill/>
        </p:spPr>
        <p:txBody>
          <a:bodyPr/>
          <a:lstStyle>
            <a:lvl1pPr lvl="0" marL="0" indent="0">
              <a:buNone/>
              <a:defRPr sz="3200"/>
            </a:lvl1pPr>
          </a:lstStyle>
          <a:p/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722313" y="4406900"/>
            <a:ext cx="7772401" cy="1362075"/>
          </a:xfrm>
          <a:prstGeom prst="rect"/>
          <a:noFill/>
        </p:spPr>
        <p:txBody>
          <a:bodyPr anchor="t"/>
          <a:lstStyle>
            <a:lvl1pPr lvl="0" algn="l">
              <a:defRPr sz="4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3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/>
          <a:noFill/>
        </p:spPr>
        <p:txBody>
          <a:bodyPr/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</p:spPr>
        <p:txBody>
          <a:bodyPr/>
          <a:lstStyle>
            <a:lvl1pPr lvl="0"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629400" y="274638"/>
            <a:ext cx="20574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"/>
          <p:cNvSpPr txBox="1"/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9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accent4="accent4" accent3="accent3" bg1="lt1" accent5="accent5" accent2="accent2" accent1="accent1" tx1="dk1" folHlink="folHlink" accent6="accent6" bg2="lt2" tx2="dk2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lvl="0" algn="l" marL="342900" indent="-342900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lvl="0" algn="l" marL="742950" indent="-285750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lvl="0" algn="l" marL="1143000" indent="-228600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lvl="0" algn="l" marL="1600200" indent="-228600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lvl="0" algn="l" marL="2057400" indent="-228600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lvl="0" algn="l" marL="25146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lvl="0" algn="l" marL="29718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lvl="0" algn="l" marL="34290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lvl="0" algn="l" marL="38862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lvl="0" algn="l" marL="0">
        <a:defRPr sz="1800">
          <a:solidFill>
            <a:schemeClr val="tx1"/>
          </a:solidFill>
          <a:latin typeface="Calibri"/>
        </a:defRPr>
      </a:lvl1pPr>
      <a:lvl2pPr lvl="0" algn="l" marL="457200">
        <a:defRPr sz="1800">
          <a:solidFill>
            <a:schemeClr val="tx1"/>
          </a:solidFill>
          <a:latin typeface="Calibri"/>
        </a:defRPr>
      </a:lvl2pPr>
      <a:lvl3pPr lvl="0" algn="l" marL="914400">
        <a:defRPr sz="1800">
          <a:solidFill>
            <a:schemeClr val="tx1"/>
          </a:solidFill>
          <a:latin typeface="Calibri"/>
        </a:defRPr>
      </a:lvl3pPr>
      <a:lvl4pPr lvl="0" algn="l" marL="1371600">
        <a:defRPr sz="1800">
          <a:solidFill>
            <a:schemeClr val="tx1"/>
          </a:solidFill>
          <a:latin typeface="Calibri"/>
        </a:defRPr>
      </a:lvl4pPr>
      <a:lvl5pPr lvl="0" algn="l" marL="1828800">
        <a:defRPr sz="1800">
          <a:solidFill>
            <a:schemeClr val="tx1"/>
          </a:solidFill>
          <a:latin typeface="Calibri"/>
        </a:defRPr>
      </a:lvl5pPr>
      <a:lvl6pPr lvl="0" algn="l" marL="2286000">
        <a:defRPr sz="1800">
          <a:solidFill>
            <a:schemeClr val="tx1"/>
          </a:solidFill>
          <a:latin typeface="Calibri"/>
        </a:defRPr>
      </a:lvl6pPr>
      <a:lvl7pPr lvl="0" algn="l" marL="2743200">
        <a:defRPr sz="1800">
          <a:solidFill>
            <a:schemeClr val="tx1"/>
          </a:solidFill>
          <a:latin typeface="Calibri"/>
        </a:defRPr>
      </a:lvl7pPr>
      <a:lvl8pPr lvl="0" algn="l" marL="3200400">
        <a:defRPr sz="1800">
          <a:solidFill>
            <a:schemeClr val="tx1"/>
          </a:solidFill>
          <a:latin typeface="Calibri"/>
        </a:defRPr>
      </a:lvl8pPr>
      <a:lvl9pPr lvl="0" algn="l" marL="3657600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Slide" Target="../notesSlides/notesSlide1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1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chosting.com/multimedia/image-picture-graphic.html" TargetMode="External"/><Relationship Id="rId2" Type="http://schemas.openxmlformats.org/officeDocument/2006/relationships/hyperlink" Target="https://en.wikipedia.org/wiki/Multimedia" TargetMode="External"/><Relationship Id="rId5" Type="http://schemas.openxmlformats.org/officeDocument/2006/relationships/slideLayout" Target="../slideLayouts/slideLayout4.xml"/><Relationship Id="rId4" Type="http://schemas.openxmlformats.org/officeDocument/2006/relationships/hyperlink" Target="https://www.ntchosting.com/multimedia/multimedia-content.html" TargetMode="External"/><Relationship Id="rId1" Type="http://schemas.openxmlformats.org/officeDocument/2006/relationships/hyperlink" Target="https://en.wikipedia.org/wiki/Web_page" TargetMode="Externa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0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0">
                                            <p:txEl>
                                              <p:char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>
                                            <p:txEl>
                                              <p:charRg st="4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7" dur="500" fill="hold"/>
                                        <p:tgtEl>
                                          <p:spTgt spid="0">
                                            <p:txEl>
                                              <p:charRg st="4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8" dur="500" fill="hold"/>
                                        <p:tgtEl>
                                          <p:spTgt spid="0">
                                            <p:txEl>
                                              <p:charRg st="48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>
                                            <p:txEl>
                                              <p:charRg st="10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3" dur="500" fill="hold"/>
                                        <p:tgtEl>
                                          <p:spTgt spid="0">
                                            <p:txEl>
                                              <p:charRg st="10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4" dur="500" fill="hold"/>
                                        <p:tgtEl>
                                          <p:spTgt spid="0">
                                            <p:txEl>
                                              <p:charRg st="10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9" dur="500" fill="hold"/>
                                        <p:tgtEl>
                                          <p:spTgt spid="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0" dur="500" fill="hold"/>
                                        <p:tgtEl>
                                          <p:spTgt spid="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nodeType="withEffect" presetClass="entr" presetID="2" presetSubtype="4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3" dur="500" fill="hold"/>
                                        <p:tgtEl>
                                          <p:spTgt spid="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4" dur="500" fill="hold"/>
                                        <p:tgtEl>
                                          <p:spTgt spid="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accent2"/>
          </a:solidFill>
          <a:ln w="25400">
            <a:solidFill>
              <a:schemeClr val="accent2">
                <a:shade val="50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Website/Web site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Hyper Text: Only Text  </a:t>
            </a:r>
          </a:p>
          <a:p>
            <a:pPr lvl="0" marL="0" indent="0">
              <a:buNone/>
            </a:pPr>
          </a:p>
          <a:p>
            <a:pPr lvl="0"/>
            <a:r>
              <a:rPr/>
              <a:t>Hyper Media: </a:t>
            </a:r>
          </a:p>
          <a:p>
            <a:pPr lvl="1">
              <a:buFont typeface="Wingdings"/>
              <a:buChar char="q"/>
            </a:pPr>
            <a:r>
              <a:rPr/>
              <a:t>Images</a:t>
            </a:r>
          </a:p>
          <a:p>
            <a:pPr lvl="1">
              <a:buFont typeface="Wingdings"/>
              <a:buChar char="q"/>
            </a:pPr>
            <a:r>
              <a:rPr/>
              <a:t>Videos</a:t>
            </a:r>
          </a:p>
          <a:p>
            <a:pPr lvl="1">
              <a:buFont typeface="Wingdings"/>
              <a:buChar char="q"/>
            </a:pPr>
            <a:r>
              <a:rPr/>
              <a:t>Recording</a:t>
            </a:r>
          </a:p>
          <a:p>
            <a:pPr lvl="1">
              <a:buFont typeface="Wingdings"/>
              <a:buChar char="q"/>
            </a:pPr>
            <a:r>
              <a:rPr/>
              <a:t>Animation etc.</a:t>
            </a:r>
          </a:p>
          <a:p>
            <a:pPr lvl="0"/>
          </a:p>
          <a:p>
            <a:pPr lvl="0"/>
          </a:p>
        </p:txBody>
      </p:sp>
    </p:spTree>
  </p:cSld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457200"/>
            <a:ext cx="7704312" cy="707886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lt1"/>
            </a:solidFill>
          </a:ln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4000" b="1">
                <a:solidFill>
                  <a:schemeClr val="tx1"/>
                </a:solidFill>
              </a:rPr>
              <a:t>W3C=World Wide Web Consortium </a:t>
            </a:r>
          </a:p>
        </p:txBody>
      </p:sp>
      <p:sp>
        <p:nvSpPr>
          <p:cNvPr id="3" name=""/>
          <p:cNvSpPr/>
          <p:nvPr/>
        </p:nvSpPr>
        <p:spPr>
          <a:xfrm>
            <a:off x="1393372" y="1676400"/>
            <a:ext cx="7903030" cy="144655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algn="just"/>
            <a:r>
              <a:rPr sz="4400" b="1">
                <a:latin typeface="NikoshBAN"/>
              </a:rPr>
              <a:t> Web investor(Tim Berners-Lee)</a:t>
            </a:r>
          </a:p>
          <a:p>
            <a:pPr lvl="0" algn="just"/>
            <a:r>
              <a:rPr sz="4400" b="1">
                <a:latin typeface="NikoshBAN"/>
              </a:rPr>
              <a:t> and CEO (Jeffrey Jaffe)</a:t>
            </a:r>
          </a:p>
        </p:txBody>
      </p:sp>
      <p:sp>
        <p:nvSpPr>
          <p:cNvPr id="4" name=""/>
          <p:cNvSpPr/>
          <p:nvPr/>
        </p:nvSpPr>
        <p:spPr>
          <a:xfrm>
            <a:off x="1295400" y="3536218"/>
            <a:ext cx="8003040" cy="769441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 marL="457200" indent="-457200">
              <a:buFont typeface="Arial"/>
              <a:buChar char="•"/>
            </a:pPr>
            <a:r>
              <a:rPr sz="4400">
                <a:latin typeface="NikoshBAN"/>
              </a:rPr>
              <a:t>Principles: web for all</a:t>
            </a:r>
          </a:p>
        </p:txBody>
      </p:sp>
      <p:pic>
        <p:nvPicPr>
          <p:cNvPr id="5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172200" y="2699964"/>
            <a:ext cx="2844438" cy="3929436"/>
          </a:xfrm>
          <a:prstGeom prst="rect"/>
          <a:noFill/>
        </p:spPr>
      </p:pic>
      <p:pic>
        <p:nvPicPr>
          <p:cNvPr id="6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81200" y="4572000"/>
            <a:ext cx="2193743" cy="1574075"/>
          </a:xfrm>
          <a:prstGeom prst="rect"/>
          <a:noFill/>
        </p:spPr>
      </p:pic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ID="16" presetSubtype="21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ID="16" presetSubtype="42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1206806" y="533400"/>
            <a:ext cx="7937194" cy="5660079"/>
          </a:xfrm>
          <a:prstGeom prst="rect"/>
          <a:noFill/>
        </p:spPr>
      </p:pic>
    </p:spTree>
  </p:cSld>
  <p:transition spd="slow" advClick="1"/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90284" y="228600"/>
            <a:ext cx="8962228" cy="6400800"/>
          </a:xfrm>
          <a:prstGeom prst="rect"/>
          <a:noFill/>
        </p:spPr>
      </p:pic>
    </p:spTree>
  </p:cSld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90600" y="3124200"/>
            <a:ext cx="6934200" cy="2286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7200">
                <a:solidFill>
                  <a:schemeClr val="bg1"/>
                </a:solidFill>
              </a:rPr>
              <a:t>&amp; HTML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990600" y="381000"/>
            <a:ext cx="6934200" cy="2743200"/>
          </a:xfrm>
          <a:prstGeom prst="rect"/>
          <a:noFill/>
        </p:spPr>
      </p:pic>
      <p:sp>
        <p:nvSpPr>
          <p:cNvPr id="4" name=""/>
          <p:cNvSpPr/>
          <p:nvPr/>
        </p:nvSpPr>
        <p:spPr>
          <a:xfrm>
            <a:off x="4876800" y="2895600"/>
            <a:ext cx="850392" cy="731520"/>
          </a:xfrm>
          <a:prstGeom prst="bentUpArrow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/>
        </p:txBody>
      </p:sp>
    </p:spTree>
  </p:cSld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br/>
            <a:r>
              <a:rPr sz="6600" b="1"/>
              <a:t>What is HTML?</a:t>
            </a:r>
            <a:br/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  <a:ln w="9525">
            <a:solidFill>
              <a:srgbClr val="FFC000">
                <a:alpha val="69000"/>
              </a:srgbClr>
            </a:solidFill>
          </a:ln>
          <a:effectLst>
            <a:outerShdw sx="100000" sy="100000" dir="5400000" dist="19999" blurRad="40000" algn="b">
              <a:srgbClr val="000000">
                <a:alpha val="86000"/>
              </a:srgbClr>
            </a:outerShdw>
          </a:effectLst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is the standard markup language for creating Web pages.</a:t>
            </a:r>
          </a:p>
          <a:p>
            <a:pPr lvl="0"/>
          </a:p>
          <a:p>
            <a:pPr lvl="0"/>
            <a:r>
              <a:rPr/>
              <a:t>HTML stands for </a:t>
            </a:r>
            <a:r>
              <a:rPr b="1" i="1"/>
              <a:t>Hyper Text </a:t>
            </a:r>
            <a:r>
              <a:rPr>
                <a:solidFill>
                  <a:srgbClr val="FF0000"/>
                </a:solidFill>
              </a:rPr>
              <a:t>Markup Language</a:t>
            </a:r>
          </a:p>
          <a:p>
            <a:pPr lvl="0" marL="0" indent="0">
              <a:buNone/>
            </a:pPr>
          </a:p>
          <a:p>
            <a:pPr lvl="0"/>
            <a:r>
              <a:rPr/>
              <a:t>HTML describes the structure of Web pages using markup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42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valueType="num" calcmode="lin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6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charRg st="62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10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charRg st="106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2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Extension</a:t>
            </a:r>
            <a:r>
              <a:rPr lang="bn-IN"/>
              <a:t>? 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371600"/>
            <a:ext cx="8229600" cy="51816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 sz="4000"/>
              <a:t>.jpg=Joint Photographic  Group</a:t>
            </a:r>
          </a:p>
          <a:p>
            <a:pPr lvl="0"/>
            <a:r>
              <a:rPr sz="4000"/>
              <a:t>.jpeg=Joint Photographic Experts Group</a:t>
            </a:r>
          </a:p>
          <a:p>
            <a:pPr lvl="0"/>
            <a:r>
              <a:rPr sz="4000"/>
              <a:t>.</a:t>
            </a:r>
            <a:r>
              <a:rPr sz="4000"/>
              <a:t>png</a:t>
            </a:r>
            <a:r>
              <a:rPr sz="4000"/>
              <a:t>=Portable Network Graphics</a:t>
            </a:r>
          </a:p>
          <a:p>
            <a:pPr lvl="0"/>
            <a:r>
              <a:rPr sz="4000"/>
              <a:t>.</a:t>
            </a:r>
            <a:r>
              <a:rPr sz="4000"/>
              <a:t>pdf</a:t>
            </a:r>
            <a:r>
              <a:rPr sz="4000"/>
              <a:t>=Portable Document Format</a:t>
            </a:r>
          </a:p>
          <a:p>
            <a:pPr lvl="0"/>
            <a:r>
              <a:rPr sz="4000"/>
              <a:t>.exe=Execution file</a:t>
            </a:r>
          </a:p>
          <a:p>
            <a:pPr lvl="0"/>
            <a:r>
              <a:rPr sz="4000"/>
              <a:t>.txt=Text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3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7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7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10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101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1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131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131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15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15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04800" y="3048000"/>
            <a:ext cx="3505200" cy="3505200"/>
          </a:xfrm>
          <a:prstGeom prst="rect"/>
          <a:noFill/>
        </p:spPr>
      </p:pic>
      <p:sp>
        <p:nvSpPr>
          <p:cNvPr id="3" name=""/>
          <p:cNvSpPr/>
          <p:nvPr/>
        </p:nvSpPr>
        <p:spPr>
          <a:xfrm>
            <a:off x="4724400" y="3733800"/>
            <a:ext cx="3657600" cy="23622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/>
              <a:t>.</a:t>
            </a:r>
            <a:r>
              <a:rPr sz="9600"/>
              <a:t>htm</a:t>
            </a:r>
          </a:p>
        </p:txBody>
      </p:sp>
      <p:sp>
        <p:nvSpPr>
          <p:cNvPr id="4" name=""/>
          <p:cNvSpPr/>
          <p:nvPr/>
        </p:nvSpPr>
        <p:spPr>
          <a:xfrm>
            <a:off x="2133600" y="381000"/>
            <a:ext cx="5334000" cy="1752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400" b="1">
                <a:solidFill>
                  <a:schemeClr val="tx1"/>
                </a:solidFill>
              </a:rPr>
              <a:t>HTML file extension?</a:t>
            </a:r>
          </a:p>
        </p:txBody>
      </p:sp>
    </p:spTree>
  </p:cSld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1524000" y="2819400"/>
            <a:ext cx="6705600" cy="28956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9600"/>
              <a:t>home.html</a:t>
            </a:r>
          </a:p>
        </p:txBody>
      </p:sp>
      <p:sp>
        <p:nvSpPr>
          <p:cNvPr id="3" name=""/>
          <p:cNvSpPr/>
          <p:nvPr/>
        </p:nvSpPr>
        <p:spPr>
          <a:xfrm>
            <a:off x="2133600" y="381000"/>
            <a:ext cx="5334000" cy="1752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400" b="1">
                <a:solidFill>
                  <a:schemeClr val="tx1"/>
                </a:solidFill>
              </a:rPr>
              <a:t>HTML file name with extension?</a:t>
            </a:r>
          </a:p>
        </p:txBody>
      </p:sp>
    </p:spTree>
  </p:cSld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1524000" y="2743200"/>
            <a:ext cx="6705600" cy="28956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9600"/>
              <a:t>home.htm</a:t>
            </a:r>
          </a:p>
        </p:txBody>
      </p:sp>
      <p:sp>
        <p:nvSpPr>
          <p:cNvPr id="3" name=""/>
          <p:cNvSpPr/>
          <p:nvPr/>
        </p:nvSpPr>
        <p:spPr>
          <a:xfrm>
            <a:off x="2133600" y="381000"/>
            <a:ext cx="5334000" cy="1752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400" b="1">
                <a:solidFill>
                  <a:schemeClr val="tx1"/>
                </a:solidFill>
              </a:rPr>
              <a:t>HTML file extension?</a:t>
            </a:r>
          </a:p>
        </p:txBody>
      </p:sp>
      <p:sp>
        <p:nvSpPr>
          <p:cNvPr id="4" name=""/>
          <p:cNvSpPr/>
          <p:nvPr/>
        </p:nvSpPr>
        <p:spPr>
          <a:xfrm rot="16200000" flipH="1">
            <a:off x="1143000" y="2057400"/>
            <a:ext cx="1295400" cy="1295400"/>
          </a:xfrm>
          <a:prstGeom prst="line">
            <a:avLst/>
          </a:prstGeom>
          <a:noFill/>
          <a:ln w="9525">
            <a:solidFill>
              <a:srgbClr val="FF0000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/>
          <p:nvPr/>
        </p:nvSpPr>
        <p:spPr>
          <a:xfrm rot="5400000">
            <a:off x="1143000" y="2057400"/>
            <a:ext cx="1447800" cy="1295400"/>
          </a:xfrm>
          <a:prstGeom prst="line">
            <a:avLst/>
          </a:prstGeom>
          <a:noFill/>
          <a:ln w="9525">
            <a:solidFill>
              <a:srgbClr val="FF0000">
                <a:alpha val="60000"/>
              </a:srgbClr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228600" y="228600"/>
            <a:ext cx="8458200" cy="914400"/>
          </a:xfrm>
          <a:prstGeom prst="rect"/>
          <a:noFill/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algn="ctr"/>
            <a:br/>
            <a:r>
              <a:rPr sz="7300" b="1"/>
              <a:t>Academic Records:</a:t>
            </a:r>
            <a:br/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254035"/>
            <a:ext cx="8496300" cy="468956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</a:p>
          <a:p>
            <a:pPr lvl="0" marL="0" indent="0">
              <a:buNone/>
            </a:pPr>
            <a:r>
              <a:rPr sz="4700" b="1"/>
              <a:t>        Diploma in Engineering:</a:t>
            </a:r>
          </a:p>
          <a:p>
            <a:pPr lvl="2"/>
            <a:r>
              <a:rPr sz="3200"/>
              <a:t>Diploma in Computer Technology</a:t>
            </a:r>
          </a:p>
          <a:p>
            <a:pPr lvl="2"/>
            <a:r>
              <a:rPr sz="3200" b="1"/>
              <a:t>Rangpur</a:t>
            </a:r>
            <a:r>
              <a:rPr sz="3200"/>
              <a:t> Polytechnic Institute, Rangpur.</a:t>
            </a:r>
          </a:p>
          <a:p>
            <a:pPr lvl="2"/>
            <a:r>
              <a:rPr sz="3200"/>
              <a:t>CGPA 3.89 (out of 4.00)  (2</a:t>
            </a:r>
            <a:r>
              <a:rPr sz="3200" baseline="30000"/>
              <a:t>nd</a:t>
            </a:r>
            <a:r>
              <a:rPr sz="3200"/>
              <a:t> Place in BD)</a:t>
            </a:r>
          </a:p>
          <a:p>
            <a:pPr lvl="0"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charRg st="3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charRg st="3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charRg st="6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charRg st="64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4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104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104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8800" b="1">
                <a:solidFill>
                  <a:schemeClr val="tx1"/>
                </a:solidFill>
              </a:rPr>
              <a:t>Tag:?</a:t>
            </a:r>
          </a:p>
        </p:txBody>
      </p:sp>
    </p:spTree>
  </p:cSld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25000" b="1">
                <a:solidFill>
                  <a:schemeClr val="tx1"/>
                </a:solidFill>
              </a:rPr>
              <a:t>&lt;&gt;</a:t>
            </a:r>
          </a:p>
        </p:txBody>
      </p:sp>
    </p:spTree>
  </p:cSld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6000" b="1">
                <a:solidFill>
                  <a:schemeClr val="tx1"/>
                </a:solidFill>
              </a:rPr>
              <a:t>Opening Tag</a:t>
            </a:r>
          </a:p>
          <a:p>
            <a:pPr lvl="0" algn="ctr"/>
            <a:r>
              <a:rPr sz="6000" b="1">
                <a:solidFill>
                  <a:schemeClr val="tx1"/>
                </a:solidFill>
              </a:rPr>
              <a:t>Or</a:t>
            </a:r>
          </a:p>
          <a:p>
            <a:pPr lvl="0" algn="ctr"/>
            <a:r>
              <a:rPr sz="6000" b="1">
                <a:solidFill>
                  <a:schemeClr val="tx1"/>
                </a:solidFill>
              </a:rPr>
              <a:t>Starting Tag</a:t>
            </a:r>
          </a:p>
        </p:txBody>
      </p:sp>
    </p:spTree>
  </p:cSld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990600" y="533400"/>
            <a:ext cx="7467600" cy="4452937"/>
          </a:xfrm>
          <a:prstGeom prst="rect"/>
          <a:noFill/>
        </p:spPr>
      </p:pic>
    </p:spTree>
  </p:cSld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800" b="1">
                <a:solidFill>
                  <a:schemeClr val="tx1"/>
                </a:solidFill>
              </a:rPr>
              <a:t>Ending Tag</a:t>
            </a:r>
          </a:p>
          <a:p>
            <a:pPr lvl="0" algn="ctr"/>
            <a:r>
              <a:rPr sz="4800" b="1">
                <a:solidFill>
                  <a:schemeClr val="tx1"/>
                </a:solidFill>
              </a:rPr>
              <a:t>Or</a:t>
            </a:r>
          </a:p>
          <a:p>
            <a:pPr lvl="0" algn="ctr"/>
            <a:r>
              <a:rPr sz="4800" b="1">
                <a:solidFill>
                  <a:schemeClr val="tx1"/>
                </a:solidFill>
              </a:rPr>
              <a:t>Closing Tag</a:t>
            </a:r>
          </a:p>
        </p:txBody>
      </p:sp>
    </p:spTree>
  </p:cSld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800" b="1">
                <a:solidFill>
                  <a:schemeClr val="tx1"/>
                </a:solidFill>
              </a:rPr>
              <a:t>&lt;tag name&gt;</a:t>
            </a:r>
          </a:p>
          <a:p>
            <a:pPr lvl="0" algn="ctr"/>
          </a:p>
          <a:p>
            <a:pPr lvl="0" algn="ctr"/>
            <a:r>
              <a:rPr sz="4800" b="1">
                <a:solidFill>
                  <a:schemeClr val="tx1"/>
                </a:solidFill>
              </a:rPr>
              <a:t>A tag name can be a word or a character.</a:t>
            </a:r>
          </a:p>
        </p:txBody>
      </p:sp>
    </p:spTree>
  </p:cSld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chemeClr val="tx1"/>
                </a:solidFill>
              </a:rPr>
              <a:t>&lt;tagname&gt;Content&lt;/tagname&gt;</a:t>
            </a:r>
          </a:p>
        </p:txBody>
      </p:sp>
    </p:spTree>
  </p:cSld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accent4"/>
          </a:solidFill>
          <a:ln w="38100">
            <a:solidFill>
              <a:schemeClr val="lt1"/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Tag Types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gradFill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  <a:ln w="9525">
            <a:solidFill>
              <a:schemeClr val="accent4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 lang="sv-SE"/>
              <a:t>Two Types: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 lang="sv-SE"/>
              <a:t>         1.Container tag?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 lang="sv-SE"/>
              <a:t>        2.Empty tag?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1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12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3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4800" b="1">
                <a:solidFill>
                  <a:schemeClr val="tx1"/>
                </a:solidFill>
              </a:rPr>
              <a:t>Container Tag?</a:t>
            </a:r>
          </a:p>
          <a:p>
            <a:pPr lvl="0" algn="ctr"/>
          </a:p>
          <a:p>
            <a:pPr lvl="0" algn="ctr"/>
            <a:r>
              <a:rPr sz="4400" b="1">
                <a:solidFill>
                  <a:schemeClr val="tx1"/>
                </a:solidFill>
              </a:rPr>
              <a:t>&lt;p&gt;This is a paragraph.&lt;/p&gt;</a:t>
            </a:r>
          </a:p>
          <a:p>
            <a:pPr lvl="0" algn="ctr"/>
          </a:p>
          <a:p>
            <a:pPr lvl="0" algn="ctr"/>
          </a:p>
        </p:txBody>
      </p:sp>
    </p:spTree>
  </p:cSld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/>
          <a:noFill/>
        </p:spPr>
      </p:pic>
    </p:spTree>
  </p:cSld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868362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 algn="ctr"/>
            <a:br/>
            <a:r>
              <a:rPr sz="6600" b="1"/>
              <a:t>Academic Records:</a:t>
            </a:r>
            <a:br/>
          </a:p>
        </p:txBody>
      </p:sp>
      <p:sp>
        <p:nvSpPr>
          <p:cNvPr id="3" name=""/>
          <p:cNvSpPr txBox="1"/>
          <p:nvPr/>
        </p:nvSpPr>
        <p:spPr>
          <a:xfrm>
            <a:off x="304800" y="1377135"/>
            <a:ext cx="8686800" cy="5252265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marL="22860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sz="4300" b="1"/>
              <a:t>Graduate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sz="2800"/>
              <a:t> </a:t>
            </a:r>
            <a:r>
              <a:rPr sz="2800"/>
              <a:t> 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sz="2800"/>
              <a:t> </a:t>
            </a:r>
            <a:r>
              <a:rPr sz="2800"/>
              <a:t>   </a:t>
            </a:r>
            <a:r>
              <a:rPr sz="2000"/>
              <a:t>BSc</a:t>
            </a:r>
            <a:r>
              <a:rPr sz="2000"/>
              <a:t> in CSE (Computer Science &amp; Engineering)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sz="2000"/>
              <a:t>   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sz="2000"/>
              <a:t>     Dhaka University Of Engineering &amp; Technology(</a:t>
            </a:r>
            <a:r>
              <a:rPr sz="2000" b="1"/>
              <a:t>DUET</a:t>
            </a:r>
            <a:r>
              <a:rPr sz="2000"/>
              <a:t>), </a:t>
            </a:r>
            <a:r>
              <a:rPr sz="2000"/>
              <a:t>Gazipur</a:t>
            </a:r>
            <a:r>
              <a:rPr sz="2000"/>
              <a:t>, Dhaka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sz="2000" b="1"/>
              <a:t> </a:t>
            </a:r>
            <a:r>
              <a:rPr sz="2000" b="1"/>
              <a:t>    CGPA 3.41 </a:t>
            </a:r>
            <a:r>
              <a:rPr sz="2000"/>
              <a:t>(out of 4.00)</a:t>
            </a:r>
          </a:p>
          <a:p>
            <a:pPr lvl="0" marL="1143000" indent="-228600">
              <a:lnSpc>
                <a:spcPct val="90000"/>
              </a:lnSpc>
              <a:spcBef>
                <a:spcPts val="500"/>
              </a:spcBef>
              <a:buFont typeface="Arial"/>
              <a:buChar char="•"/>
            </a:pPr>
          </a:p>
          <a:p>
            <a:pPr lvl="0"/>
            <a:r>
              <a:rPr sz="3200"/>
              <a:t>	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5105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  <a:r>
              <a:rPr sz="4800" b="1">
                <a:solidFill>
                  <a:schemeClr val="tx1"/>
                </a:solidFill>
              </a:rPr>
              <a:t>Empty Tag?</a:t>
            </a:r>
          </a:p>
          <a:p>
            <a:pPr lvl="0" algn="ctr"/>
          </a:p>
          <a:p>
            <a:pPr lvl="0" algn="ctr"/>
            <a:r>
              <a:rPr sz="4800" b="1">
                <a:solidFill>
                  <a:schemeClr val="tx1"/>
                </a:solidFill>
              </a:rPr>
              <a:t>&lt;br&gt;</a:t>
            </a:r>
          </a:p>
          <a:p>
            <a:pPr lvl="0" algn="ctr"/>
            <a:r>
              <a:rPr sz="4800" b="1">
                <a:solidFill>
                  <a:schemeClr val="tx1"/>
                </a:solidFill>
              </a:rPr>
              <a:t>&lt;hr&gt;</a:t>
            </a:r>
          </a:p>
          <a:p>
            <a:pPr lvl="0" algn="ctr"/>
            <a:r>
              <a:rPr sz="4800" b="1">
                <a:solidFill>
                  <a:schemeClr val="tx1"/>
                </a:solidFill>
              </a:rPr>
              <a:t>&lt;img&gt;</a:t>
            </a:r>
          </a:p>
          <a:p>
            <a:pPr lvl="0" algn="ctr"/>
          </a:p>
          <a:p>
            <a:pPr lvl="0" algn="ctr"/>
          </a:p>
          <a:p>
            <a:pPr lvl="0" algn="ctr"/>
          </a:p>
        </p:txBody>
      </p:sp>
    </p:spTree>
  </p:cSld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/>
          <a:noFill/>
        </p:spPr>
      </p:pic>
    </p:spTree>
  </p:cSld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14400" y="914400"/>
            <a:ext cx="7162800" cy="1676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  <a:r>
              <a:rPr sz="4800" b="1">
                <a:solidFill>
                  <a:schemeClr val="tx1"/>
                </a:solidFill>
              </a:rPr>
              <a:t>Basic structure of HTML?</a:t>
            </a:r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</p:txBody>
      </p:sp>
      <p:sp>
        <p:nvSpPr>
          <p:cNvPr id="3" name=""/>
          <p:cNvSpPr/>
          <p:nvPr/>
        </p:nvSpPr>
        <p:spPr>
          <a:xfrm>
            <a:off x="914400" y="2895600"/>
            <a:ext cx="7162800" cy="1676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  <a:r>
              <a:rPr sz="4800" b="1">
                <a:solidFill>
                  <a:schemeClr val="tx1"/>
                </a:solidFill>
              </a:rPr>
              <a:t>Head Section</a:t>
            </a:r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</p:txBody>
      </p:sp>
      <p:sp>
        <p:nvSpPr>
          <p:cNvPr id="4" name=""/>
          <p:cNvSpPr/>
          <p:nvPr/>
        </p:nvSpPr>
        <p:spPr>
          <a:xfrm>
            <a:off x="914400" y="4876800"/>
            <a:ext cx="7162800" cy="16764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  <a:r>
              <a:rPr sz="4800" b="1">
                <a:solidFill>
                  <a:schemeClr val="tx1"/>
                </a:solidFill>
              </a:rPr>
              <a:t>Body Section</a:t>
            </a:r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  <a:p>
            <a:pPr lvl="0" algn="ctr"/>
          </a:p>
        </p:txBody>
      </p:sp>
    </p:spTree>
  </p:cSld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2709947" y="344269"/>
            <a:ext cx="5062453" cy="646331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3600" b="1"/>
              <a:t>Basic Structure of HTML</a:t>
            </a:r>
          </a:p>
        </p:txBody>
      </p:sp>
      <p:sp>
        <p:nvSpPr>
          <p:cNvPr id="3" name=""/>
          <p:cNvSpPr/>
          <p:nvPr/>
        </p:nvSpPr>
        <p:spPr>
          <a:xfrm>
            <a:off x="1123042" y="1565233"/>
            <a:ext cx="2763158" cy="4924425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3600" b="1">
                <a:latin typeface="NikoshBAN"/>
              </a:rPr>
              <a:t>&lt;html</a:t>
            </a:r>
            <a:r>
              <a:rPr sz="3600" b="1">
                <a:latin typeface="NikoshBAN"/>
              </a:rPr>
              <a:t>&gt;</a:t>
            </a:r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</a:p>
          <a:p>
            <a:pPr lvl="0"/>
            <a:r>
              <a:rPr sz="3600" b="1">
                <a:latin typeface="NikoshBAN"/>
              </a:rPr>
              <a:t>&lt;/html&gt;</a:t>
            </a:r>
          </a:p>
        </p:txBody>
      </p:sp>
      <p:sp>
        <p:nvSpPr>
          <p:cNvPr id="4" name=""/>
          <p:cNvSpPr/>
          <p:nvPr/>
        </p:nvSpPr>
        <p:spPr>
          <a:xfrm>
            <a:off x="2556617" y="2255828"/>
            <a:ext cx="1838459" cy="156966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3200" b="1">
                <a:latin typeface="NikoshBAN"/>
              </a:rPr>
              <a:t>&lt;head</a:t>
            </a:r>
            <a:r>
              <a:rPr sz="3200" b="1">
                <a:latin typeface="NikoshBAN"/>
              </a:rPr>
              <a:t>&gt;</a:t>
            </a:r>
          </a:p>
          <a:p>
            <a:pPr lvl="0"/>
          </a:p>
          <a:p>
            <a:pPr lvl="0"/>
            <a:r>
              <a:rPr sz="3200" b="1">
                <a:latin typeface="NikoshBAN"/>
              </a:rPr>
              <a:t>&lt;/head&gt;</a:t>
            </a:r>
          </a:p>
        </p:txBody>
      </p:sp>
      <p:sp>
        <p:nvSpPr>
          <p:cNvPr id="5" name=""/>
          <p:cNvSpPr/>
          <p:nvPr/>
        </p:nvSpPr>
        <p:spPr>
          <a:xfrm>
            <a:off x="2556617" y="3953324"/>
            <a:ext cx="1939183" cy="1569660"/>
          </a:xfrm>
          <a:prstGeom prst="rect">
            <a:avLst/>
          </a:prstGeom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3200" b="1">
                <a:latin typeface="NikoshBAN"/>
              </a:rPr>
              <a:t>&lt;</a:t>
            </a:r>
            <a:r>
              <a:rPr sz="3200" b="1">
                <a:latin typeface="NikoshBAN"/>
              </a:rPr>
              <a:t>body&gt;</a:t>
            </a:r>
          </a:p>
          <a:p>
            <a:pPr lvl="0"/>
          </a:p>
          <a:p>
            <a:pPr lvl="0"/>
            <a:r>
              <a:rPr sz="3200" b="1">
                <a:latin typeface="NikoshBAN"/>
              </a:rPr>
              <a:t>&lt;/</a:t>
            </a:r>
            <a:r>
              <a:rPr sz="3200" b="1">
                <a:latin typeface="NikoshBAN"/>
              </a:rPr>
              <a:t>body&gt;</a:t>
            </a:r>
          </a:p>
        </p:txBody>
      </p:sp>
      <p:sp>
        <p:nvSpPr>
          <p:cNvPr id="6" name=""/>
          <p:cNvSpPr/>
          <p:nvPr/>
        </p:nvSpPr>
        <p:spPr>
          <a:xfrm>
            <a:off x="3534461" y="2748272"/>
            <a:ext cx="2332690" cy="584775"/>
          </a:xfrm>
          <a:prstGeom prst="rect">
            <a:avLst/>
          </a:prstGeom>
          <a:noFill/>
        </p:spPr>
        <p:txBody>
          <a:bodyPr wrap="none"/>
          <a:lstStyle>
            <a:lvl1pPr lvl="0">
              <a:defRPr/>
            </a:lvl1pPr>
          </a:lstStyle>
          <a:p>
            <a:pPr lvl="0"/>
            <a:r>
              <a:rPr sz="3200" b="1">
                <a:latin typeface="NikoshBAN"/>
              </a:rPr>
              <a:t>&lt;title&gt; </a:t>
            </a:r>
            <a:r>
              <a:rPr sz="3200" b="1">
                <a:latin typeface="NikoshBAN"/>
              </a:rPr>
              <a:t>     &lt;/</a:t>
            </a:r>
            <a:r>
              <a:rPr sz="3200" b="1">
                <a:latin typeface="NikoshBAN"/>
              </a:rPr>
              <a:t>title&gt;</a:t>
            </a:r>
          </a:p>
        </p:txBody>
      </p:sp>
      <p:sp>
        <p:nvSpPr>
          <p:cNvPr id="7" name=""/>
          <p:cNvSpPr/>
          <p:nvPr/>
        </p:nvSpPr>
        <p:spPr>
          <a:xfrm>
            <a:off x="6952108" y="2282332"/>
            <a:ext cx="286892" cy="1414308"/>
          </a:xfrm>
          <a:prstGeom prst="rightBracket">
            <a:avLst/>
          </a:prstGeom>
          <a:noFill/>
          <a:ln w="9525">
            <a:solidFill>
              <a:schemeClr val="dk1">
                <a:shade val="95000"/>
                <a:satMod val="105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/>
        </p:txBody>
      </p:sp>
      <p:sp>
        <p:nvSpPr>
          <p:cNvPr id="8" name=""/>
          <p:cNvSpPr/>
          <p:nvPr/>
        </p:nvSpPr>
        <p:spPr>
          <a:xfrm>
            <a:off x="7451308" y="2789431"/>
            <a:ext cx="1159292" cy="400110"/>
          </a:xfrm>
          <a:prstGeom prst="rect">
            <a:avLst/>
          </a:prstGeom>
          <a:noFill/>
        </p:spPr>
        <p:txBody>
          <a:bodyPr wrap="none"/>
          <a:lstStyle>
            <a:lvl1pPr lvl="0">
              <a:defRPr/>
            </a:lvl1pPr>
          </a:lstStyle>
          <a:p>
            <a:pPr lvl="0"/>
            <a:r>
              <a:rPr sz="2000" b="1">
                <a:latin typeface="NikoshBAN"/>
              </a:rPr>
              <a:t>Head Section</a:t>
            </a:r>
          </a:p>
        </p:txBody>
      </p:sp>
      <p:sp>
        <p:nvSpPr>
          <p:cNvPr id="9" name=""/>
          <p:cNvSpPr/>
          <p:nvPr/>
        </p:nvSpPr>
        <p:spPr>
          <a:xfrm>
            <a:off x="6080243" y="4156059"/>
            <a:ext cx="286893" cy="1119277"/>
          </a:xfrm>
          <a:prstGeom prst="rightBracket">
            <a:avLst/>
          </a:prstGeom>
          <a:noFill/>
          <a:ln w="9525">
            <a:solidFill>
              <a:schemeClr val="dk1">
                <a:shade val="95000"/>
                <a:satMod val="105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/>
        </p:txBody>
      </p:sp>
      <p:sp>
        <p:nvSpPr>
          <p:cNvPr id="10" name=""/>
          <p:cNvSpPr/>
          <p:nvPr/>
        </p:nvSpPr>
        <p:spPr>
          <a:xfrm>
            <a:off x="6367135" y="4460423"/>
            <a:ext cx="1143263" cy="400110"/>
          </a:xfrm>
          <a:prstGeom prst="rect">
            <a:avLst/>
          </a:prstGeom>
          <a:noFill/>
        </p:spPr>
        <p:txBody>
          <a:bodyPr wrap="none"/>
          <a:lstStyle>
            <a:lvl1pPr lvl="0">
              <a:defRPr/>
            </a:lvl1pPr>
          </a:lstStyle>
          <a:p>
            <a:pPr lvl="0"/>
            <a:r>
              <a:rPr sz="2000" b="1">
                <a:latin typeface="NikoshBAN"/>
              </a:rPr>
              <a:t>Body Section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1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ID="16" presetSubtype="21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ID="16" presetSubtype="21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ID="6" presetSubtype="16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nodeType="withEffect" presetClass="entr" presetID="6" presetSubtype="16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presetClass="entr" presetID="16" presetSubtype="21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nodeType="withEffect" presetClass="entr" presetID="2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accent4"/>
          </a:solidFill>
          <a:ln w="38100">
            <a:solidFill>
              <a:schemeClr val="lt1"/>
            </a:solidFill>
          </a:ln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/>
              <a:t>Requirements for HTML coding</a:t>
            </a:r>
            <a:br/>
            <a:r>
              <a:rPr sz="4000"/>
              <a:t>HTML Software/Editor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914400" y="1828800"/>
            <a:ext cx="7543800" cy="4297363"/>
          </a:xfrm>
          <a:prstGeom prst="rect"/>
          <a:gradFill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2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Notepad</a:t>
            </a:r>
          </a:p>
          <a:p>
            <a:pPr lvl="0"/>
            <a:r>
              <a:rPr/>
              <a:t>or Notepad++</a:t>
            </a:r>
          </a:p>
          <a:p>
            <a:pPr lvl="0"/>
            <a:r>
              <a:rPr/>
              <a:t>or Net Beans. </a:t>
            </a:r>
            <a:r>
              <a:rPr/>
              <a:t>... </a:t>
            </a:r>
          </a:p>
          <a:p>
            <a:pPr lvl="0"/>
            <a:r>
              <a:rPr/>
              <a:t>or Macromedia Dreamweaver</a:t>
            </a:r>
          </a:p>
          <a:p>
            <a:pPr lvl="0"/>
            <a:r>
              <a:rPr/>
              <a:t>Or Aptana Studio. </a:t>
            </a:r>
          </a:p>
          <a:p>
            <a:pPr lvl="0"/>
            <a:r>
              <a:rPr/>
              <a:t>Or Eclipse. ... </a:t>
            </a:r>
          </a:p>
          <a:p>
            <a:pPr lvl="0"/>
            <a:r>
              <a:rPr/>
              <a:t>Or </a:t>
            </a:r>
            <a:r>
              <a:rPr b="1"/>
              <a:t>Sublime </a:t>
            </a:r>
            <a:r>
              <a:rPr b="1"/>
              <a:t>Text etc.</a:t>
            </a:r>
          </a:p>
          <a:p>
            <a:pPr lvl="0"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8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8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2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21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4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4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66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charRg st="8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charRg st="85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charRg st="10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charRg st="10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body" idx="1"/>
          </p:nvPr>
        </p:nvSpPr>
        <p:spPr>
          <a:xfrm>
            <a:off x="762000" y="1600200"/>
            <a:ext cx="76200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/>
              <a:t>		</a:t>
            </a:r>
            <a:r>
              <a:rPr b="1">
                <a:solidFill>
                  <a:srgbClr val="002060"/>
                </a:solidFill>
              </a:rPr>
              <a:t>Any one of following software……..</a:t>
            </a:r>
          </a:p>
          <a:p>
            <a:pPr lvl="0">
              <a:buNone/>
            </a:pPr>
            <a:r>
              <a:rPr/>
              <a:t>          Mozilla Firefox   </a:t>
            </a:r>
            <a:r>
              <a:rPr>
                <a:solidFill>
                  <a:srgbClr val="FF0000"/>
                </a:solidFill>
              </a:rPr>
              <a:t>(We recommend it.)</a:t>
            </a:r>
          </a:p>
          <a:p>
            <a:pPr lvl="0">
              <a:buNone/>
            </a:pPr>
            <a:r>
              <a:rPr/>
              <a:t>     	Or Google Chrome</a:t>
            </a:r>
          </a:p>
          <a:p>
            <a:pPr lvl="0">
              <a:buNone/>
            </a:pPr>
            <a:r>
              <a:rPr/>
              <a:t>    	Or Opera Mini</a:t>
            </a:r>
          </a:p>
          <a:p>
            <a:pPr lvl="0">
              <a:buNone/>
            </a:pPr>
            <a:r>
              <a:rPr/>
              <a:t>          Or Safari</a:t>
            </a:r>
          </a:p>
          <a:p>
            <a:pPr lvl="0">
              <a:buNone/>
            </a:pPr>
            <a:r>
              <a:rPr/>
              <a:t>     	Or Internet Explorer </a:t>
            </a:r>
            <a:r>
              <a:rPr b="1">
                <a:solidFill>
                  <a:srgbClr val="FF0000"/>
                </a:solidFill>
              </a:rPr>
              <a:t>(First)</a:t>
            </a:r>
          </a:p>
          <a:p>
            <a:pPr lvl="0">
              <a:buNone/>
            </a:pPr>
            <a:r>
              <a:rPr/>
              <a:t>    	Or UC Browser</a:t>
            </a:r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/>
          <a:solidFill>
            <a:schemeClr val="accent3"/>
          </a:solidFill>
          <a:ln w="38100">
            <a:solidFill>
              <a:schemeClr val="lt1"/>
            </a:solidFill>
          </a:ln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r>
              <a:rPr/>
              <a:t>Requirements for HTML code execute</a:t>
            </a:r>
            <a:br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42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valueType="num" calcmode="lin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36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charRg st="36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charRg st="36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8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charRg st="8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charRg st="8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char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charRg st="106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charRg st="12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charRg st="12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45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charRg st="145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charRg st="145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8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charRg st="18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charRg st="18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Tags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 sz="4800"/>
              <a:t>Title Tag:  &lt;title&gt; </a:t>
            </a:r>
            <a:r>
              <a:rPr sz="2000" b="1"/>
              <a:t>Page Title    </a:t>
            </a:r>
            <a:r>
              <a:rPr sz="4800"/>
              <a:t>&lt;/title&gt;</a:t>
            </a:r>
          </a:p>
          <a:p>
            <a:pPr lvl="0"/>
            <a:r>
              <a:rPr sz="4800"/>
              <a:t>Paragraph Tag: &lt;p&gt;  &lt;/p&gt;</a:t>
            </a:r>
          </a:p>
          <a:p>
            <a:pPr lvl="0"/>
            <a:r>
              <a:rPr sz="4800"/>
              <a:t>Bold Tag:  &lt;b&gt;    &lt;/b&gt;</a:t>
            </a:r>
          </a:p>
          <a:p>
            <a:pPr lvl="0"/>
            <a:r>
              <a:rPr sz="4800"/>
              <a:t>Italic Tag: &lt;</a:t>
            </a:r>
            <a:r>
              <a:rPr sz="4800"/>
              <a:t>i</a:t>
            </a:r>
            <a:r>
              <a:rPr sz="4800"/>
              <a:t>&gt;      &lt;/</a:t>
            </a:r>
            <a:r>
              <a:rPr sz="4800"/>
              <a:t>i</a:t>
            </a:r>
            <a:r>
              <a:rPr sz="4800"/>
              <a:t>&gt;</a:t>
            </a:r>
          </a:p>
          <a:p>
            <a:pPr lvl="0"/>
            <a:r>
              <a:rPr sz="4800"/>
              <a:t>Line Break Tag:   &lt;br&gt;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4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43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6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68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91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7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117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117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Tags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>
            <a:normAutofit fontScale="92000" lnSpcReduction="10000"/>
          </a:bodyPr>
          <a:lstStyle>
            <a:lvl1pPr lvl="0">
              <a:defRPr/>
            </a:lvl1pPr>
          </a:lstStyle>
          <a:p>
            <a:pPr lvl="0"/>
            <a:r>
              <a:rPr sz="4800"/>
              <a:t>Horizontal rule Tag: &lt;hr&gt;</a:t>
            </a:r>
          </a:p>
          <a:p>
            <a:pPr lvl="0"/>
            <a:r>
              <a:rPr sz="4800"/>
              <a:t>Heading </a:t>
            </a:r>
            <a:r>
              <a:rPr sz="4800"/>
              <a:t>Tags:</a:t>
            </a:r>
          </a:p>
          <a:p>
            <a:pPr lvl="0"/>
            <a:r>
              <a:rPr sz="4800"/>
              <a:t>Big Tag </a:t>
            </a:r>
          </a:p>
          <a:p>
            <a:pPr lvl="0"/>
            <a:r>
              <a:rPr sz="4800"/>
              <a:t>Small Tag </a:t>
            </a:r>
          </a:p>
          <a:p>
            <a:pPr lvl="0"/>
            <a:r>
              <a:rPr sz="4800"/>
              <a:t>Emphasized Tag </a:t>
            </a:r>
          </a:p>
          <a:p>
            <a:pPr lvl="0"/>
            <a:r>
              <a:rPr sz="4800"/>
              <a:t>Strong Tag</a:t>
            </a:r>
          </a:p>
          <a:p>
            <a:pPr lvl="0"/>
          </a:p>
          <a:p>
            <a:pPr lvl="0"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4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4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49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6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6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7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7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Tags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 sz="4800"/>
              <a:t>Mark Tag</a:t>
            </a:r>
          </a:p>
          <a:p>
            <a:pPr lvl="0"/>
            <a:r>
              <a:rPr sz="4800"/>
              <a:t>Superscript  tag</a:t>
            </a:r>
          </a:p>
          <a:p>
            <a:pPr lvl="0"/>
            <a:r>
              <a:rPr sz="4800"/>
              <a:t>Subscript tag</a:t>
            </a:r>
          </a:p>
          <a:p>
            <a:pPr lvl="0"/>
            <a:r>
              <a:rPr sz="4800"/>
              <a:t>Marquee </a:t>
            </a:r>
            <a:r>
              <a:rPr sz="4800"/>
              <a:t>Tag</a:t>
            </a:r>
          </a:p>
          <a:p>
            <a:pPr lvl="0"/>
            <a:r>
              <a:rPr sz="4800"/>
              <a:t>Abbreviation Tag</a:t>
            </a:r>
          </a:p>
          <a:p>
            <a:pPr lvl="0"/>
          </a:p>
          <a:p>
            <a:pPr lvl="0"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9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2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4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5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5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Attribute &amp; Value 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 marL="0" indent="0">
              <a:buNone/>
            </a:pPr>
            <a:r>
              <a:rPr sz="4800" b="1" u="sng"/>
              <a:t>Attribute</a:t>
            </a:r>
            <a:r>
              <a:rPr sz="4800" b="1" u="sng"/>
              <a:t>:</a:t>
            </a:r>
          </a:p>
          <a:p>
            <a:pPr lvl="0" marL="0" indent="0">
              <a:buNone/>
            </a:pPr>
          </a:p>
          <a:p>
            <a:pPr lvl="0">
              <a:buFont typeface="Wingdings"/>
              <a:buChar char="q"/>
            </a:pPr>
            <a:r>
              <a:rPr sz="4400"/>
              <a:t>An </a:t>
            </a:r>
            <a:r>
              <a:rPr sz="4400" b="1"/>
              <a:t>HTML attribute</a:t>
            </a:r>
            <a:r>
              <a:rPr sz="4400"/>
              <a:t> is a modifier of an </a:t>
            </a:r>
            <a:r>
              <a:rPr sz="4400" b="1"/>
              <a:t>HTML</a:t>
            </a:r>
            <a:r>
              <a:rPr sz="4400"/>
              <a:t> element type</a:t>
            </a:r>
            <a:r>
              <a:rPr sz="4400"/>
              <a:t>.</a:t>
            </a:r>
          </a:p>
          <a:p>
            <a:pPr lvl="0" marL="0" indent="0">
              <a:buNone/>
            </a:pPr>
          </a:p>
          <a:p>
            <a:pPr lvl="0">
              <a:buFont typeface="Wingdings"/>
              <a:buChar char="q"/>
            </a:pPr>
            <a:r>
              <a:rPr sz="4400"/>
              <a:t>A</a:t>
            </a:r>
            <a:r>
              <a:rPr sz="4400"/>
              <a:t>n </a:t>
            </a:r>
            <a:r>
              <a:rPr sz="4400" b="1"/>
              <a:t>attribute</a:t>
            </a:r>
            <a:r>
              <a:rPr sz="4400"/>
              <a:t> is added to an </a:t>
            </a:r>
            <a:r>
              <a:rPr sz="4400" b="1"/>
              <a:t>HTML</a:t>
            </a:r>
            <a:r>
              <a:rPr sz="4400"/>
              <a:t> start tag</a:t>
            </a:r>
            <a:r>
              <a:rPr sz="4400"/>
              <a:t>.</a:t>
            </a:r>
          </a:p>
          <a:p>
            <a:pPr lvl="0"/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1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12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7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7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841862" y="103866"/>
            <a:ext cx="4585063" cy="13255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/>
              <a:t>Training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589461" y="1436915"/>
            <a:ext cx="7886701" cy="1397725"/>
          </a:xfrm>
          <a:prstGeom prst="rect"/>
          <a:noFill/>
        </p:spPr>
        <p:txBody>
          <a:bodyPr>
            <a:normAutofit fontScale="85000" lnSpcReduction="1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3200" b="1"/>
              <a:t>[1]Training on Object Oriented Programming (OOP)-ASP.NET </a:t>
            </a:r>
            <a:r>
              <a:rPr sz="3200"/>
              <a:t>from  Bangladesh Association of Software &amp; Information Services (</a:t>
            </a:r>
            <a:r>
              <a:rPr sz="3200" b="1"/>
              <a:t>BASIS</a:t>
            </a:r>
            <a:r>
              <a:rPr sz="3200"/>
              <a:t>), Dhaka, Bangladesh.</a:t>
            </a:r>
          </a:p>
        </p:txBody>
      </p:sp>
      <p:sp>
        <p:nvSpPr>
          <p:cNvPr id="4" name=""/>
          <p:cNvSpPr txBox="1"/>
          <p:nvPr/>
        </p:nvSpPr>
        <p:spPr>
          <a:xfrm>
            <a:off x="548640" y="2996930"/>
            <a:ext cx="8366760" cy="1470569"/>
          </a:xfrm>
          <a:prstGeom prst="rect"/>
          <a:noFill/>
        </p:spPr>
        <p:txBody>
          <a:bodyPr lIns="91440" tIns="45720" rIns="91440" bIns="45720">
            <a:normAutofit fontScale="85000" lnSpcReduction="10000"/>
          </a:bodyPr>
          <a:lstStyle>
            <a:lvl1pPr lvl="0">
              <a:defRPr/>
            </a:lvl1pPr>
          </a:lstStyle>
          <a:p>
            <a:pPr lvl="0"/>
            <a:r>
              <a:rPr sz="3200" b="1"/>
              <a:t>[2]</a:t>
            </a:r>
            <a:r>
              <a:rPr sz="3200"/>
              <a:t> Six Months(National ICT Internship Program) Batch-12 Under </a:t>
            </a:r>
            <a:r>
              <a:rPr sz="3200" b="1"/>
              <a:t>Bangladesh Computer Council </a:t>
            </a:r>
            <a:r>
              <a:rPr sz="3200"/>
              <a:t>(</a:t>
            </a:r>
            <a:r>
              <a:rPr sz="3200" b="1"/>
              <a:t>BCC</a:t>
            </a:r>
            <a:r>
              <a:rPr sz="3200"/>
              <a:t>)  on </a:t>
            </a:r>
            <a:r>
              <a:rPr sz="3200" b="1"/>
              <a:t>C#.NET</a:t>
            </a:r>
            <a:r>
              <a:rPr sz="3200"/>
              <a:t> in </a:t>
            </a:r>
            <a:r>
              <a:rPr sz="3200" b="1"/>
              <a:t>Intelligent Software Development Ltd (ISDL</a:t>
            </a:r>
            <a:r>
              <a:rPr sz="3200"/>
              <a:t>), </a:t>
            </a:r>
            <a:r>
              <a:rPr sz="3200"/>
              <a:t>Gazipur</a:t>
            </a:r>
          </a:p>
        </p:txBody>
      </p:sp>
      <p:sp>
        <p:nvSpPr>
          <p:cNvPr id="5" name=""/>
          <p:cNvSpPr txBox="1"/>
          <p:nvPr/>
        </p:nvSpPr>
        <p:spPr>
          <a:xfrm>
            <a:off x="584564" y="4729935"/>
            <a:ext cx="8407038" cy="1905997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sz="2700" b="1"/>
              <a:t>[3]</a:t>
            </a:r>
            <a:r>
              <a:rPr sz="2700"/>
              <a:t> </a:t>
            </a:r>
            <a:r>
              <a:rPr sz="2700" b="1"/>
              <a:t>CCNA Course Completion</a:t>
            </a:r>
            <a:r>
              <a:rPr sz="2700"/>
              <a:t>  under CISCO NETWORKING ACADEMY, From Dhaka University of Engineering &amp; Technology (DUET), Gazipur-1700</a:t>
            </a:r>
          </a:p>
          <a:p>
            <a:pPr lvl="0"/>
            <a:r>
              <a:rPr sz="2700"/>
              <a:t> 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Attribute &amp; Value 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 marL="0" indent="0">
              <a:buNone/>
            </a:pPr>
            <a:r>
              <a:rPr sz="4800" b="1" u="sng"/>
              <a:t>Attribute</a:t>
            </a:r>
            <a:r>
              <a:rPr sz="4800" b="1" u="sng"/>
              <a:t>: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&lt;h1 align=“center”&gt;This is heading 1&lt;/h1&gt;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     Here,</a:t>
            </a:r>
          </a:p>
          <a:p>
            <a:pPr lvl="0" marL="0" indent="0">
              <a:buNone/>
            </a:pPr>
            <a:r>
              <a:rPr/>
              <a:t> </a:t>
            </a:r>
            <a:r>
              <a:rPr/>
              <a:t>                  </a:t>
            </a:r>
            <a:r>
              <a:rPr b="1"/>
              <a:t>align</a:t>
            </a:r>
            <a:r>
              <a:rPr/>
              <a:t> is an attribute </a:t>
            </a:r>
          </a:p>
          <a:p>
            <a:pPr lvl="0" marL="0" indent="0">
              <a:buNone/>
            </a:pPr>
            <a:r>
              <a:rPr/>
              <a:t> </a:t>
            </a:r>
            <a:r>
              <a:rPr/>
              <a:t>                  </a:t>
            </a:r>
            <a:r>
              <a:rPr b="1"/>
              <a:t>center</a:t>
            </a:r>
            <a:r>
              <a:rPr/>
              <a:t> is a value of that attribute.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1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1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5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55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55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6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66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66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10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108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Color &amp; background-color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Color Types:</a:t>
            </a:r>
          </a:p>
          <a:p>
            <a:pPr lvl="2">
              <a:buFont typeface="Wingdings"/>
              <a:buChar char="Ø"/>
            </a:pPr>
            <a:r>
              <a:rPr/>
              <a:t> </a:t>
            </a:r>
            <a:r>
              <a:rPr/>
              <a:t>  </a:t>
            </a:r>
            <a:r>
              <a:rPr sz="3600"/>
              <a:t>Name Only</a:t>
            </a:r>
          </a:p>
          <a:p>
            <a:pPr lvl="2">
              <a:buFont typeface="Wingdings"/>
              <a:buChar char="Ø"/>
            </a:pPr>
            <a:r>
              <a:rPr sz="3600"/>
              <a:t> </a:t>
            </a:r>
            <a:r>
              <a:rPr sz="3600"/>
              <a:t>Hexa</a:t>
            </a:r>
            <a:r>
              <a:rPr sz="3600"/>
              <a:t> Code</a:t>
            </a:r>
          </a:p>
          <a:p>
            <a:pPr lvl="2">
              <a:buFont typeface="Wingdings"/>
              <a:buChar char="Ø"/>
            </a:pPr>
            <a:r>
              <a:rPr sz="3600"/>
              <a:t> </a:t>
            </a:r>
            <a:r>
              <a:rPr sz="3600"/>
              <a:t>rgb</a:t>
            </a:r>
            <a:r>
              <a:rPr sz="3600"/>
              <a:t> format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charRg st="18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charRg st="3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charRg st="31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nodeType="with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4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42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Image Tag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Image Tag</a:t>
            </a:r>
          </a:p>
          <a:p>
            <a:pPr lvl="0"/>
            <a:r>
              <a:rPr/>
              <a:t>Syntax of image tag</a:t>
            </a:r>
          </a:p>
          <a:p>
            <a:pPr lvl="0"/>
          </a:p>
          <a:p>
            <a:pPr lvl="0" marL="0" indent="0">
              <a:buNone/>
            </a:pPr>
            <a:r>
              <a:rPr/>
              <a:t>  &lt;img </a:t>
            </a:r>
            <a:r>
              <a:rPr/>
              <a:t>src</a:t>
            </a:r>
            <a:r>
              <a:rPr/>
              <a:t>=“path of image”&gt;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             Here, </a:t>
            </a:r>
          </a:p>
          <a:p>
            <a:pPr lvl="0" marL="0" indent="0">
              <a:buNone/>
            </a:pPr>
            <a:r>
              <a:rPr/>
              <a:t> </a:t>
            </a:r>
            <a:r>
              <a:rPr/>
              <a:t>			</a:t>
            </a:r>
            <a:r>
              <a:rPr/>
              <a:t>src</a:t>
            </a:r>
            <a:r>
              <a:rPr/>
              <a:t>=source of image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1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3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3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6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6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8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80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3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Image: Attribute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4"/>
            <a:r>
              <a:rPr sz="4200"/>
              <a:t>Height </a:t>
            </a:r>
          </a:p>
          <a:p>
            <a:pPr lvl="4"/>
            <a:r>
              <a:rPr sz="4200"/>
              <a:t>Width </a:t>
            </a:r>
          </a:p>
          <a:p>
            <a:pPr lvl="4"/>
            <a:r>
              <a:rPr sz="4200"/>
              <a:t>Align </a:t>
            </a:r>
          </a:p>
          <a:p>
            <a:pPr lvl="4"/>
            <a:r>
              <a:rPr sz="4200"/>
              <a:t>Border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8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>
            <a:solidFill>
              <a:schemeClr val="accent2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Hyperlink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Internal Hyperlink: ?</a:t>
            </a:r>
          </a:p>
          <a:p>
            <a:pPr lvl="0"/>
            <a:r>
              <a:rPr/>
              <a:t>External Hyperlink: ?</a:t>
            </a:r>
          </a:p>
          <a:p>
            <a:pPr lvl="0"/>
          </a:p>
          <a:p>
            <a:pPr lvl="0"/>
            <a:r>
              <a:rPr/>
              <a:t>Changing </a:t>
            </a:r>
            <a:r>
              <a:rPr/>
              <a:t>the target of a </a:t>
            </a:r>
            <a:r>
              <a:rPr/>
              <a:t>link</a:t>
            </a:r>
          </a:p>
          <a:p>
            <a:pPr lvl="0"/>
            <a:r>
              <a:rPr/>
              <a:t>To </a:t>
            </a:r>
            <a:r>
              <a:rPr/>
              <a:t>open in new tab</a:t>
            </a:r>
          </a:p>
          <a:p>
            <a:pPr lvl="0"/>
            <a:r>
              <a:rPr/>
              <a:t>Image link / Logo link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4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4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7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7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94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List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00B050"/>
                </a:solidFill>
              </a:rPr>
              <a:t>An unordered list (default)</a:t>
            </a:r>
          </a:p>
          <a:p>
            <a:pPr lvl="0"/>
            <a:r>
              <a:rPr>
                <a:solidFill>
                  <a:srgbClr val="00B050"/>
                </a:solidFill>
              </a:rPr>
              <a:t>An unordered list with disc bullets</a:t>
            </a:r>
          </a:p>
          <a:p>
            <a:pPr lvl="0"/>
            <a:r>
              <a:rPr>
                <a:solidFill>
                  <a:srgbClr val="00B050"/>
                </a:solidFill>
              </a:rPr>
              <a:t>An unordered list with circle bullets</a:t>
            </a:r>
          </a:p>
          <a:p>
            <a:pPr lvl="0"/>
            <a:r>
              <a:rPr>
                <a:solidFill>
                  <a:srgbClr val="00B050"/>
                </a:solidFill>
              </a:rPr>
              <a:t>An unordered list with square bullets</a:t>
            </a:r>
          </a:p>
          <a:p>
            <a:pPr lvl="0"/>
            <a:r>
              <a:rPr>
                <a:solidFill>
                  <a:srgbClr val="00B050"/>
                </a:solidFill>
              </a:rPr>
              <a:t>An unordered list without </a:t>
            </a:r>
            <a:r>
              <a:rPr>
                <a:solidFill>
                  <a:srgbClr val="00B050"/>
                </a:solidFill>
              </a:rPr>
              <a:t>bullets</a:t>
            </a:r>
          </a:p>
          <a:p>
            <a:pPr lvl="0"/>
            <a:r>
              <a:rPr>
                <a:solidFill>
                  <a:srgbClr val="0070C0"/>
                </a:solidFill>
              </a:rPr>
              <a:t>An ordered list (default)</a:t>
            </a:r>
          </a:p>
          <a:p>
            <a:pPr lvl="0"/>
            <a:r>
              <a:rPr>
                <a:solidFill>
                  <a:srgbClr val="0070C0"/>
                </a:solidFill>
              </a:rPr>
              <a:t>An ordered list with numbers</a:t>
            </a:r>
          </a:p>
          <a:p>
            <a:pPr lvl="0"/>
            <a:r>
              <a:rPr>
                <a:solidFill>
                  <a:srgbClr val="0070C0"/>
                </a:solidFill>
              </a:rPr>
              <a:t>An ordered list with letters</a:t>
            </a:r>
          </a:p>
          <a:p>
            <a:pPr lvl="0"/>
            <a:r>
              <a:rPr>
                <a:solidFill>
                  <a:srgbClr val="0070C0"/>
                </a:solidFill>
              </a:rPr>
              <a:t>An ordered list with lowercase letters</a:t>
            </a:r>
          </a:p>
          <a:p>
            <a:pPr lvl="0"/>
            <a:r>
              <a:rPr>
                <a:solidFill>
                  <a:srgbClr val="0070C0"/>
                </a:solidFill>
              </a:rPr>
              <a:t>An ordered list with roman numbers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2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28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64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64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10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10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4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14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14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17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17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00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charRg st="200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charRg st="200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9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charRg st="229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charRg st="229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58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charRg st="258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charRg st="258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97" end="3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charRg st="297" end="3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charRg st="297" end="3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HTML Table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Table tag</a:t>
            </a:r>
          </a:p>
          <a:p>
            <a:pPr lvl="0"/>
            <a:r>
              <a:rPr/>
              <a:t>Table Header: </a:t>
            </a:r>
            <a:r>
              <a:rPr/>
              <a:t>th</a:t>
            </a:r>
            <a:r>
              <a:rPr/>
              <a:t> tag</a:t>
            </a:r>
          </a:p>
          <a:p>
            <a:pPr lvl="0"/>
            <a:r>
              <a:rPr/>
              <a:t>Table Row: </a:t>
            </a:r>
            <a:r>
              <a:rPr/>
              <a:t>tr</a:t>
            </a:r>
          </a:p>
          <a:p>
            <a:pPr lvl="0"/>
            <a:r>
              <a:rPr/>
              <a:t>Table Data: td</a:t>
            </a:r>
          </a:p>
          <a:p>
            <a:pPr lvl="0"/>
            <a:r>
              <a:rPr/>
              <a:t>Table attribute: </a:t>
            </a:r>
            <a:r>
              <a:rPr/>
              <a:t>caption,align,cellpadding,cellspacing,colspan,rowspan</a:t>
            </a:r>
            <a:r>
              <a:rPr/>
              <a:t>,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1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1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4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45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0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60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60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gradFill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16200000" scaled="1"/>
          </a:gradFill>
          <a:ln w="9525">
            <a:solidFill>
              <a:schemeClr val="accent2">
                <a:shade val="95000"/>
                <a:satMod val="105000"/>
              </a:schemeClr>
            </a:solidFill>
          </a:ln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/>
            <a:br/>
            <a:r>
              <a:rPr/>
              <a:t>HTML Form</a:t>
            </a:r>
            <a:br/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 sz="4800"/>
              <a:t>HTML Forms</a:t>
            </a:r>
          </a:p>
          <a:p>
            <a:pPr lvl="0"/>
            <a:r>
              <a:rPr sz="4800"/>
              <a:t>HTML Forms inside a table.</a:t>
            </a:r>
          </a:p>
          <a:p>
            <a:pPr lvl="0"/>
            <a:r>
              <a:rPr sz="4800"/>
              <a:t>Use of </a:t>
            </a:r>
            <a:r>
              <a:rPr sz="4800"/>
              <a:t>fieldset</a:t>
            </a:r>
            <a:r>
              <a:rPr sz="4800"/>
              <a:t> &amp; legend tag</a:t>
            </a:r>
          </a:p>
          <a:p>
            <a:pPr lvl="0"/>
            <a:r>
              <a:rPr sz="4800"/>
              <a:t>Different types input 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11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11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3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38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67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Need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/>
          <a:noFill/>
        </p:spPr>
      </p:pic>
    </p:spTree>
  </p:cSld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841862" y="103866"/>
            <a:ext cx="4585063" cy="13255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/>
              <a:t>Training</a:t>
            </a:r>
          </a:p>
        </p:txBody>
      </p:sp>
      <p:sp>
        <p:nvSpPr>
          <p:cNvPr id="3" name=""/>
          <p:cNvSpPr txBox="1"/>
          <p:nvPr/>
        </p:nvSpPr>
        <p:spPr>
          <a:xfrm>
            <a:off x="630284" y="1219200"/>
            <a:ext cx="8208916" cy="1622780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sz="2700" b="1"/>
              <a:t>[4]</a:t>
            </a:r>
            <a:r>
              <a:rPr sz="2700"/>
              <a:t> </a:t>
            </a:r>
            <a:r>
              <a:rPr sz="2700" b="1"/>
              <a:t>Industrial Training on Network Maintenance and      Administration with Linux</a:t>
            </a:r>
            <a:r>
              <a:rPr sz="2700"/>
              <a:t> from Genuity System Ltd. Dhaka-1216, Bangladesh</a:t>
            </a:r>
          </a:p>
          <a:p>
            <a:pPr lvl="0"/>
          </a:p>
          <a:p>
            <a:pPr lvl="0"/>
            <a:r>
              <a:rPr sz="2700"/>
              <a:t> </a:t>
            </a:r>
          </a:p>
        </p:txBody>
      </p:sp>
      <p:sp>
        <p:nvSpPr>
          <p:cNvPr id="4" name=""/>
          <p:cNvSpPr txBox="1"/>
          <p:nvPr/>
        </p:nvSpPr>
        <p:spPr>
          <a:xfrm>
            <a:off x="533400" y="3886200"/>
            <a:ext cx="7973242" cy="2058398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 sz="2700" b="1"/>
              <a:t>[5]</a:t>
            </a:r>
            <a:r>
              <a:rPr sz="2700"/>
              <a:t> </a:t>
            </a:r>
            <a:r>
              <a:rPr sz="2700" b="1"/>
              <a:t>Training on </a:t>
            </a:r>
            <a:r>
              <a:rPr sz="2700" b="1"/>
              <a:t>PhP</a:t>
            </a:r>
            <a:r>
              <a:rPr sz="2700" b="1"/>
              <a:t> using </a:t>
            </a:r>
            <a:r>
              <a:rPr sz="2700" b="1"/>
              <a:t>Codeigniter</a:t>
            </a:r>
            <a:r>
              <a:rPr sz="2700" b="1"/>
              <a:t> Framework from </a:t>
            </a:r>
            <a:r>
              <a:rPr sz="2700" b="1"/>
              <a:t>Sizram</a:t>
            </a:r>
            <a:r>
              <a:rPr sz="2700" b="1"/>
              <a:t> Solutions at </a:t>
            </a:r>
            <a:r>
              <a:rPr sz="2700" b="1"/>
              <a:t>Bogra</a:t>
            </a:r>
            <a:r>
              <a:rPr sz="2700" b="1"/>
              <a:t>.</a:t>
            </a:r>
          </a:p>
          <a:p>
            <a:pPr lvl="0"/>
          </a:p>
          <a:p>
            <a:pPr lvl="0"/>
          </a:p>
          <a:p>
            <a:pPr lvl="0"/>
            <a:r>
              <a:rPr sz="2700"/>
              <a:t> 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ID="2" presetSubtype="4" grpId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-1" y="0"/>
            <a:ext cx="9138359" cy="6858000"/>
          </a:xfrm>
          <a:prstGeom prst="rect"/>
          <a:noFill/>
          <a:ln>
            <a:noFill/>
          </a:ln>
        </p:spPr>
      </p:pic>
    </p:spTree>
  </p:cSld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609600" y="1295400"/>
            <a:ext cx="7924800" cy="3505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>
            <a:lvl1pPr lvl="0">
              <a:defRPr/>
            </a:lvl1pPr>
          </a:lstStyle>
          <a:p>
            <a:pPr lvl="0" algn="ctr"/>
            <a:r>
              <a:rPr sz="5400" b="1">
                <a:solidFill>
                  <a:schemeClr val="tx1"/>
                </a:solidFill>
                <a:latin typeface="SutonnyMJ"/>
              </a:rPr>
              <a:t>না</a:t>
            </a:r>
            <a:r>
              <a:rPr sz="5400" b="1">
                <a:solidFill>
                  <a:schemeClr val="tx1"/>
                </a:solidFill>
                <a:latin typeface="SutonnyMJ"/>
              </a:rPr>
              <a:t> </a:t>
            </a:r>
            <a:r>
              <a:rPr sz="5400" b="1">
                <a:solidFill>
                  <a:schemeClr val="tx1"/>
                </a:solidFill>
                <a:latin typeface="SutonnyMJ"/>
              </a:rPr>
              <a:t>বলতে</a:t>
            </a:r>
            <a:r>
              <a:rPr sz="5400" b="1">
                <a:solidFill>
                  <a:schemeClr val="tx1"/>
                </a:solidFill>
                <a:latin typeface="SutonnyMJ"/>
              </a:rPr>
              <a:t> </a:t>
            </a:r>
            <a:r>
              <a:rPr sz="5400" b="1">
                <a:solidFill>
                  <a:schemeClr val="tx1"/>
                </a:solidFill>
                <a:latin typeface="SutonnyMJ"/>
              </a:rPr>
              <a:t>শিখাবেন</a:t>
            </a:r>
            <a:r>
              <a:rPr sz="5400" b="1">
                <a:solidFill>
                  <a:schemeClr val="tx1"/>
                </a:solidFill>
                <a:latin typeface="SutonnyMJ"/>
              </a:rPr>
              <a:t> </a:t>
            </a:r>
            <a:r>
              <a:rPr sz="5400" b="1">
                <a:solidFill>
                  <a:schemeClr val="tx1"/>
                </a:solidFill>
                <a:latin typeface="SutonnyMJ"/>
              </a:rPr>
              <a:t>।</a:t>
            </a:r>
          </a:p>
        </p:txBody>
      </p:sp>
    </p:spTree>
  </p:cSld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accent2"/>
          </a:solidFill>
          <a:ln w="25400">
            <a:solidFill>
              <a:schemeClr val="accent2">
                <a:shade val="50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Webpage/Web Page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A </a:t>
            </a:r>
            <a:r>
              <a:rPr i="1"/>
              <a:t>web page</a:t>
            </a:r>
            <a:r>
              <a:rPr/>
              <a:t> or </a:t>
            </a:r>
            <a:r>
              <a:rPr i="1"/>
              <a:t>webpage</a:t>
            </a:r>
            <a:r>
              <a:rPr/>
              <a:t> is a document commonly written in </a:t>
            </a:r>
            <a:r>
              <a:rPr/>
              <a:t>Hyper Text </a:t>
            </a:r>
            <a:r>
              <a:rPr>
                <a:solidFill>
                  <a:srgbClr val="FF0000"/>
                </a:solidFill>
              </a:rPr>
              <a:t>Markup Language </a:t>
            </a:r>
            <a:r>
              <a:rPr/>
              <a:t>(HTML</a:t>
            </a:r>
            <a:r>
              <a:rPr/>
              <a:t>). </a:t>
            </a:r>
          </a:p>
          <a:p>
            <a:pPr lvl="0" marL="0" indent="0">
              <a:buNone/>
            </a:pPr>
          </a:p>
          <a:p>
            <a:pPr lvl="0"/>
            <a:r>
              <a:rPr/>
              <a:t>A document is a </a:t>
            </a:r>
            <a:r>
              <a:rPr b="1">
                <a:solidFill>
                  <a:srgbClr val="FF0000"/>
                </a:solidFill>
              </a:rPr>
              <a:t>single page/html  file.</a:t>
            </a:r>
          </a:p>
          <a:p>
            <a:pPr lvl="0"/>
          </a:p>
        </p:txBody>
      </p:sp>
    </p:spTree>
  </p:cSld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accent2"/>
          </a:solidFill>
          <a:ln w="25400">
            <a:solidFill>
              <a:schemeClr val="accent2">
                <a:shade val="50000"/>
              </a:schemeClr>
            </a:solidFill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Website/Web site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 u="sng"/>
              <a:t>Wikipedia</a:t>
            </a:r>
            <a:r>
              <a:rPr/>
              <a:t>: A </a:t>
            </a:r>
            <a:r>
              <a:rPr b="1"/>
              <a:t>website</a:t>
            </a:r>
            <a:r>
              <a:rPr/>
              <a:t>, also written as </a:t>
            </a:r>
            <a:r>
              <a:rPr b="1"/>
              <a:t>web site</a:t>
            </a:r>
            <a:r>
              <a:rPr/>
              <a:t>, is a collection of related </a:t>
            </a:r>
            <a:r>
              <a:rPr>
                <a:solidFill>
                  <a:srgbClr val="FF0000"/>
                </a:solidFill>
                <a:hlinkClick r:id="rId1"/>
              </a:rPr>
              <a:t>web pages</a:t>
            </a:r>
            <a:r>
              <a:rPr/>
              <a:t>, including </a:t>
            </a:r>
            <a:r>
              <a:rPr>
                <a:hlinkClick r:id="rId2"/>
              </a:rPr>
              <a:t>multimedia</a:t>
            </a:r>
            <a:r>
              <a:rPr/>
              <a:t> </a:t>
            </a:r>
            <a:r>
              <a:rPr/>
              <a:t>content.</a:t>
            </a:r>
          </a:p>
          <a:p>
            <a:pPr lvl="0"/>
          </a:p>
          <a:p>
            <a:pPr lvl="0"/>
            <a:r>
              <a:rPr/>
              <a:t>A </a:t>
            </a:r>
            <a:r>
              <a:rPr/>
              <a:t>website represents a centrally managed group of web pages, containing text, </a:t>
            </a:r>
            <a:r>
              <a:rPr>
                <a:hlinkClick r:id="rId3"/>
              </a:rPr>
              <a:t>images</a:t>
            </a:r>
            <a:r>
              <a:rPr/>
              <a:t> and all types of </a:t>
            </a:r>
            <a:r>
              <a:rPr>
                <a:hlinkClick r:id="rId4"/>
              </a:rPr>
              <a:t>multi-media</a:t>
            </a:r>
            <a:r>
              <a:rPr/>
              <a:t> files</a:t>
            </a:r>
          </a:p>
          <a:p>
            <a:pPr lvl="0"/>
          </a:p>
          <a:p>
            <a:pPr lvl="0"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