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74" r:id="rId10"/>
    <p:sldId id="275" r:id="rId11"/>
    <p:sldId id="276" r:id="rId12"/>
    <p:sldId id="263" r:id="rId13"/>
    <p:sldId id="270" r:id="rId14"/>
    <p:sldId id="264" r:id="rId15"/>
    <p:sldId id="265" r:id="rId16"/>
    <p:sldId id="273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D522-FE21-4E43-A83B-3A6AC47AAFE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D7D522-FE21-4E43-A83B-3A6AC47AAFE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ED3ABA-0F17-46A3-994F-BEC85A59C4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855"/>
            <a:ext cx="7772400" cy="914399"/>
          </a:xfrm>
        </p:spPr>
        <p:txBody>
          <a:bodyPr>
            <a:no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9191"/>
            <a:ext cx="8534400" cy="5735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228600"/>
                <a:ext cx="8915400" cy="6827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বস্তু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B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ক্রিয়া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B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বস্তু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A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প্রতিক্রিয়া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প্রয়োগ করে । </a:t>
                </a:r>
                <a:endParaRPr lang="en-SG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নিউটনের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গতির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৩য়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সূত্রানুসারে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ক্রিয়া-প্রতিক্রিয়া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বিপরীতমূখী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ৎ,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=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...........................</a:t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1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১ম বস্তুর আদি ভরবেগ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১ম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শেষ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ভরবেগ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১ম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ভরবেগের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পরিবর্তন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১ম বস্তুর ভরবেগের পরিবর্তনের হার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prstClr val="black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𝑡</m:t>
                        </m:r>
                      </m:den>
                    </m:f>
                  </m:oMath>
                </a14:m>
                <a:endParaRPr lang="bn-IN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২য়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আদি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ভরবেগ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bn-IN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২য়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শেষ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বেগ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bn-IN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bn-IN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২য়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ভরবেগের</a:t>
                </a:r>
                <a:r>
                  <a:rPr lang="en-US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পরিবর্তন</a:t>
                </a:r>
                <a:r>
                  <a:rPr lang="en-US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v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2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u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SG" sz="3200" dirty="0" smtClean="0"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২য়</a:t>
                </a:r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বস্তুর ভরবেগের পরিবর্তনের হার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prstClr val="black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SG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endParaRPr lang="en-SG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28600"/>
                <a:ext cx="8915400" cy="6827125"/>
              </a:xfrm>
              <a:prstGeom prst="rect">
                <a:avLst/>
              </a:prstGeom>
              <a:blipFill rotWithShape="1">
                <a:blip r:embed="rId2"/>
                <a:stretch>
                  <a:fillRect l="-1778" t="-1072" r="-2257" b="-196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127" y="27709"/>
                <a:ext cx="8915400" cy="7855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নিউটনের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দ্বিতীয়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সূত্রানুযায়ী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ভরবেগের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পরিবর্তনের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প্রযুক্ত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বলের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।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ৎ</a:t>
                </a:r>
              </a:p>
              <a:p>
                <a:pPr algn="just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prstClr val="black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bn-IN" sz="3200" dirty="0">
                    <a:solidFill>
                      <a:prstClr val="black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prstClr val="black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SG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SG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এর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মান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1)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সমীকরণে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বসিয়ে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pPr lvl="0" algn="just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prstClr val="black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= -(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bn-IN" sz="3200" dirty="0">
                            <a:solidFill>
                              <a:prstClr val="black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SG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SG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</a:p>
              <a:p>
                <a:pPr lvl="0" algn="just"/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বা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v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2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  <a:cs typeface="NikoshBAN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u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lvl="0" algn="just"/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বা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v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u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lvl="0" algn="just"/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বা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u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r>
                      <a:rPr lang="bn-IN" sz="3200" b="0" i="0" smtClean="0">
                        <a:solidFill>
                          <a:prstClr val="black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v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.....................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endParaRPr lang="bn-IN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just"/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সুতরাং, সংঘর্ষের পূর্বের ভরবেগের সমষ্টি ও সংঘর্ষের পরের ভরবেগের সমষ্টি সমান ।  </a:t>
                </a:r>
                <a:endParaRPr lang="en-SG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SG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" y="27709"/>
                <a:ext cx="8915400" cy="7855420"/>
              </a:xfrm>
              <a:prstGeom prst="rect">
                <a:avLst/>
              </a:prstGeom>
              <a:blipFill rotWithShape="1">
                <a:blip r:embed="rId2"/>
                <a:stretch>
                  <a:fillRect l="-2120" t="-1165" r="-3283" b="-201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6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927"/>
            <a:ext cx="8686800" cy="8382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 ? 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00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927"/>
            <a:ext cx="8686800" cy="838200"/>
          </a:xfrm>
        </p:spPr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গাণিতিক সমস্যা ও সমাধান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24017"/>
          </a:xfrm>
        </p:spPr>
        <p:txBody>
          <a:bodyPr/>
          <a:lstStyle/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40kg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60kg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10m/s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2m/s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অপরকে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দিল।ধাক্কার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বস্তুদ্বয়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  </a:t>
            </a:r>
          </a:p>
          <a:p>
            <a:pPr algn="just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53891" y="3054927"/>
                <a:ext cx="3962400" cy="31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,</a:t>
                </a:r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১ম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SG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400" dirty="0" smtClean="0">
                    <a:latin typeface="Calibri" pitchFamily="34" charset="0"/>
                    <a:cs typeface="NikoshBAN" pitchFamily="2" charset="0"/>
                  </a:rPr>
                  <a:t>4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0kg</a:t>
                </a: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২য়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60kg </a:t>
                </a: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১ম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আদিবেগ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en-SG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10m/s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২য়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আদিবেগ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u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-2m/s 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মিলিত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বেগ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 v    = 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?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SG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891" y="3054927"/>
                <a:ext cx="3962400" cy="3136051"/>
              </a:xfrm>
              <a:prstGeom prst="rect">
                <a:avLst/>
              </a:prstGeom>
              <a:blipFill rotWithShape="1">
                <a:blip r:embed="rId2"/>
                <a:stretch>
                  <a:fillRect l="-2308" t="-1553" b="-368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200400"/>
                <a:ext cx="4343400" cy="3566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SG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en-SG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800" dirty="0">
                    <a:solidFill>
                      <a:prstClr val="black"/>
                    </a:solidFill>
                    <a:latin typeface="Calibri" pitchFamily="34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28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m</m:t>
                        </m:r>
                      </m:e>
                      <m:sub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u</m:t>
                        </m:r>
                      </m:e>
                      <m:sub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r>
                      <a:rPr lang="bn-IN" sz="2800">
                        <a:solidFill>
                          <a:prstClr val="black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bn-IN" sz="2800" dirty="0">
                    <a:solidFill>
                      <a:prstClr val="black"/>
                    </a:solidFill>
                    <a:latin typeface="Calibri" pitchFamily="34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SG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SG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800" dirty="0">
                    <a:solidFill>
                      <a:prstClr val="black"/>
                    </a:solidFill>
                    <a:latin typeface="Calibri" pitchFamily="34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28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m</m:t>
                        </m:r>
                      </m:e>
                      <m:sub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v</m:t>
                        </m:r>
                      </m:e>
                      <m:sub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বা 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40 x 10 -60 x2 = v(40+60) </a:t>
                </a: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      100 v = 400-120</a:t>
                </a: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              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280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IN" sz="280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SG" sz="2800" dirty="0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2.8m/s </a:t>
                </a:r>
                <a:endParaRPr lang="bn-IN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SG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00400"/>
                <a:ext cx="4343400" cy="3566617"/>
              </a:xfrm>
              <a:prstGeom prst="rect">
                <a:avLst/>
              </a:prstGeom>
              <a:blipFill rotWithShape="1">
                <a:blip r:embed="rId3"/>
                <a:stretch>
                  <a:fillRect l="-2805" t="-1538" r="-1543" b="-188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6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4864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4kg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0.10kg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300m/s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গেল।বন্দুকের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মেট্রিক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বোঝাই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20m/s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চলছিল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ট্রাকের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100kg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ট্রাকের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just"/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143000"/>
            <a:ext cx="4495800" cy="3810000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এখানে,</a:t>
            </a:r>
            <a:endParaRPr lang="en-S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বন্দুকের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ভর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M 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4kg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ভর,m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0.01kg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বেগ,v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300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m/s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বন্দুকের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পশ্চা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=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87592"/>
            <a:ext cx="2444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5400" dirty="0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-১ 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0"/>
                <a:ext cx="4419600" cy="383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,</a:t>
                </a: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MV + mv = 0</a:t>
                </a:r>
              </a:p>
              <a:p>
                <a:r>
                  <a:rPr lang="en-US" sz="3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or V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cs typeface="Calibri" pitchFamily="34" charset="0"/>
                          </a:rPr>
                          <m:t>mv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cs typeface="Calibri" pitchFamily="34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r>
                  <a:rPr lang="en-US" sz="3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      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Calibri" pitchFamily="34" charset="0"/>
                          </a:rPr>
                          <m:t>0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Calibri" pitchFamily="34" charset="0"/>
                          </a:rPr>
                          <m:t>.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Calibri" pitchFamily="34" charset="0"/>
                          </a:rPr>
                          <m:t>01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×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300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36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3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       = - 0.75m/s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নির্ণেয়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বেগ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-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0.75</a:t>
                </a:r>
                <a:r>
                  <a:rPr lang="en-US" sz="3200" dirty="0" smtClean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rgbClr val="4E3B30"/>
                    </a:solidFill>
                    <a:latin typeface="Calibri" pitchFamily="34" charset="0"/>
                    <a:cs typeface="NikoshBAN" pitchFamily="2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SG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0"/>
                <a:ext cx="4419600" cy="3830087"/>
              </a:xfrm>
              <a:prstGeom prst="rect">
                <a:avLst/>
              </a:prstGeom>
              <a:blipFill rotWithShape="1">
                <a:blip r:embed="rId2"/>
                <a:stretch>
                  <a:fillRect l="-4138" t="-2389" b="-525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631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136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সমাধান -২ </a:t>
            </a:r>
            <a:endParaRPr lang="en-SG" sz="6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7663" y="525967"/>
                <a:ext cx="6002482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এখানে ,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ট্রাকের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bn-IN" sz="3200" dirty="0" smtClean="0"/>
                  <a:t>,</a:t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M</a:t>
                </a:r>
                <a:r>
                  <a:rPr lang="en-SG" sz="3200" dirty="0" smtClean="0"/>
                  <a:t>=5x1000kg =5000kg</a:t>
                </a:r>
              </a:p>
              <a:p>
                <a:pPr lvl="0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ট্রাকের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আদিবেগ,</a:t>
                </a:r>
                <a:r>
                  <a:rPr lang="en-US" sz="3200" dirty="0" err="1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Calibri" pitchFamily="34" charset="0"/>
                      </a:rPr>
                      <m:t>20</m:t>
                    </m:r>
                  </m:oMath>
                </a14:m>
                <a:r>
                  <a:rPr lang="en-SG" sz="3200" dirty="0" smtClean="0">
                    <a:solidFill>
                      <a:prstClr val="black"/>
                    </a:solidFill>
                  </a:rPr>
                  <a:t>m/s</a:t>
                </a:r>
              </a:p>
              <a:p>
                <a:pPr lvl="0"/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বালু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বের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হবার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পরে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ট্রাকের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,</a:t>
                </a:r>
              </a:p>
              <a:p>
                <a:pPr lvl="0"/>
                <a:r>
                  <a:rPr lang="en-US" sz="32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  m=(5000-100) kg = 4900kg</a:t>
                </a:r>
              </a:p>
              <a:p>
                <a:pPr lvl="0"/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ট্রাকের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শেষবেগ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, v = ?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en-SG" sz="3200" dirty="0">
                  <a:solidFill>
                    <a:prstClr val="black"/>
                  </a:solidFill>
                </a:endParaRPr>
              </a:p>
              <a:p>
                <a:endParaRPr lang="en-SG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663" y="525967"/>
                <a:ext cx="6002482" cy="3477875"/>
              </a:xfrm>
              <a:prstGeom prst="rect">
                <a:avLst/>
              </a:prstGeom>
              <a:blipFill rotWithShape="1">
                <a:blip r:embed="rId2"/>
                <a:stretch>
                  <a:fillRect l="-2538" t="-2277" r="-3249" b="-402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3512127"/>
                <a:ext cx="7848600" cy="3097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        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MV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mv </a:t>
                </a:r>
                <a:endParaRPr lang="en-US" sz="28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0"/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             or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v </a:t>
                </a:r>
                <a:r>
                  <a:rPr lang="en-US" sz="3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Calibri" pitchFamily="34" charset="0"/>
                          </a:rPr>
                          <m:t>MV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Calibri" pitchFamily="34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endParaRPr lang="en-US" sz="36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0"/>
                <a:r>
                  <a:rPr lang="en-US" sz="36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Calibri" pitchFamily="34" charset="0"/>
                          </a:rPr>
                          <m:t>5000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×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  <a:cs typeface="Calibri" pitchFamily="34" charset="0"/>
                          </a:rPr>
                          <m:t>4900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endParaRPr lang="en-US" sz="36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0"/>
                <a:r>
                  <a:rPr lang="en-US" sz="3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                 = 20.41m/s</a:t>
                </a:r>
                <a:endParaRPr lang="en-US" sz="36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512127"/>
                <a:ext cx="7848600" cy="3097899"/>
              </a:xfrm>
              <a:prstGeom prst="rect">
                <a:avLst/>
              </a:prstGeom>
              <a:blipFill rotWithShape="1">
                <a:blip r:embed="rId3"/>
                <a:stretch>
                  <a:fillRect l="-2409" t="-1772" b="-649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9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54162"/>
            <a:ext cx="8915400" cy="4525963"/>
          </a:xfrm>
        </p:spPr>
        <p:txBody>
          <a:bodyPr/>
          <a:lstStyle/>
          <a:p>
            <a:r>
              <a:rPr lang="bn-IN" sz="4000" dirty="0" smtClean="0">
                <a:latin typeface="NikoshBAN" pitchFamily="2" charset="0"/>
                <a:cs typeface="NikoshBAN" panose="02000000000000000000" pitchFamily="2" charset="0"/>
              </a:rPr>
              <a:t>একটি ভারী বস্তু ও একটি হালকা বস্তু উভয়ের বেগ সমান । কোনটির ভরবেগ বেশি</a:t>
            </a:r>
            <a:r>
              <a:rPr lang="en-US" sz="4000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ভরবেগের এস আই একক কী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ভরবেগ কি রাশি 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782"/>
            <a:ext cx="8686800" cy="838200"/>
          </a:xfrm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143000"/>
            <a:ext cx="91093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স্থির পানির উপর ভাসমান একটি নৌকা হতে একজন লোক অনুভীমিক দিকে লাফ দিয়ে তীরে পৌঁছাল।</a:t>
            </a:r>
            <a:r>
              <a:rPr lang="en-US" dirty="0" smtClean="0">
                <a:latin typeface="Calibri" pitchFamily="34" charset="0"/>
                <a:cs typeface="NikoshBAN" pitchFamily="2" charset="0"/>
              </a:rPr>
              <a:t> </a:t>
            </a:r>
            <a:r>
              <a:rPr lang="bn-IN" dirty="0" smtClean="0">
                <a:latin typeface="Calibri" pitchFamily="34" charset="0"/>
                <a:cs typeface="NikoshBAN" pitchFamily="2" charset="0"/>
              </a:rPr>
              <a:t>নৌকার ভর ১০০কেজি।লোকের ভর ৬০কেজি।লোকের </a:t>
            </a:r>
            <a:r>
              <a:rPr lang="en-US" dirty="0" err="1" smtClean="0">
                <a:latin typeface="Calibri" pitchFamily="34" charset="0"/>
                <a:cs typeface="NikoshBAN" pitchFamily="2" charset="0"/>
              </a:rPr>
              <a:t>বেগ</a:t>
            </a:r>
            <a:r>
              <a:rPr lang="en-US" dirty="0" smtClean="0">
                <a:latin typeface="Calibri" pitchFamily="34" charset="0"/>
                <a:cs typeface="NikoshBAN" pitchFamily="2" charset="0"/>
              </a:rPr>
              <a:t> </a:t>
            </a:r>
            <a:r>
              <a:rPr lang="bn-IN" dirty="0" smtClean="0">
                <a:latin typeface="Calibri" pitchFamily="34" charset="0"/>
                <a:cs typeface="NikoshBAN" pitchFamily="2" charset="0"/>
              </a:rPr>
              <a:t>২০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মিটার/সে.।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IN" dirty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নৌকার পশ্চাৎ বেগ কত 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just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খ) লোকটির ভর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নৌকার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পশ্চাৎ বেগের সমান বেগে লাফ দিলে লোকটি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তীরে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পৌঁছাবে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mtClean="0">
                <a:latin typeface="NikoshBAN" pitchFamily="2" charset="0"/>
                <a:cs typeface="NikoshBAN" pitchFamily="2" charset="0"/>
              </a:rPr>
              <a:t>?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4983162"/>
          </a:xfrm>
        </p:spPr>
        <p:txBody>
          <a:bodyPr>
            <a:noAutofit/>
          </a:bodyPr>
          <a:lstStyle/>
          <a:p>
            <a:r>
              <a:rPr lang="bn-BD" sz="28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309914"/>
            <a:ext cx="5867400" cy="4525963"/>
          </a:xfrm>
        </p:spPr>
        <p:txBody>
          <a:bodyPr>
            <a:normAutofit fontScale="40000" lnSpcReduction="20000"/>
          </a:bodyPr>
          <a:lstStyle/>
          <a:p>
            <a:endParaRPr lang="en-SG" dirty="0" smtClean="0">
              <a:solidFill>
                <a:srgbClr val="0070C0"/>
              </a:solidFill>
            </a:endParaRPr>
          </a:p>
          <a:p>
            <a:endParaRPr lang="en-SG" dirty="0">
              <a:solidFill>
                <a:srgbClr val="0070C0"/>
              </a:solidFill>
            </a:endParaRPr>
          </a:p>
          <a:p>
            <a:endParaRPr lang="en-SG" sz="7700" dirty="0" smtClean="0">
              <a:solidFill>
                <a:srgbClr val="0070C0"/>
              </a:solidFill>
            </a:endParaRPr>
          </a:p>
          <a:p>
            <a:endParaRPr lang="en-SG" sz="7700" dirty="0">
              <a:solidFill>
                <a:srgbClr val="0070C0"/>
              </a:solidFill>
            </a:endParaRPr>
          </a:p>
          <a:p>
            <a:r>
              <a:rPr lang="bn-BD" sz="10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মোঃআসলাম </a:t>
            </a:r>
            <a:r>
              <a:rPr lang="bn-BD" sz="109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আলী </a:t>
            </a:r>
            <a:endParaRPr lang="bn-BD" sz="109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0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প্রভাষক,পদার্থবিজ্ঞান</a:t>
            </a:r>
            <a:r>
              <a:rPr lang="bn-IN" sz="10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বিভাগ </a:t>
            </a:r>
            <a:r>
              <a:rPr lang="bn-BD" sz="10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10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নন্দনগাছী ডিগ্রী কলেজ </a:t>
            </a:r>
          </a:p>
          <a:p>
            <a:r>
              <a:rPr lang="bn-BD" sz="10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চারঘাট,রাজশাহী </a:t>
            </a:r>
            <a:r>
              <a:rPr lang="bn-BD" sz="109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990600"/>
            <a:ext cx="3886200" cy="5638800"/>
          </a:xfrm>
          <a:prstGeom prst="teardrop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636"/>
            <a:ext cx="8686800" cy="838200"/>
          </a:xfrm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র্থবিজ্ঞান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একাদশ</a:t>
            </a:r>
            <a:endParaRPr lang="bn-IN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৪র্থ(নিউট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 বিদ্যা)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SG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30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 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SG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SG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SG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2020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খ্রী। </a:t>
            </a:r>
          </a:p>
          <a:p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 জ্ঞান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?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159972"/>
            <a:ext cx="8229600" cy="1143000"/>
          </a:xfrm>
        </p:spPr>
        <p:txBody>
          <a:bodyPr/>
          <a:lstStyle/>
          <a:p>
            <a:r>
              <a:rPr lang="bn-BD" smtClean="0">
                <a:solidFill>
                  <a:srgbClr val="FF0000"/>
                </a:solidFill>
              </a:rPr>
              <a:t>পূর্বজ্ঞান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95400"/>
            <a:ext cx="4334933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85850"/>
            <a:ext cx="3505200" cy="2647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6" y="3986645"/>
            <a:ext cx="4308956" cy="2642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14800"/>
            <a:ext cx="3505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34636"/>
            <a:ext cx="8686800" cy="838200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আজকের পাঠ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3" y="141316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 lvl="0">
              <a:buClr>
                <a:srgbClr val="F0A22E"/>
              </a:buClr>
              <a:buFont typeface="Arial" charset="0"/>
              <a:buChar char="•"/>
            </a:pPr>
            <a:r>
              <a:rPr lang="en-US" dirty="0" err="1" smtClean="0">
                <a:solidFill>
                  <a:srgbClr val="7030A0"/>
                </a:solidFill>
              </a:rPr>
              <a:t>রৈখিক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ভরবেগের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নিত্যতা</a:t>
            </a:r>
            <a:r>
              <a:rPr lang="en-US" dirty="0" smtClean="0">
                <a:solidFill>
                  <a:srgbClr val="7030A0"/>
                </a:solidFill>
              </a:rPr>
              <a:t> ।</a:t>
            </a:r>
          </a:p>
          <a:p>
            <a:pPr lvl="0">
              <a:buClr>
                <a:srgbClr val="F0A22E"/>
              </a:buClr>
              <a:buFont typeface="Arial" charset="0"/>
              <a:buChar char="•"/>
            </a:pPr>
            <a:r>
              <a:rPr lang="en-US" dirty="0" err="1" smtClean="0">
                <a:solidFill>
                  <a:srgbClr val="7030A0"/>
                </a:solidFill>
              </a:rPr>
              <a:t>ভরবেগের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সংরক্ষণশীলতা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যাচাই</a:t>
            </a:r>
            <a:r>
              <a:rPr lang="en-US" dirty="0" smtClean="0">
                <a:solidFill>
                  <a:srgbClr val="7030A0"/>
                </a:solidFill>
              </a:rPr>
              <a:t> ।   </a:t>
            </a:r>
            <a:endParaRPr lang="en-US" dirty="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686800" cy="990600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শিখন ফল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2000" dirty="0" smtClean="0">
                <a:solidFill>
                  <a:srgbClr val="00B0F0"/>
                </a:solidFill>
              </a:rPr>
              <a:t>   *  </a:t>
            </a:r>
            <a:r>
              <a:rPr lang="en-US" sz="2000" dirty="0" err="1" smtClean="0">
                <a:solidFill>
                  <a:srgbClr val="00B0F0"/>
                </a:solidFill>
              </a:rPr>
              <a:t>ভরবেগের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নিত্যতার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সূত্র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bn-IN" sz="2000" dirty="0" smtClean="0">
                <a:solidFill>
                  <a:srgbClr val="00B0F0"/>
                </a:solidFill>
              </a:rPr>
              <a:t> বলতে পারবে । </a:t>
            </a:r>
          </a:p>
          <a:p>
            <a:pPr marL="0" indent="0">
              <a:buNone/>
            </a:pPr>
            <a:endParaRPr lang="bn-BD" sz="2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bn-IN" sz="2000" dirty="0">
                <a:solidFill>
                  <a:srgbClr val="00B0F0"/>
                </a:solidFill>
              </a:rPr>
              <a:t> </a:t>
            </a:r>
            <a:r>
              <a:rPr lang="bn-IN" sz="2000" dirty="0" smtClean="0">
                <a:solidFill>
                  <a:srgbClr val="00B0F0"/>
                </a:solidFill>
              </a:rPr>
              <a:t>  * 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as-IN" sz="2000" dirty="0">
                <a:solidFill>
                  <a:srgbClr val="00B0F0"/>
                </a:solidFill>
              </a:rPr>
              <a:t>ভরবেগের নিত্যতার সূত্র  </a:t>
            </a:r>
            <a:r>
              <a:rPr lang="bn-IN" sz="2000" dirty="0" smtClean="0">
                <a:solidFill>
                  <a:srgbClr val="00B0F0"/>
                </a:solidFill>
              </a:rPr>
              <a:t>ব্যাখ্যা করতে </a:t>
            </a:r>
            <a:r>
              <a:rPr lang="as-IN" sz="2000" dirty="0" smtClean="0">
                <a:solidFill>
                  <a:srgbClr val="00B0F0"/>
                </a:solidFill>
              </a:rPr>
              <a:t> </a:t>
            </a:r>
            <a:r>
              <a:rPr lang="as-IN" sz="2000" dirty="0">
                <a:solidFill>
                  <a:srgbClr val="00B0F0"/>
                </a:solidFill>
              </a:rPr>
              <a:t>পারবে </a:t>
            </a:r>
            <a:r>
              <a:rPr lang="bn-BD" sz="2000" dirty="0" smtClean="0">
                <a:solidFill>
                  <a:srgbClr val="00B0F0"/>
                </a:solidFill>
              </a:rPr>
              <a:t>।</a:t>
            </a:r>
            <a:r>
              <a:rPr lang="bn-IN" sz="2000" dirty="0" smtClean="0">
                <a:solidFill>
                  <a:srgbClr val="00B0F0"/>
                </a:solidFill>
              </a:rPr>
              <a:t> </a:t>
            </a:r>
            <a:endParaRPr lang="bn-BD" sz="2000" dirty="0" smtClean="0">
              <a:solidFill>
                <a:srgbClr val="00B0F0"/>
              </a:solidFill>
            </a:endParaRPr>
          </a:p>
          <a:p>
            <a:endParaRPr lang="bn-BD" sz="2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bn-IN" sz="2000" dirty="0">
                <a:solidFill>
                  <a:srgbClr val="00B0F0"/>
                </a:solidFill>
              </a:rPr>
              <a:t> </a:t>
            </a:r>
            <a:r>
              <a:rPr lang="bn-IN" sz="2000" dirty="0" smtClean="0">
                <a:solidFill>
                  <a:srgbClr val="00B0F0"/>
                </a:solidFill>
              </a:rPr>
              <a:t>  * ভরবেগের সংরক্ষণশীলতা  ব্যাখ্যা করতে পারবে  ।</a:t>
            </a:r>
          </a:p>
          <a:p>
            <a:pPr marL="0" indent="0">
              <a:buNone/>
            </a:pPr>
            <a:endParaRPr lang="bn-IN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bn-IN" sz="2000" dirty="0" smtClean="0">
                <a:solidFill>
                  <a:srgbClr val="00B0F0"/>
                </a:solidFill>
              </a:rPr>
              <a:t>   *</a:t>
            </a:r>
            <a:endParaRPr lang="bn-BD" sz="20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bn-IN" dirty="0">
                <a:solidFill>
                  <a:srgbClr val="C00000"/>
                </a:solidFill>
              </a:rPr>
              <a:t> </a:t>
            </a:r>
            <a:r>
              <a:rPr lang="bn-IN" dirty="0" smtClean="0">
                <a:solidFill>
                  <a:srgbClr val="C00000"/>
                </a:solidFill>
              </a:rPr>
              <a:t>   রৈখিক ভরবেগের নিত্যতা 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763000" cy="56388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bn-IN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সুত্রঃ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দুই বা ততোধিক বস্তুতে ক্রিয়া-প্রতিক্রিয়া ছাড়া অন্য কোন বাহ্যিক বল ক্রিয়া না করলে কোন নিদির্ষ্ট দিকে ঐ বস্তুগূলোর মোট রৈখিক ভরবেগের কোন পরিবর্তন হবে না । </a:t>
                </a:r>
              </a:p>
              <a:p>
                <a:pPr algn="just"/>
                <a:endParaRPr lang="bn-IN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IN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ব্যাখ্যাঃ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মনে করি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e>
                      <m:sub>
                        <m: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ও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ভরের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বস্তু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u</m:t>
                        </m:r>
                      </m:e>
                      <m:sub>
                        <m: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ও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u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বেগে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গতিশীল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থাকা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অবস্থায়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এদের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সংঘর্ষ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সংঘর্ষের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ফলে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বস্তুদ্বয়ের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বেগ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পরিবর্তিত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হয়ে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v</m:t>
                        </m:r>
                      </m:e>
                      <m:sub>
                        <m: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4E3B3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v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ভরবেগের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নিত্যতার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অনুসারে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</a:p>
              <a:p>
                <a:pPr algn="just"/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সংঘর্ষের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পূর্বের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ভরবেগ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সংঘর্ষের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পরের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ভরবেগ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/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e>
                      <m:sub>
                        <m: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u</m:t>
                        </m:r>
                      </m:e>
                      <m:sub>
                        <m: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dirty="0">
                    <a:solidFill>
                      <a:srgbClr val="4E3B3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e>
                      <m:sub>
                        <m: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u</m:t>
                        </m:r>
                      </m:e>
                      <m:sub>
                        <m: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e>
                      <m:sub>
                        <m: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v</m:t>
                        </m:r>
                      </m:e>
                      <m:sub>
                        <m: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4E3B30"/>
                    </a:solidFill>
                    <a:latin typeface="NikoshBAN" pitchFamily="2" charset="0"/>
                    <a:cs typeface="NikoshBAN" pitchFamily="2" charset="0"/>
                  </a:rPr>
                  <a:t> +</a:t>
                </a:r>
                <a:r>
                  <a:rPr lang="en-US" dirty="0" smtClean="0">
                    <a:solidFill>
                      <a:srgbClr val="4E3B3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e>
                      <m:sub>
                        <m: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v</m:t>
                        </m:r>
                      </m:e>
                      <m:sub>
                        <m:r>
                          <a:rPr lang="en-US">
                            <a:solidFill>
                              <a:srgbClr val="4E3B3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bn-IN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SG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763000" cy="5638800"/>
              </a:xfrm>
              <a:blipFill rotWithShape="1">
                <a:blip r:embed="rId2"/>
                <a:stretch>
                  <a:fillRect l="-695" t="-1405" r="-2851" b="-886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1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7709"/>
            <a:ext cx="9144000" cy="1018309"/>
          </a:xfrm>
        </p:spPr>
        <p:txBody>
          <a:bodyPr>
            <a:noAutofit/>
          </a:bodyPr>
          <a:lstStyle/>
          <a:p>
            <a:r>
              <a:rPr lang="en-US" sz="6000" cap="none" dirty="0" err="1">
                <a:solidFill>
                  <a:srgbClr val="FF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ভরবেগের</a:t>
            </a:r>
            <a:r>
              <a:rPr lang="en-US" sz="6000" cap="none" dirty="0">
                <a:solidFill>
                  <a:srgbClr val="FF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6000" cap="none" dirty="0" err="1">
                <a:solidFill>
                  <a:srgbClr val="FF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সংরক্ষণশীলতা</a:t>
            </a:r>
            <a:r>
              <a:rPr lang="en-US" sz="6000" cap="none" dirty="0">
                <a:solidFill>
                  <a:srgbClr val="FF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6000" cap="none" dirty="0" err="1" smtClean="0">
                <a:solidFill>
                  <a:srgbClr val="FF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যাচাই</a:t>
            </a:r>
            <a:r>
              <a:rPr lang="bn-IN" sz="6000" cap="none" dirty="0" smtClean="0">
                <a:solidFill>
                  <a:srgbClr val="FF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।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577390" y="1222141"/>
            <a:ext cx="6010852" cy="2373518"/>
            <a:chOff x="1948774" y="1264749"/>
            <a:chExt cx="6010852" cy="2373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2286000" y="12954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SG" sz="2000" b="0" i="0" smtClean="0"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SG" sz="2000" b="0" i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sz="2000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1295400"/>
                  <a:ext cx="381000" cy="381000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 l="-11940" t="-7576" r="-35821" b="-2575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2306782" y="3210791"/>
                  <a:ext cx="360218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6782" y="3210791"/>
                  <a:ext cx="360218" cy="381000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 l="-10938" t="-3030" r="-32813" b="-1969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4623955" y="2005445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3955" y="2005445"/>
                  <a:ext cx="381000" cy="3810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 l="-7576" t="-3030" r="-30303" b="-1969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4623955" y="2386445"/>
                  <a:ext cx="367145" cy="35675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3955" y="2386445"/>
                  <a:ext cx="367145" cy="356755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 l="-10938" t="-4762" r="-32813" b="-2381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7051963" y="1333500"/>
                  <a:ext cx="374073" cy="3429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1963" y="1333500"/>
                  <a:ext cx="374073" cy="342900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 l="-9231" t="-8333" r="-30769" b="-2666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7245924" y="3210791"/>
                  <a:ext cx="374073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924" y="3210791"/>
                  <a:ext cx="374073" cy="381000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 l="-9231" t="-3030" r="-32308" b="-1969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stCxn id="4" idx="5"/>
              <a:endCxn id="6" idx="2"/>
            </p:cNvCxnSpPr>
            <p:nvPr/>
          </p:nvCxnSpPr>
          <p:spPr>
            <a:xfrm>
              <a:off x="2611204" y="1620604"/>
              <a:ext cx="2012751" cy="57534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6"/>
              <a:endCxn id="7" idx="3"/>
            </p:cNvCxnSpPr>
            <p:nvPr/>
          </p:nvCxnSpPr>
          <p:spPr>
            <a:xfrm flipV="1">
              <a:off x="2667000" y="2690954"/>
              <a:ext cx="2010722" cy="710337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8" idx="3"/>
            </p:cNvCxnSpPr>
            <p:nvPr/>
          </p:nvCxnSpPr>
          <p:spPr>
            <a:xfrm flipV="1">
              <a:off x="5004955" y="1626183"/>
              <a:ext cx="2101790" cy="5697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9" idx="2"/>
            </p:cNvCxnSpPr>
            <p:nvPr/>
          </p:nvCxnSpPr>
          <p:spPr>
            <a:xfrm>
              <a:off x="4852553" y="2743200"/>
              <a:ext cx="2393371" cy="658091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17579" y="1626183"/>
                  <a:ext cx="477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579" y="1626183"/>
                  <a:ext cx="47743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r="-16667" b="-2666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466133" y="2991488"/>
                  <a:ext cx="4827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133" y="2991488"/>
                  <a:ext cx="482761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333" r="-16456" b="-2666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829503" y="1491734"/>
                  <a:ext cx="4671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503" y="1491734"/>
                  <a:ext cx="46717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r="-18182" b="-2666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021529" y="3074431"/>
                  <a:ext cx="4725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1529" y="3074431"/>
                  <a:ext cx="472501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16883" b="-2459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1948774" y="126474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 smtClean="0"/>
                <a:t>A</a:t>
              </a:r>
              <a:endParaRPr lang="en-SG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85953" y="3268935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 smtClean="0"/>
                <a:t>B</a:t>
              </a:r>
              <a:endParaRPr lang="en-SG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81449" y="13070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 smtClean="0"/>
                <a:t>A</a:t>
              </a:r>
              <a:endParaRPr lang="en-SG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35498" y="3222459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 smtClean="0"/>
                <a:t>B</a:t>
              </a:r>
              <a:endParaRPr lang="en-SG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038600"/>
                <a:ext cx="9144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SG" sz="3600" dirty="0" err="1" smtClean="0">
                    <a:latin typeface="NikoshBAN" pitchFamily="2" charset="0"/>
                    <a:cs typeface="NikoshBAN" pitchFamily="2" charset="0"/>
                  </a:rPr>
                  <a:t>মনে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, A ও B </a:t>
                </a:r>
                <a:r>
                  <a:rPr lang="en-SG" sz="3600" dirty="0" err="1" smtClean="0"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600" i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SG" sz="3600" i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600" dirty="0" smtClean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effectLst/>
                    <a:latin typeface="NikoshBAN" pitchFamily="2" charset="0"/>
                    <a:cs typeface="NikoshBAN" pitchFamily="2" charset="0"/>
                  </a:rPr>
                  <a:t>ও</a:t>
                </a:r>
                <a:r>
                  <a:rPr lang="bn-IN" sz="3600" dirty="0" smtClean="0">
                    <a:effectLst/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solidFill>
                              <a:prstClr val="black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600" i="0">
                            <a:solidFill>
                              <a:prstClr val="black"/>
                            </a:solidFill>
                            <a:effectLst/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bn-IN" sz="3600" b="0" i="0" smtClean="0">
                            <a:solidFill>
                              <a:prstClr val="black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SG" sz="3600" dirty="0" err="1" smtClean="0">
                    <a:latin typeface="NikoshBAN" pitchFamily="2" charset="0"/>
                    <a:cs typeface="NikoshBAN" pitchFamily="2" charset="0"/>
                  </a:rPr>
                  <a:t>বস্তুদ্বয়ের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latin typeface="NikoshBAN" pitchFamily="2" charset="0"/>
                    <a:cs typeface="NikoshBAN" pitchFamily="2" charset="0"/>
                  </a:rPr>
                  <a:t>আদিবেগ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6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en-SG" sz="36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ও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bn-IN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SG" sz="3600" dirty="0" err="1" smtClean="0">
                    <a:latin typeface="NikoshBAN" pitchFamily="2" charset="0"/>
                    <a:cs typeface="NikoshBAN" pitchFamily="2" charset="0"/>
                  </a:rPr>
                  <a:t>বস্তুদ্বয়</a:t>
                </a:r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t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ধরে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সংঘর্ষে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লিপ্ত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সংঘর্ষের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পরে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SG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ও</a:t>
                </a:r>
                <a:r>
                  <a:rPr lang="bn-IN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bn-IN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ভরের বস্তুদ্বয়ের শেষবেগ যথাক্রমে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SG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ও</a:t>
                </a:r>
                <a:r>
                  <a:rPr lang="bn-IN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bn-IN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38600"/>
                <a:ext cx="9144000" cy="2308324"/>
              </a:xfrm>
              <a:prstGeom prst="rect">
                <a:avLst/>
              </a:prstGeom>
              <a:blipFill rotWithShape="1">
                <a:blip r:embed="rId12"/>
                <a:stretch>
                  <a:fillRect l="-2000" t="-3439" r="-3267" b="-952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794</TotalTime>
  <Words>1347</Words>
  <Application>Microsoft Office PowerPoint</Application>
  <PresentationFormat>On-screen Show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স্বাগতম</vt:lpstr>
      <vt:lpstr>শিক্ষক পরিচিতি</vt:lpstr>
      <vt:lpstr>পাঠ পরিচিতি</vt:lpstr>
      <vt:lpstr>পূর্ব জ্ঞান </vt:lpstr>
      <vt:lpstr>পূর্বজ্ঞান</vt:lpstr>
      <vt:lpstr>আজকের পাঠ</vt:lpstr>
      <vt:lpstr>শিখন ফল </vt:lpstr>
      <vt:lpstr>    রৈখিক ভরবেগের নিত্যতা </vt:lpstr>
      <vt:lpstr>ভরবেগের সংরক্ষণশীলতা যাচাই । </vt:lpstr>
      <vt:lpstr>PowerPoint Presentation</vt:lpstr>
      <vt:lpstr>PowerPoint Presentation</vt:lpstr>
      <vt:lpstr>একক কাজ</vt:lpstr>
      <vt:lpstr>গাণিতিক সমস্যা ও সমাধান </vt:lpstr>
      <vt:lpstr>দলীয় কাজ</vt:lpstr>
      <vt:lpstr>PowerPoint Presentation</vt:lpstr>
      <vt:lpstr>PowerPoint Presentation</vt:lpstr>
      <vt:lpstr>মূল্যায়ন</vt:lpstr>
      <vt:lpstr>বাড়ীর কাজ 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Asadul</dc:creator>
  <cp:lastModifiedBy>HP</cp:lastModifiedBy>
  <cp:revision>160</cp:revision>
  <dcterms:created xsi:type="dcterms:W3CDTF">2016-05-17T09:22:45Z</dcterms:created>
  <dcterms:modified xsi:type="dcterms:W3CDTF">2020-11-01T01:19:57Z</dcterms:modified>
</cp:coreProperties>
</file>