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71" r:id="rId3"/>
    <p:sldId id="280" r:id="rId4"/>
    <p:sldId id="272" r:id="rId5"/>
    <p:sldId id="273" r:id="rId6"/>
    <p:sldId id="263" r:id="rId7"/>
    <p:sldId id="264" r:id="rId8"/>
    <p:sldId id="266" r:id="rId9"/>
    <p:sldId id="265" r:id="rId10"/>
    <p:sldId id="267" r:id="rId11"/>
    <p:sldId id="281" r:id="rId12"/>
    <p:sldId id="276" r:id="rId13"/>
    <p:sldId id="27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DAC48-3EEC-4A79-AECC-CA8E2319738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5092-682B-45E9-A127-0CB30CAE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126E1-BE28-450B-A904-F7A6B3A16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4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8A4CC-8111-4463-94F8-D095BAC83A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B6A7-0F61-441B-8F83-4E4AAB51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lamgirchz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17686" y="1711269"/>
            <a:ext cx="74274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sz="115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n-US" sz="115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115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11500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115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sz="115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US" sz="115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87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7805" y="5837098"/>
            <a:ext cx="1841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Passive</a:t>
            </a:r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931388" y="354121"/>
            <a:ext cx="10338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bn-IN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মূল 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verb </a:t>
            </a:r>
            <a:r>
              <a:rPr lang="bn-IN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এর পর যদি কোন ব্যক্তিবাচক 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object (me, us, you, them, him, her) </a:t>
            </a:r>
            <a:r>
              <a:rPr lang="bn-IN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থাকে এবং তা যদি 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Imperative sentence </a:t>
            </a:r>
            <a:r>
              <a:rPr lang="bn-IN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হয়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n-IN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তাহলে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active voice </a:t>
            </a:r>
            <a:r>
              <a:rPr lang="bn-IN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কে 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passive voice </a:t>
            </a:r>
            <a:r>
              <a:rPr lang="bn-IN" sz="2800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এ রুপান্তর করার নিয়ম- </a:t>
            </a:r>
            <a:endParaRPr lang="en-US" sz="2800" dirty="0">
              <a:ln w="0">
                <a:solidFill>
                  <a:srgbClr val="FF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5045" y="1670154"/>
            <a:ext cx="186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Structure: </a:t>
            </a:r>
            <a:endParaRPr lang="en-US" sz="2800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4034" y="2402238"/>
            <a:ext cx="10384972" cy="13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 + </a:t>
            </a:r>
            <a:r>
              <a:rPr lang="en-US" sz="36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শেষের</a:t>
            </a:r>
            <a:r>
              <a:rPr lang="en-US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object </a:t>
            </a:r>
            <a:r>
              <a:rPr lang="bn-IN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টি </a:t>
            </a:r>
            <a:r>
              <a:rPr lang="bn-IN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বসবে  </a:t>
            </a:r>
            <a:r>
              <a:rPr lang="bn-IN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 + verb </a:t>
            </a:r>
            <a:r>
              <a:rPr lang="bn-IN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past participle form + for + </a:t>
            </a:r>
            <a:r>
              <a:rPr lang="en-US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উক্ত</a:t>
            </a:r>
            <a:r>
              <a:rPr lang="en-US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n-IN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ব্যক্তিবাচক</a:t>
            </a:r>
            <a:r>
              <a:rPr lang="en-US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object.</a:t>
            </a:r>
            <a:endParaRPr lang="en-US" sz="3200" b="1" dirty="0">
              <a:ln>
                <a:solidFill>
                  <a:schemeClr val="bg2">
                    <a:lumMod val="10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567" y="3697034"/>
            <a:ext cx="123303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5863" y="4018469"/>
            <a:ext cx="4826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Active : </a:t>
            </a:r>
            <a:r>
              <a:rPr lang="en-US" sz="36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Buy me a shirt.</a:t>
            </a:r>
            <a:endParaRPr lang="en-US" sz="3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4652" y="4563042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Passive: </a:t>
            </a:r>
            <a:endParaRPr lang="en-US" sz="36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6308" y="5172712"/>
            <a:ext cx="6567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Active: Give me a glass of water.</a:t>
            </a:r>
            <a:endParaRPr lang="en-US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0344" y="2377440"/>
            <a:ext cx="9627325" cy="1293223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24661" y="4674037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me.</a:t>
            </a:r>
            <a:endParaRPr lang="en-US" sz="36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00551" y="4674537"/>
            <a:ext cx="88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endParaRPr lang="en-US" sz="36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2866" y="4661337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bought </a:t>
            </a:r>
            <a:endParaRPr lang="en-US" sz="36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3909" y="4621923"/>
            <a:ext cx="761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 </a:t>
            </a:r>
            <a:endParaRPr lang="en-US" sz="36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3607" y="4608132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</a:t>
            </a:r>
            <a:endParaRPr lang="en-US" sz="36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41399" y="463512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 shirt </a:t>
            </a:r>
            <a:endParaRPr lang="en-US" sz="36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20705" y="5862803"/>
            <a:ext cx="88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endParaRPr lang="en-US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2941" y="5876136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</a:t>
            </a:r>
            <a:endParaRPr lang="en-US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7548" y="5889062"/>
            <a:ext cx="3331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 glass of water </a:t>
            </a:r>
            <a:endParaRPr lang="en-US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66234" y="59024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endParaRPr lang="en-US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31576" y="5875321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given </a:t>
            </a:r>
            <a:endParaRPr lang="en-US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83430" y="5862665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18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3238500" y="342900"/>
            <a:ext cx="2667000" cy="990600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bn-BD" sz="20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8445" y="3375660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learn English.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make a team.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sing a song 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buy  a book.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do the 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1725" r="46443" b="24627"/>
          <a:stretch/>
        </p:blipFill>
        <p:spPr>
          <a:xfrm>
            <a:off x="3744876" y="1367850"/>
            <a:ext cx="827124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12995" r="7813" b="23357"/>
          <a:stretch/>
        </p:blipFill>
        <p:spPr>
          <a:xfrm>
            <a:off x="4572000" y="1381155"/>
            <a:ext cx="892249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77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30886 -0.17139 L -0.30747 -0.17139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1" y="-8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9 0.00778 L 0.31789 -0.1736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-9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506" y="201706"/>
            <a:ext cx="4038600" cy="11079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/>
              <a:t>Evaluation: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  <p:sp>
        <p:nvSpPr>
          <p:cNvPr id="6" name="TextBox 3"/>
          <p:cNvSpPr txBox="1"/>
          <p:nvPr/>
        </p:nvSpPr>
        <p:spPr>
          <a:xfrm>
            <a:off x="1506071" y="1559859"/>
            <a:ext cx="941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pirko Light" panose="020B0500000000000000" pitchFamily="34" charset="0"/>
              </a:rPr>
              <a:t>CHANGE THE FOLLOWING SENTENCES IN PASSIVE VOICE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1739" y="2598128"/>
            <a:ext cx="3169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pirko Light" panose="020B0500000000000000" pitchFamily="34" charset="0"/>
              </a:rPr>
              <a:t>write </a:t>
            </a: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pirko Light" panose="020B0500000000000000" pitchFamily="34" charset="0"/>
              </a:rPr>
              <a:t>a letter </a:t>
            </a:r>
            <a:endParaRPr lang="en-US" sz="4000" b="1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1772" y="3351537"/>
            <a:ext cx="2481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pirko Light" panose="020B0500000000000000" pitchFamily="34" charset="0"/>
              </a:rPr>
              <a:t>cook food. </a:t>
            </a:r>
            <a:endParaRPr lang="en-US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3231" y="4076838"/>
            <a:ext cx="2682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pirko Light" panose="020B0500000000000000" pitchFamily="34" charset="0"/>
              </a:rPr>
              <a:t>help </a:t>
            </a:r>
            <a:r>
              <a:rPr lang="en-US" sz="4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pirko Light" panose="020B0500000000000000" pitchFamily="34" charset="0"/>
              </a:rPr>
              <a:t>karim</a:t>
            </a:r>
            <a:r>
              <a:rPr lang="en-US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pirko Light" panose="020B0500000000000000" pitchFamily="34" charset="0"/>
              </a:rPr>
              <a:t>.</a:t>
            </a:r>
            <a:endParaRPr lang="en-US" sz="4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5032" y="4952017"/>
            <a:ext cx="3325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pirko Light" panose="020B0500000000000000" pitchFamily="34" charset="0"/>
              </a:rPr>
              <a:t>Make a garden.</a:t>
            </a:r>
            <a:endParaRPr lang="en-US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9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03" y="633934"/>
            <a:ext cx="5883664" cy="351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338328" y="0"/>
            <a:ext cx="354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 Task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4010726"/>
            <a:ext cx="4147204" cy="7358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r>
              <a:rPr lang="en-GB" sz="3300" dirty="0" smtClean="0">
                <a:solidFill>
                  <a:schemeClr val="tx1"/>
                </a:solidFill>
              </a:rPr>
              <a:t>(</a:t>
            </a:r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a</a:t>
            </a:r>
            <a:r>
              <a:rPr lang="en-GB" sz="3200" smtClean="0">
                <a:solidFill>
                  <a:schemeClr val="tx1"/>
                </a:solidFill>
                <a:latin typeface="Bodoni MT Black" pitchFamily="18" charset="0"/>
              </a:rPr>
              <a:t>)   type </a:t>
            </a:r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a  letter.</a:t>
            </a:r>
            <a:endParaRPr lang="en-GB" sz="32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471" y="4732384"/>
            <a:ext cx="418203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just"/>
            <a:r>
              <a:rPr lang="en-GB" sz="3300" b="1" dirty="0" smtClean="0">
                <a:solidFill>
                  <a:schemeClr val="tx1"/>
                </a:solidFill>
                <a:latin typeface="Bodoni MT Black" pitchFamily="18" charset="0"/>
              </a:rPr>
              <a:t>(b)  play football</a:t>
            </a:r>
            <a:r>
              <a:rPr lang="en-GB" sz="3300" dirty="0" smtClean="0">
                <a:solidFill>
                  <a:schemeClr val="tx1"/>
                </a:solidFill>
                <a:latin typeface="Bodoni MT Black" pitchFamily="18" charset="0"/>
              </a:rPr>
              <a:t>.</a:t>
            </a:r>
            <a:endParaRPr lang="en-GB" sz="33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471" y="5378823"/>
            <a:ext cx="4383741" cy="527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just"/>
            <a:r>
              <a:rPr lang="en-GB" sz="3300" dirty="0" smtClean="0">
                <a:solidFill>
                  <a:schemeClr val="tx1"/>
                </a:solidFill>
              </a:rPr>
              <a:t> (</a:t>
            </a:r>
            <a:r>
              <a:rPr lang="en-GB" sz="3300" dirty="0">
                <a:solidFill>
                  <a:schemeClr val="tx1"/>
                </a:solidFill>
                <a:latin typeface="Bodoni MT Black" pitchFamily="18" charset="0"/>
              </a:rPr>
              <a:t>c</a:t>
            </a:r>
            <a:r>
              <a:rPr lang="en-GB" sz="3300" dirty="0" smtClean="0">
                <a:solidFill>
                  <a:schemeClr val="tx1"/>
                </a:solidFill>
                <a:latin typeface="Bodoni MT Black" pitchFamily="18" charset="0"/>
              </a:rPr>
              <a:t>) read the book.</a:t>
            </a:r>
            <a:r>
              <a:rPr lang="en-GB" sz="3300" dirty="0" smtClean="0">
                <a:latin typeface="Bodoni MT Black" pitchFamily="18" charset="0"/>
              </a:rPr>
              <a:t>..</a:t>
            </a:r>
            <a:endParaRPr lang="en-GB" sz="3300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8" y="1267690"/>
            <a:ext cx="5934075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4910" y="221672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বিদায়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296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664831" y="1331421"/>
            <a:ext cx="3609594" cy="80772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82394" y="3368040"/>
            <a:ext cx="7467600" cy="3351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Md. Alamgir Hossain</a:t>
            </a: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(ICT Teacher)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Rahimapur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Fazil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Madrasah,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Patnitala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Naogaon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en-US" sz="4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01723-626108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  <a:hlinkClick r:id="rId2"/>
              </a:rPr>
              <a:t>alamgirchz@gmail.com</a:t>
            </a:r>
            <a:endParaRPr lang="en-US" sz="3300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Date – 28/10/2020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7" y="311726"/>
            <a:ext cx="3768438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6731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30" y="1890037"/>
            <a:ext cx="1991710" cy="1677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10" y="2000114"/>
            <a:ext cx="2232598" cy="16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2232598" cy="1875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2" y="4572001"/>
            <a:ext cx="2191079" cy="1915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6921" y="2229494"/>
            <a:ext cx="402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boy</a:t>
            </a:r>
            <a:r>
              <a:rPr lang="en-US" sz="3200" dirty="0">
                <a:solidFill>
                  <a:srgbClr val="00B0F0"/>
                </a:solidFill>
              </a:rPr>
              <a:t> lives </a:t>
            </a:r>
            <a:r>
              <a:rPr lang="en-US" sz="3200" dirty="0">
                <a:solidFill>
                  <a:schemeClr val="accent6"/>
                </a:solidFill>
              </a:rPr>
              <a:t>this hut</a:t>
            </a:r>
            <a:r>
              <a:rPr lang="en-US" sz="3200" dirty="0"/>
              <a:t>.</a:t>
            </a:r>
          </a:p>
        </p:txBody>
      </p:sp>
      <p:sp>
        <p:nvSpPr>
          <p:cNvPr id="4" name="Up Arrow 3"/>
          <p:cNvSpPr/>
          <p:nvPr/>
        </p:nvSpPr>
        <p:spPr>
          <a:xfrm>
            <a:off x="4759201" y="2770862"/>
            <a:ext cx="484632" cy="7178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540982" y="3481115"/>
            <a:ext cx="128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Subject</a:t>
            </a:r>
          </a:p>
          <a:p>
            <a:r>
              <a:rPr lang="en-US" dirty="0"/>
              <a:t>      1</a:t>
            </a:r>
          </a:p>
        </p:txBody>
      </p:sp>
      <p:sp>
        <p:nvSpPr>
          <p:cNvPr id="10" name="Up Arrow 9"/>
          <p:cNvSpPr/>
          <p:nvPr/>
        </p:nvSpPr>
        <p:spPr>
          <a:xfrm>
            <a:off x="7097576" y="2734076"/>
            <a:ext cx="484632" cy="791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6999747" y="3567268"/>
            <a:ext cx="84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                                       3</a:t>
            </a:r>
          </a:p>
        </p:txBody>
      </p:sp>
      <p:sp>
        <p:nvSpPr>
          <p:cNvPr id="13" name="Up Arrow 12"/>
          <p:cNvSpPr/>
          <p:nvPr/>
        </p:nvSpPr>
        <p:spPr>
          <a:xfrm>
            <a:off x="5921069" y="2814268"/>
            <a:ext cx="484632" cy="8630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24558" y="3603005"/>
            <a:ext cx="62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Verb</a:t>
            </a:r>
          </a:p>
          <a:p>
            <a:r>
              <a:rPr lang="en-US" dirty="0"/>
              <a:t>   2</a:t>
            </a: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 flipH="1">
            <a:off x="4725207" y="3890434"/>
            <a:ext cx="2274540" cy="150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82771" y="3926170"/>
            <a:ext cx="1816977" cy="14710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002272" y="3890433"/>
            <a:ext cx="88987" cy="1639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68848" y="5285242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504D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This hut</a:t>
            </a:r>
            <a:r>
              <a:rPr lang="en-US" sz="2800" dirty="0"/>
              <a:t> is </a:t>
            </a:r>
            <a:r>
              <a:rPr lang="en-US" sz="2800" dirty="0">
                <a:solidFill>
                  <a:schemeClr val="accent1"/>
                </a:solidFill>
              </a:rPr>
              <a:t>lived</a:t>
            </a:r>
            <a:r>
              <a:rPr lang="en-US" sz="2800" dirty="0">
                <a:solidFill>
                  <a:srgbClr val="C0504D"/>
                </a:solidFill>
              </a:rPr>
              <a:t> </a:t>
            </a:r>
            <a:r>
              <a:rPr lang="en-US" sz="2800" dirty="0"/>
              <a:t>by</a:t>
            </a:r>
            <a:r>
              <a:rPr lang="en-US" sz="2800" dirty="0">
                <a:solidFill>
                  <a:srgbClr val="C0504D"/>
                </a:solidFill>
              </a:rPr>
              <a:t> the boy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8784" y="5840933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</a:t>
            </a:r>
          </a:p>
          <a:p>
            <a:r>
              <a:rPr lang="en-US" dirty="0"/>
              <a:t>   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0590" y="5808463"/>
            <a:ext cx="62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Verb</a:t>
            </a:r>
          </a:p>
          <a:p>
            <a:r>
              <a:rPr lang="en-US" dirty="0"/>
              <a:t>  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85679" y="5840932"/>
            <a:ext cx="648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Subject </a:t>
            </a:r>
          </a:p>
          <a:p>
            <a:r>
              <a:rPr lang="en-US" dirty="0"/>
              <a:t>       3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5708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538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9" grpId="0"/>
      <p:bldP spid="10" grpId="0" animBg="1"/>
      <p:bldP spid="11" grpId="0"/>
      <p:bldP spid="13" grpId="0" animBg="1"/>
      <p:bldP spid="14" grpId="0"/>
      <p:bldP spid="1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73" y="378116"/>
            <a:ext cx="6165272" cy="924475"/>
          </a:xfrm>
        </p:spPr>
        <p:txBody>
          <a:bodyPr>
            <a:prstTxWarp prst="textCurveDown">
              <a:avLst/>
            </a:prstTxWarp>
            <a:noAutofit/>
          </a:bodyPr>
          <a:lstStyle/>
          <a:p>
            <a:pPr algn="ctr"/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738" y="4046818"/>
            <a:ext cx="815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44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Six,Seven</a:t>
            </a:r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Eight,Nine</a:t>
            </a:r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Ten</a:t>
            </a:r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3699163" y="1870362"/>
            <a:ext cx="3366655" cy="1537855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VOICE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22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8534" y="279462"/>
            <a:ext cx="5859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72599" y="2218791"/>
            <a:ext cx="8082390" cy="1815882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/>
            </a:bgClr>
          </a:patt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identify the definition of  the Voice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identify the classification of voice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structures of active and passive voice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voice from active to passive 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5584" y="5978504"/>
            <a:ext cx="1608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Passive</a:t>
            </a:r>
            <a:r>
              <a:rPr 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7434" y="246302"/>
            <a:ext cx="5944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Imperative sentence </a:t>
            </a:r>
            <a:r>
              <a:rPr lang="en-US" sz="3600" b="1" dirty="0" err="1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এর</a:t>
            </a:r>
            <a:r>
              <a:rPr lang="en-US" sz="3600" b="1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voice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2413" y="898951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540" y="1619922"/>
            <a:ext cx="11068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bn-IN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শুধু মাত্র মূল </a:t>
            </a:r>
            <a:r>
              <a:rPr lang="en-US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verb</a:t>
            </a:r>
            <a:r>
              <a:rPr lang="en-US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n-IN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দিয়ে শুরু </a:t>
            </a:r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হয়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এমন</a:t>
            </a:r>
            <a:r>
              <a:rPr lang="bn-IN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active voice </a:t>
            </a:r>
            <a:r>
              <a:rPr lang="bn-IN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কে </a:t>
            </a:r>
            <a:r>
              <a:rPr lang="en-US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passive voice </a:t>
            </a:r>
            <a:r>
              <a:rPr lang="bn-IN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এ রুপান্তর করার নিয়ম- </a:t>
            </a:r>
            <a:endParaRPr 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2501" y="2706829"/>
            <a:ext cx="1774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Structure:</a:t>
            </a:r>
            <a:endParaRPr lang="en-US" sz="2800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8341" y="3339362"/>
            <a:ext cx="10766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 + object </a:t>
            </a:r>
            <a:r>
              <a:rPr lang="bn-IN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subject + be + verb </a:t>
            </a:r>
            <a:r>
              <a:rPr lang="bn-IN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past participle form</a:t>
            </a:r>
            <a:endParaRPr lang="en-US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3869" y="4202203"/>
            <a:ext cx="123303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8493" y="4396436"/>
            <a:ext cx="4630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Active: Close the door.</a:t>
            </a:r>
            <a:endParaRPr lang="en-US" sz="36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7441" y="4924517"/>
            <a:ext cx="1606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Passive: </a:t>
            </a:r>
            <a:endParaRPr lang="en-US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2844" y="5434611"/>
            <a:ext cx="5306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Active: Shut the </a:t>
            </a:r>
            <a:r>
              <a:rPr lang="en-US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windrow</a:t>
            </a:r>
            <a:r>
              <a:rPr lang="en-US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34886" y="3282291"/>
            <a:ext cx="10752314" cy="684067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41081" y="4948493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closed.</a:t>
            </a:r>
            <a:endParaRPr lang="en-US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6985" y="494858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endParaRPr lang="en-US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8018" y="4948221"/>
            <a:ext cx="174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door </a:t>
            </a:r>
            <a:endParaRPr lang="en-US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1969" y="4947585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endParaRPr lang="en-US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25451" y="5954015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shut.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83295" y="5953426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09254" y="5980185"/>
            <a:ext cx="247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windrow </a:t>
            </a:r>
            <a:endParaRPr lang="en-US" sz="32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1698" y="5966489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309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0" grpId="0"/>
      <p:bldP spid="11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143" y="5347946"/>
            <a:ext cx="2649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windrow 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481" y="427118"/>
            <a:ext cx="11676088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(ii</a:t>
            </a:r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not </a:t>
            </a:r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P.v</a:t>
            </a:r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n-IN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দিয়ে </a:t>
            </a:r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শুরু </a:t>
            </a:r>
            <a:r>
              <a:rPr lang="en-US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হয়</a:t>
            </a: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এমন</a:t>
            </a: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active 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voice </a:t>
            </a:r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কে</a:t>
            </a:r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passive voice </a:t>
            </a:r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এ রুপান্তর করার নিয়ম-</a:t>
            </a:r>
            <a:endParaRPr lang="en-US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192" y="1450522"/>
            <a:ext cx="1774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Structure:</a:t>
            </a:r>
            <a:endParaRPr lang="en-US" sz="2800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6914" y="2117988"/>
            <a:ext cx="10071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en-US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not + object </a:t>
            </a:r>
            <a:r>
              <a:rPr lang="bn-IN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subject + be + verb </a:t>
            </a:r>
            <a:r>
              <a:rPr lang="bn-IN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past participle form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995" y="2975282"/>
            <a:ext cx="123303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</a:t>
            </a:r>
            <a:r>
              <a:rPr lang="en-US" sz="3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:-</a:t>
            </a:r>
            <a:endParaRPr lang="en-US" sz="32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529" y="3435396"/>
            <a:ext cx="5213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Active: 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not close the door.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8896" y="4056442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Passive: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3722" y="4672663"/>
            <a:ext cx="5767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Active: Do not shut the window.</a:t>
            </a:r>
            <a:endParaRPr lang="en-US" sz="3200" b="1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98900" y="2094026"/>
            <a:ext cx="10018037" cy="623048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75564" y="4079319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closed.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3885" y="4093524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 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1608" y="4078375"/>
            <a:ext cx="174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door 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8907" y="4065416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not 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774" y="5322118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Passive: 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9619" y="5349035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 not 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09389" y="5348338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shut.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33261" y="5361993"/>
            <a:ext cx="761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29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068" y="5228383"/>
            <a:ext cx="1946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Passive</a:t>
            </a:r>
            <a:r>
              <a:rPr lang="en-US" sz="3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769" y="458715"/>
            <a:ext cx="11501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(iii) Never + P.V  </a:t>
            </a:r>
            <a:r>
              <a:rPr lang="bn-IN" sz="2800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যুক্ত </a:t>
            </a:r>
            <a:r>
              <a:rPr lang="en-US" sz="2800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 voice </a:t>
            </a:r>
            <a:r>
              <a:rPr lang="bn-IN" sz="2800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কে </a:t>
            </a:r>
            <a:r>
              <a:rPr lang="en-US" sz="2800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 voice </a:t>
            </a:r>
            <a:r>
              <a:rPr lang="bn-IN" sz="2800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এ রুপান্তর করার নিয়ম- </a:t>
            </a:r>
            <a:endParaRPr lang="en-US" sz="2800" b="1" dirty="0">
              <a:ln w="22225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568" y="1001376"/>
            <a:ext cx="1999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Structure:</a:t>
            </a:r>
            <a:endParaRPr lang="en-US" sz="3200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228" y="1665124"/>
            <a:ext cx="9666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Let not + object </a:t>
            </a:r>
            <a:r>
              <a:rPr lang="bn-IN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subject + ever be + verb </a:t>
            </a:r>
            <a:r>
              <a:rPr lang="bn-IN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past participle form</a:t>
            </a:r>
            <a:endParaRPr lang="en-US" sz="3200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412" y="2831888"/>
            <a:ext cx="136127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</a:t>
            </a:r>
            <a:r>
              <a:rPr lang="en-US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:-</a:t>
            </a:r>
            <a:endParaRPr lang="en-US" sz="3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3837" y="3197863"/>
            <a:ext cx="5147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Active: Never tell a lie.</a:t>
            </a:r>
            <a:endParaRPr lang="en-US" sz="40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3654" y="3850793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Passive: </a:t>
            </a:r>
            <a:endParaRPr lang="en-US" sz="3600" b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7082" y="4512301"/>
            <a:ext cx="4907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Active: Never do this.</a:t>
            </a:r>
            <a:endParaRPr lang="en-US" sz="4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58537" y="1698171"/>
            <a:ext cx="9784080" cy="1084218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5629" y="3841676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told.</a:t>
            </a:r>
            <a:endParaRPr lang="en-US" sz="3600" b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1370" y="3854387"/>
            <a:ext cx="1715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ever be </a:t>
            </a:r>
            <a:endParaRPr lang="en-US" sz="3600" b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3199" y="385458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a lie </a:t>
            </a:r>
            <a:endParaRPr lang="en-US" sz="3600" b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7732" y="3867833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Let not </a:t>
            </a:r>
            <a:endParaRPr lang="en-US" sz="3600" b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63766" y="5241228"/>
            <a:ext cx="131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done.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04103" y="5255152"/>
            <a:ext cx="1801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ever be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77564" y="5249484"/>
            <a:ext cx="1069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this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49080" y="5238280"/>
            <a:ext cx="18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Let not </a:t>
            </a:r>
            <a:endParaRPr lang="en-US" sz="3600" b="1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28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1599" y="540471"/>
            <a:ext cx="10443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এর পর যদি কোন ব্যক্তিবাচক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object (me, us, you, them, him, her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থাকে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এবং তা যদি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Imperative sentence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হয়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তাহলে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active voice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কে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passive voice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এ রুপান্তর করার নিয়ম-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788" y="1886439"/>
            <a:ext cx="210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Structure: </a:t>
            </a:r>
            <a:endParaRPr lang="en-US" sz="3200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0423" y="2574210"/>
            <a:ext cx="1000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b="1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শেষের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object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subject + be + verb </a:t>
            </a:r>
            <a:r>
              <a:rPr lang="bn-I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এর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past participle form + by + </a:t>
            </a:r>
            <a:r>
              <a:rPr lang="en-US" sz="2800" b="1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b="1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bn-I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ব্যক্তিবাচক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object.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231" y="3575185"/>
            <a:ext cx="123303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4491" y="3872422"/>
            <a:ext cx="5163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Active: Let me play football.</a:t>
            </a:r>
            <a:endParaRPr lang="en-US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5817" y="4376516"/>
            <a:ext cx="1789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Passive: 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9923" y="5208688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Active: Let us sing a song.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2666" y="5834709"/>
            <a:ext cx="1781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Passive: </a:t>
            </a:r>
            <a:endParaRPr lang="en-US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515292" y="2577317"/>
            <a:ext cx="10332720" cy="933448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10514" y="4388333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me.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9551679" y="4402183"/>
            <a:ext cx="702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05389" y="4414365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played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9821" y="4402350"/>
            <a:ext cx="761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 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59147" y="4389744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football 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8906" y="4401873"/>
            <a:ext cx="966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48256" y="5838868"/>
            <a:ext cx="92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us. </a:t>
            </a:r>
            <a:endParaRPr lang="en-US" sz="4000" b="1" dirty="0"/>
          </a:p>
        </p:txBody>
      </p:sp>
      <p:sp>
        <p:nvSpPr>
          <p:cNvPr id="20" name="Rectangle 19"/>
          <p:cNvSpPr/>
          <p:nvPr/>
        </p:nvSpPr>
        <p:spPr>
          <a:xfrm>
            <a:off x="8920088" y="5877860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</a:t>
            </a:r>
            <a:endParaRPr lang="en-US" sz="4000" b="1" dirty="0"/>
          </a:p>
        </p:txBody>
      </p:sp>
      <p:sp>
        <p:nvSpPr>
          <p:cNvPr id="21" name="Rectangle 20"/>
          <p:cNvSpPr/>
          <p:nvPr/>
        </p:nvSpPr>
        <p:spPr>
          <a:xfrm>
            <a:off x="7700829" y="5838099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sung </a:t>
            </a:r>
            <a:endParaRPr lang="en-US" sz="4000" b="1" dirty="0"/>
          </a:p>
        </p:txBody>
      </p:sp>
      <p:sp>
        <p:nvSpPr>
          <p:cNvPr id="22" name="Rectangle 21"/>
          <p:cNvSpPr/>
          <p:nvPr/>
        </p:nvSpPr>
        <p:spPr>
          <a:xfrm>
            <a:off x="6919450" y="5863957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</a:t>
            </a:r>
            <a:endParaRPr lang="en-US" sz="4000" b="1" dirty="0"/>
          </a:p>
        </p:txBody>
      </p:sp>
      <p:sp>
        <p:nvSpPr>
          <p:cNvPr id="23" name="Rectangle 22"/>
          <p:cNvSpPr/>
          <p:nvPr/>
        </p:nvSpPr>
        <p:spPr>
          <a:xfrm>
            <a:off x="5297202" y="5824550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song </a:t>
            </a:r>
            <a:endParaRPr lang="en-US" sz="4000" b="1" dirty="0"/>
          </a:p>
        </p:txBody>
      </p:sp>
      <p:sp>
        <p:nvSpPr>
          <p:cNvPr id="24" name="Rectangle 23"/>
          <p:cNvSpPr/>
          <p:nvPr/>
        </p:nvSpPr>
        <p:spPr>
          <a:xfrm>
            <a:off x="4293747" y="5837354"/>
            <a:ext cx="1053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6572" y="6523205"/>
            <a:ext cx="1119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Alamgir Hossain(ass: teacher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Rahimapur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Patnitala,Naogaon</a:t>
            </a:r>
            <a:r>
              <a:rPr lang="en-US" sz="2000" b="1" dirty="0" smtClean="0"/>
              <a:t>. Mob: 01723626108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4829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792</Words>
  <Application>Microsoft Office PowerPoint</Application>
  <PresentationFormat>Widescreen</PresentationFormat>
  <Paragraphs>154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Aharoni</vt:lpstr>
      <vt:lpstr>Arial</vt:lpstr>
      <vt:lpstr>Bodoni MT Black</vt:lpstr>
      <vt:lpstr>Calibri</vt:lpstr>
      <vt:lpstr>Calibri Light</vt:lpstr>
      <vt:lpstr>Monotype Corsiva</vt:lpstr>
      <vt:lpstr>Shonar Bangla</vt:lpstr>
      <vt:lpstr>Spirko Light</vt:lpstr>
      <vt:lpstr>SutonnyMJ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Lesson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53</cp:revision>
  <dcterms:created xsi:type="dcterms:W3CDTF">2020-07-09T01:41:51Z</dcterms:created>
  <dcterms:modified xsi:type="dcterms:W3CDTF">2020-11-01T05:08:28Z</dcterms:modified>
</cp:coreProperties>
</file>