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81" r:id="rId3"/>
    <p:sldId id="259" r:id="rId4"/>
    <p:sldId id="265" r:id="rId5"/>
    <p:sldId id="266" r:id="rId6"/>
    <p:sldId id="267" r:id="rId7"/>
    <p:sldId id="276" r:id="rId8"/>
    <p:sldId id="277" r:id="rId9"/>
    <p:sldId id="268" r:id="rId10"/>
    <p:sldId id="269" r:id="rId11"/>
    <p:sldId id="270" r:id="rId12"/>
    <p:sldId id="271" r:id="rId13"/>
    <p:sldId id="279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srin" initials="N" lastIdx="3" clrIdx="0"/>
  <p:cmAuthor id="1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45859-520A-4406-A93F-FD3ACE5C72A2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2BFDF-A1F5-4A5B-86E9-C6CBBC8FA1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F508A-3947-4B28-B591-B0292BA5D3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BC59-EF67-48B7-AC45-C6953859C045}" type="datetimeFigureOut">
              <a:rPr lang="en-US" smtClean="0"/>
              <a:pPr/>
              <a:t>01-Nov-20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A904-CB76-4577-8885-6DBF249211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EAB249-EC95-4F6E-B5D3-38406F7B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90600"/>
            <a:ext cx="7836082" cy="203780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l"/>
            <a:r>
              <a:rPr lang="as-IN" sz="3200" b="1" i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s-IN" sz="3200" b="1" i="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মাধ্যমে কোন সিস্টেম বা প্রোগ্রামের গতি ধারা নির্ধারন করা হয় তাকে ফ্লোচার্ট বলে</a:t>
            </a:r>
            <a:r>
              <a:rPr lang="en-US" sz="3200" b="1" i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299CA1-5EB0-471F-B9BA-65E51033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657600"/>
            <a:ext cx="7886700" cy="2514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as-IN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 এর অপর নাম প্রবাহ চিত্র । </a:t>
            </a:r>
            <a:endParaRPr lang="en-US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b="1" i="0" strike="noStrike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b="1" i="0" strike="noStrike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চিত্ররূপ হল ফ্লোচার্ট। </a:t>
            </a:r>
            <a:endParaRPr lang="en-US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 সহজে বুঝার জন্য ফ্লোচার্ট ব্যবহৃত হয় 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28600"/>
            <a:ext cx="2743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000" b="1" i="0" dirty="0" smtClean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 </a:t>
            </a:r>
            <a:r>
              <a:rPr lang="en-US" sz="4000" b="1" i="0" dirty="0" smtClean="0"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02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47BDEC-4210-4F56-B378-2B9A06C5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4705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32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দুটি সংখ্যা যোগ করার </a:t>
            </a:r>
            <a:r>
              <a:rPr lang="en-US" sz="3200" b="1" dirty="0" err="1" smtClean="0">
                <a:latin typeface="SutonnyOMJ" panose="01010600010101010101" pitchFamily="2" charset="0"/>
                <a:cs typeface="SutonnyOMJ" panose="01010600010101010101" pitchFamily="2" charset="0"/>
              </a:rPr>
              <a:t>অ্যালগরিদম</a:t>
            </a:r>
            <a:r>
              <a:rPr lang="en-US" sz="32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as-IN" sz="32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endParaRPr lang="en-US" sz="3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A2D50D40-952A-42E8-8379-EF6A6CB6D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76" t="21502" r="77706" b="23432"/>
          <a:stretch/>
        </p:blipFill>
        <p:spPr>
          <a:xfrm>
            <a:off x="6400800" y="1600200"/>
            <a:ext cx="2465732" cy="48006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926D1D76-91D1-4E33-A70C-823B15AB8478}"/>
              </a:ext>
            </a:extLst>
          </p:cNvPr>
          <p:cNvSpPr/>
          <p:nvPr/>
        </p:nvSpPr>
        <p:spPr>
          <a:xfrm>
            <a:off x="3124200" y="2438401"/>
            <a:ext cx="3165071" cy="228600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CE35AB1F-527D-4A42-9A8C-944F9885510D}"/>
              </a:ext>
            </a:extLst>
          </p:cNvPr>
          <p:cNvSpPr/>
          <p:nvPr/>
        </p:nvSpPr>
        <p:spPr>
          <a:xfrm>
            <a:off x="3810000" y="3505200"/>
            <a:ext cx="2495725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70892934-7E48-4867-8041-24B7AD4064B1}"/>
              </a:ext>
            </a:extLst>
          </p:cNvPr>
          <p:cNvSpPr/>
          <p:nvPr/>
        </p:nvSpPr>
        <p:spPr>
          <a:xfrm>
            <a:off x="3657600" y="4191000"/>
            <a:ext cx="2527305" cy="3048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A417E929-C7EE-48CB-9D7D-137D769897A3}"/>
              </a:ext>
            </a:extLst>
          </p:cNvPr>
          <p:cNvSpPr/>
          <p:nvPr/>
        </p:nvSpPr>
        <p:spPr>
          <a:xfrm>
            <a:off x="3048000" y="5029200"/>
            <a:ext cx="3213105" cy="304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="" xmlns:a16="http://schemas.microsoft.com/office/drawing/2014/main" id="{E35B28A0-ACF1-4274-BB0A-B31BF286116E}"/>
              </a:ext>
            </a:extLst>
          </p:cNvPr>
          <p:cNvSpPr/>
          <p:nvPr/>
        </p:nvSpPr>
        <p:spPr>
          <a:xfrm>
            <a:off x="2362200" y="5943600"/>
            <a:ext cx="3898905" cy="3048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1495" y="1447800"/>
            <a:ext cx="4040505" cy="5181600"/>
            <a:chOff x="531495" y="1447800"/>
            <a:chExt cx="4040505" cy="5181600"/>
          </a:xfrm>
        </p:grpSpPr>
        <p:sp>
          <p:nvSpPr>
            <p:cNvPr id="7" name="Title 1">
              <a:extLst>
                <a:ext uri="{FF2B5EF4-FFF2-40B4-BE49-F238E27FC236}">
                  <a16:creationId xmlns="" xmlns:a16="http://schemas.microsoft.com/office/drawing/2014/main" id="{6BC5A7CB-696E-4739-A70B-F34CF0A6C2E6}"/>
                </a:ext>
              </a:extLst>
            </p:cNvPr>
            <p:cNvSpPr txBox="1">
              <a:spLocks/>
            </p:cNvSpPr>
            <p:nvPr/>
          </p:nvSpPr>
          <p:spPr>
            <a:xfrm>
              <a:off x="531495" y="2133600"/>
              <a:ext cx="4040505" cy="4495800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24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  <a:p>
              <a:endParaRPr lang="en-US" sz="24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  <a:p>
              <a:endParaRPr lang="en-US" sz="24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ধাপ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-১ 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শুরু</a:t>
              </a:r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ধাপ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-২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দুটি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সংখ্যা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 , b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এর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  </a:t>
              </a:r>
            </a:p>
            <a:p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       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মান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গ্রহন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করি</a:t>
              </a:r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ধাপ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-৩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যোগফল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=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a+b</a:t>
              </a:r>
              <a:endParaRPr lang="en-US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 err="1" smtClean="0">
                  <a:latin typeface="SutonnyOMJ" panose="01010600010101010101" pitchFamily="2" charset="0"/>
                  <a:cs typeface="SutonnyOMJ" panose="01010600010101010101" pitchFamily="2" charset="0"/>
                </a:rPr>
                <a:t>ধাপ</a:t>
              </a:r>
              <a:r>
                <a:rPr lang="en-US" sz="2400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-৪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প্রিন্ট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 err="1" smtClean="0">
                  <a:latin typeface="SutonnyOMJ" panose="01010600010101010101" pitchFamily="2" charset="0"/>
                  <a:cs typeface="SutonnyOMJ" panose="01010600010101010101" pitchFamily="2" charset="0"/>
                </a:rPr>
                <a:t>করি</a:t>
              </a:r>
              <a:endPara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ধাপ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-</a:t>
              </a:r>
              <a:r>
                <a:rPr lang="en-US" sz="2400" dirty="0" smtClean="0">
                  <a:latin typeface="NikoshBAN" panose="02000000000000000000" pitchFamily="2" charset="0"/>
                  <a:cs typeface="SutonnyOMJ" panose="01010600010101010101" pitchFamily="2" charset="0"/>
                </a:rPr>
                <a:t>৫ </a:t>
              </a:r>
              <a:r>
                <a:rPr lang="en-US" sz="2400" dirty="0" err="1" smtClean="0">
                  <a:latin typeface="SutonnyOMJ" panose="01010600010101010101" pitchFamily="2" charset="0"/>
                  <a:cs typeface="SutonnyOMJ" panose="01010600010101010101" pitchFamily="2" charset="0"/>
                </a:rPr>
                <a:t>শেষ</a:t>
              </a:r>
              <a:r>
                <a:rPr lang="en-US" sz="2400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করি</a:t>
              </a:r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</a:p>
            <a:p>
              <a:endParaRPr lang="en-US" sz="24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  <a:p>
              <a:endParaRPr lang="en-US" sz="24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  <a:p>
              <a:r>
                <a:rPr lang="as-IN" sz="2400" dirty="0">
                  <a:latin typeface="Arial" panose="020B0604020202020204" pitchFamily="34" charset="0"/>
                </a:rPr>
                <a:t/>
              </a:r>
              <a:br>
                <a:rPr lang="as-IN" sz="2400" dirty="0">
                  <a:latin typeface="Arial" panose="020B0604020202020204" pitchFamily="34" charset="0"/>
                </a:rPr>
              </a:b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5400" y="1447800"/>
              <a:ext cx="24384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অ্যালগরিদম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18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5AC433-2DB3-4AF2-81A8-FA059B47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28600"/>
            <a:ext cx="8839199" cy="914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2800" b="1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দুটি সংখ্যা </a:t>
            </a:r>
            <a:r>
              <a:rPr lang="en-US" sz="2800" b="1" i="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as-IN" sz="2800" b="1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করার </a:t>
            </a:r>
            <a:r>
              <a:rPr lang="en-US" sz="28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অ্যালগরিদম</a:t>
            </a:r>
            <a:r>
              <a:rPr lang="en-US" sz="28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as-IN" sz="2800" b="1" i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9A21EE1-DBB4-42D1-BF6F-DA16BD1691D3}"/>
              </a:ext>
            </a:extLst>
          </p:cNvPr>
          <p:cNvSpPr/>
          <p:nvPr/>
        </p:nvSpPr>
        <p:spPr>
          <a:xfrm flipH="1">
            <a:off x="5715000" y="1295400"/>
            <a:ext cx="2658738" cy="56991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b="1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1495" y="1447800"/>
            <a:ext cx="4040505" cy="5181600"/>
            <a:chOff x="531495" y="1447800"/>
            <a:chExt cx="4040505" cy="5181600"/>
          </a:xfrm>
        </p:grpSpPr>
        <p:sp>
          <p:nvSpPr>
            <p:cNvPr id="30" name="Title 1">
              <a:extLst>
                <a:ext uri="{FF2B5EF4-FFF2-40B4-BE49-F238E27FC236}">
                  <a16:creationId xmlns="" xmlns:a16="http://schemas.microsoft.com/office/drawing/2014/main" id="{6BC5A7CB-696E-4739-A70B-F34CF0A6C2E6}"/>
                </a:ext>
              </a:extLst>
            </p:cNvPr>
            <p:cNvSpPr txBox="1">
              <a:spLocks/>
            </p:cNvSpPr>
            <p:nvPr/>
          </p:nvSpPr>
          <p:spPr>
            <a:xfrm>
              <a:off x="531495" y="2133600"/>
              <a:ext cx="4040505" cy="4495800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24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  <a:p>
              <a:endParaRPr lang="en-US" sz="24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  <a:p>
              <a:endParaRPr lang="en-US" sz="24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ধাপ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-১ 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শুরু</a:t>
              </a:r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ধাপ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-২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দুটি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সংখ্যা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 , b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এর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  </a:t>
              </a:r>
            </a:p>
            <a:p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       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মান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গ্রহন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করি</a:t>
              </a:r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ধাপ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-৩ </a:t>
              </a:r>
              <a:r>
                <a:rPr lang="en-US" sz="2400" dirty="0" err="1" smtClean="0">
                  <a:latin typeface="SutonnyOMJ" panose="01010600010101010101" pitchFamily="2" charset="0"/>
                  <a:cs typeface="SutonnyOMJ" panose="01010600010101010101" pitchFamily="2" charset="0"/>
                </a:rPr>
                <a:t>বিয়োগফল</a:t>
              </a:r>
              <a:r>
                <a:rPr lang="en-US" sz="2400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=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a-b</a:t>
              </a: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 err="1" smtClean="0">
                  <a:latin typeface="SutonnyOMJ" panose="01010600010101010101" pitchFamily="2" charset="0"/>
                  <a:cs typeface="SutonnyOMJ" panose="01010600010101010101" pitchFamily="2" charset="0"/>
                </a:rPr>
                <a:t>ধাপ</a:t>
              </a:r>
              <a:r>
                <a:rPr lang="en-US" sz="2400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-৪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প্রিন্ট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 err="1" smtClean="0">
                  <a:latin typeface="SutonnyOMJ" panose="01010600010101010101" pitchFamily="2" charset="0"/>
                  <a:cs typeface="SutonnyOMJ" panose="01010600010101010101" pitchFamily="2" charset="0"/>
                </a:rPr>
                <a:t>করি</a:t>
              </a:r>
              <a:endParaRPr lang="en-US" sz="2400" dirty="0" smtClean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ধাপ</a:t>
              </a:r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-</a:t>
              </a:r>
              <a:r>
                <a:rPr lang="en-US" sz="2400" dirty="0" smtClean="0">
                  <a:latin typeface="NikoshBAN" panose="02000000000000000000" pitchFamily="2" charset="0"/>
                  <a:cs typeface="SutonnyOMJ" panose="01010600010101010101" pitchFamily="2" charset="0"/>
                </a:rPr>
                <a:t>৫ </a:t>
              </a:r>
              <a:r>
                <a:rPr lang="en-US" sz="2400" dirty="0" err="1" smtClean="0">
                  <a:latin typeface="SutonnyOMJ" panose="01010600010101010101" pitchFamily="2" charset="0"/>
                  <a:cs typeface="SutonnyOMJ" panose="01010600010101010101" pitchFamily="2" charset="0"/>
                </a:rPr>
                <a:t>শেষ</a:t>
              </a:r>
              <a:r>
                <a:rPr lang="en-US" sz="2400" dirty="0" smtClean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  <a:r>
                <a:rPr lang="en-US" sz="2400" dirty="0" err="1">
                  <a:latin typeface="SutonnyOMJ" panose="01010600010101010101" pitchFamily="2" charset="0"/>
                  <a:cs typeface="SutonnyOMJ" panose="01010600010101010101" pitchFamily="2" charset="0"/>
                </a:rPr>
                <a:t>করি</a:t>
              </a:r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endParaRPr lang="en-US" sz="2400" dirty="0">
                <a:latin typeface="SutonnyOMJ" panose="01010600010101010101" pitchFamily="2" charset="0"/>
                <a:cs typeface="SutonnyOMJ" panose="01010600010101010101" pitchFamily="2" charset="0"/>
              </a:endParaRPr>
            </a:p>
            <a:p>
              <a:r>
                <a:rPr lang="en-US" sz="2400" dirty="0">
                  <a:latin typeface="SutonnyOMJ" panose="01010600010101010101" pitchFamily="2" charset="0"/>
                  <a:cs typeface="SutonnyOMJ" panose="01010600010101010101" pitchFamily="2" charset="0"/>
                </a:rPr>
                <a:t> </a:t>
              </a:r>
            </a:p>
            <a:p>
              <a:endParaRPr lang="en-US" sz="24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  <a:p>
              <a:endParaRPr lang="en-US" sz="24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  <a:p>
              <a:r>
                <a:rPr lang="as-IN" sz="2400" dirty="0">
                  <a:latin typeface="Arial" panose="020B0604020202020204" pitchFamily="34" charset="0"/>
                </a:rPr>
                <a:t/>
              </a:r>
              <a:br>
                <a:rPr lang="as-IN" sz="2400" dirty="0">
                  <a:latin typeface="Arial" panose="020B0604020202020204" pitchFamily="34" charset="0"/>
                </a:rPr>
              </a:b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95400" y="1447800"/>
              <a:ext cx="24384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SutonnyOMJ" panose="01010600010101010101" pitchFamily="2" charset="0"/>
                  <a:cs typeface="SutonnyOMJ" panose="01010600010101010101" pitchFamily="2" charset="0"/>
                </a:rPr>
                <a:t>অ্যালগরিদম</a:t>
              </a:r>
              <a:endParaRPr lang="en-US" sz="28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0800" y="1981200"/>
            <a:ext cx="5587024" cy="4343400"/>
            <a:chOff x="2590800" y="1981200"/>
            <a:chExt cx="5587024" cy="434340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492CD68D-9921-4E5F-BA27-5509190803D7}"/>
                </a:ext>
              </a:extLst>
            </p:cNvPr>
            <p:cNvCxnSpPr>
              <a:cxnSpLocks/>
            </p:cNvCxnSpPr>
            <p:nvPr/>
          </p:nvCxnSpPr>
          <p:spPr>
            <a:xfrm>
              <a:off x="6950835" y="2479343"/>
              <a:ext cx="0" cy="35401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arallelogram 23">
              <a:extLst>
                <a:ext uri="{FF2B5EF4-FFF2-40B4-BE49-F238E27FC236}">
                  <a16:creationId xmlns="" xmlns:a16="http://schemas.microsoft.com/office/drawing/2014/main" id="{47A2A855-27C2-4433-8452-9F0DAD991B51}"/>
                </a:ext>
              </a:extLst>
            </p:cNvPr>
            <p:cNvSpPr/>
            <p:nvPr/>
          </p:nvSpPr>
          <p:spPr>
            <a:xfrm>
              <a:off x="5791200" y="2818689"/>
              <a:ext cx="2226106" cy="636603"/>
            </a:xfrm>
            <a:prstGeom prst="parallelogram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Input </a:t>
              </a:r>
              <a:r>
                <a:rPr lang="en-US" sz="2400" dirty="0" err="1"/>
                <a:t>a,b</a:t>
              </a:r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9677CEB5-B171-4B10-9CB0-2B72FDAB0BAB}"/>
                </a:ext>
              </a:extLst>
            </p:cNvPr>
            <p:cNvSpPr/>
            <p:nvPr/>
          </p:nvSpPr>
          <p:spPr>
            <a:xfrm>
              <a:off x="5951707" y="3862942"/>
              <a:ext cx="2226117" cy="636603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Sub X=a-b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94278E0A-BB7B-4902-949E-94D81BE1494C}"/>
                </a:ext>
              </a:extLst>
            </p:cNvPr>
            <p:cNvCxnSpPr>
              <a:cxnSpLocks/>
            </p:cNvCxnSpPr>
            <p:nvPr/>
          </p:nvCxnSpPr>
          <p:spPr>
            <a:xfrm>
              <a:off x="6960791" y="3455291"/>
              <a:ext cx="0" cy="41375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arallelogram 27">
              <a:extLst>
                <a:ext uri="{FF2B5EF4-FFF2-40B4-BE49-F238E27FC236}">
                  <a16:creationId xmlns="" xmlns:a16="http://schemas.microsoft.com/office/drawing/2014/main" id="{D44389DC-898E-4E7F-9875-7C4369A7088F}"/>
                </a:ext>
              </a:extLst>
            </p:cNvPr>
            <p:cNvSpPr/>
            <p:nvPr/>
          </p:nvSpPr>
          <p:spPr>
            <a:xfrm>
              <a:off x="5951707" y="4806902"/>
              <a:ext cx="2077233" cy="576249"/>
            </a:xfrm>
            <a:prstGeom prst="parallelogram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Print x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7775DCBC-BC2C-4953-A6A2-7D0519369E7A}"/>
                </a:ext>
              </a:extLst>
            </p:cNvPr>
            <p:cNvCxnSpPr>
              <a:cxnSpLocks/>
            </p:cNvCxnSpPr>
            <p:nvPr/>
          </p:nvCxnSpPr>
          <p:spPr>
            <a:xfrm>
              <a:off x="7043897" y="4502439"/>
              <a:ext cx="0" cy="3044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9E9C934D-0E36-4A1C-BE70-283A9A0E79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4766" y="5383151"/>
              <a:ext cx="9955" cy="41436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259B310D-1D3B-4253-8F80-C2C04B714D38}"/>
                </a:ext>
              </a:extLst>
            </p:cNvPr>
            <p:cNvSpPr/>
            <p:nvPr/>
          </p:nvSpPr>
          <p:spPr>
            <a:xfrm>
              <a:off x="6003678" y="1981200"/>
              <a:ext cx="1905090" cy="4981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start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E5C42044-458C-4BDE-88A4-2675ACDA6DAC}"/>
                </a:ext>
              </a:extLst>
            </p:cNvPr>
            <p:cNvSpPr/>
            <p:nvPr/>
          </p:nvSpPr>
          <p:spPr>
            <a:xfrm>
              <a:off x="6123850" y="5826457"/>
              <a:ext cx="1905090" cy="498143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end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2590800" y="2362200"/>
              <a:ext cx="3276600" cy="2286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3505200" y="3352800"/>
              <a:ext cx="2330669" cy="244365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962400" y="4038600"/>
              <a:ext cx="1905000" cy="3048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2971800" y="4876800"/>
              <a:ext cx="2879835" cy="170792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2743200" y="5867400"/>
              <a:ext cx="3276600" cy="228600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6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190A2-97E1-4B8C-86C0-6C4D2D5C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893"/>
            <a:ext cx="9144000" cy="80669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>
                <a:latin typeface="NikoshBAN" panose="02000000000000000000"/>
                <a:cs typeface="SutonnyOMJ" panose="01010600010101010101" pitchFamily="2" charset="0"/>
              </a:rPr>
              <a:t>তিন</a:t>
            </a:r>
            <a:r>
              <a:rPr lang="as-IN" sz="2800" b="1" i="0" dirty="0">
                <a:effectLst/>
                <a:latin typeface="NikoshBAN" panose="02000000000000000000"/>
                <a:cs typeface="NikoshBAN" panose="02000000000000000000" pitchFamily="2" charset="0"/>
              </a:rPr>
              <a:t>টি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অ্যালগরিদম</a:t>
            </a:r>
            <a:r>
              <a:rPr lang="en-US" sz="2800" b="1" dirty="0" smtClean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AC126D7-4BB1-44D0-8235-1E3C434A04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5848350" cy="435133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3500" dirty="0">
              <a:latin typeface="Arial Black" panose="020B0A04020102020204" pitchFamily="34" charset="0"/>
              <a:cs typeface="NikoshBAN" panose="02000000000000000000" pitchFamily="2" charset="0"/>
            </a:endParaRPr>
          </a:p>
          <a:p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Step 1: start</a:t>
            </a:r>
          </a:p>
          <a:p>
            <a:endParaRPr lang="en-US" sz="1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Step 2: input </a:t>
            </a:r>
            <a:r>
              <a:rPr lang="en-US" sz="16000" dirty="0" err="1">
                <a:latin typeface="Arial" panose="020B0604020202020204" pitchFamily="34" charset="0"/>
                <a:cs typeface="Arial" panose="020B0604020202020204" pitchFamily="34" charset="0"/>
              </a:rPr>
              <a:t>a,b,c</a:t>
            </a:r>
            <a:endParaRPr lang="en-US" sz="1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  <a:r>
              <a:rPr lang="en-US" sz="16000" b="1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6000" dirty="0" err="1">
                <a:latin typeface="Arial" panose="020B0604020202020204" pitchFamily="34" charset="0"/>
                <a:cs typeface="Arial" panose="020B0604020202020204" pitchFamily="34" charset="0"/>
              </a:rPr>
              <a:t>a+b+c</a:t>
            </a:r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/3</a:t>
            </a:r>
          </a:p>
          <a:p>
            <a:endParaRPr lang="en-US" sz="1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Step 4: print average</a:t>
            </a:r>
          </a:p>
          <a:p>
            <a:endParaRPr lang="en-US" sz="1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0" dirty="0">
                <a:latin typeface="Arial" panose="020B0604020202020204" pitchFamily="34" charset="0"/>
                <a:cs typeface="Arial" panose="020B0604020202020204" pitchFamily="34" charset="0"/>
              </a:rPr>
              <a:t>Step 5: End</a:t>
            </a:r>
            <a:r>
              <a:rPr lang="as-IN" sz="16000" dirty="0">
                <a:latin typeface="Arial" panose="020B0604020202020204" pitchFamily="34" charset="0"/>
              </a:rPr>
              <a:t/>
            </a:r>
            <a:br>
              <a:rPr lang="as-IN" sz="16000" dirty="0">
                <a:latin typeface="Arial" panose="020B0604020202020204" pitchFamily="34" charset="0"/>
              </a:rPr>
            </a:br>
            <a:endParaRPr lang="en-US" sz="1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6F135A-2099-4520-8C42-B27BBBA25310}"/>
              </a:ext>
            </a:extLst>
          </p:cNvPr>
          <p:cNvSpPr/>
          <p:nvPr/>
        </p:nvSpPr>
        <p:spPr>
          <a:xfrm flipH="1">
            <a:off x="6400800" y="1066800"/>
            <a:ext cx="2427863" cy="56991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200" b="1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="" xmlns:a16="http://schemas.microsoft.com/office/drawing/2014/main" id="{AE49B9D6-17DE-4816-BF3C-5057FBDD8E64}"/>
              </a:ext>
            </a:extLst>
          </p:cNvPr>
          <p:cNvGrpSpPr/>
          <p:nvPr/>
        </p:nvGrpSpPr>
        <p:grpSpPr>
          <a:xfrm>
            <a:off x="6324600" y="1828800"/>
            <a:ext cx="2667000" cy="4419600"/>
            <a:chOff x="8432799" y="1027906"/>
            <a:chExt cx="3287954" cy="5661307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Parallelogram 8">
              <a:extLst>
                <a:ext uri="{FF2B5EF4-FFF2-40B4-BE49-F238E27FC236}">
                  <a16:creationId xmlns="" xmlns:a16="http://schemas.microsoft.com/office/drawing/2014/main" id="{B2920A45-941B-4B5C-AA8A-9938B56DFD0E}"/>
                </a:ext>
              </a:extLst>
            </p:cNvPr>
            <p:cNvSpPr/>
            <p:nvPr/>
          </p:nvSpPr>
          <p:spPr>
            <a:xfrm>
              <a:off x="8902507" y="2137500"/>
              <a:ext cx="2630363" cy="843439"/>
            </a:xfrm>
            <a:prstGeom prst="parallelogram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Input </a:t>
              </a:r>
              <a:r>
                <a:rPr lang="en-US" sz="2400" dirty="0" err="1"/>
                <a:t>a,b,c</a:t>
              </a:r>
              <a:endParaRPr lang="en-US" sz="24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E792BB36-766A-427B-A4AA-2555371D279C}"/>
                </a:ext>
              </a:extLst>
            </p:cNvPr>
            <p:cNvCxnSpPr>
              <a:cxnSpLocks/>
            </p:cNvCxnSpPr>
            <p:nvPr/>
          </p:nvCxnSpPr>
          <p:spPr>
            <a:xfrm>
              <a:off x="10344619" y="1687899"/>
              <a:ext cx="0" cy="4690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32690E39-38C1-4A72-B17B-F61AF85DDD81}"/>
                </a:ext>
              </a:extLst>
            </p:cNvPr>
            <p:cNvSpPr/>
            <p:nvPr/>
          </p:nvSpPr>
          <p:spPr>
            <a:xfrm>
              <a:off x="8432799" y="3505703"/>
              <a:ext cx="3287954" cy="843439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Avg =</a:t>
              </a:r>
              <a:r>
                <a:rPr lang="en-US" sz="2800" dirty="0" err="1"/>
                <a:t>a+b+c</a:t>
              </a:r>
              <a:r>
                <a:rPr lang="en-US" sz="2800" dirty="0"/>
                <a:t>/3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DE03F857-20BE-4E1B-8905-A8E9BBAD93F2}"/>
                </a:ext>
              </a:extLst>
            </p:cNvPr>
            <p:cNvCxnSpPr>
              <a:cxnSpLocks/>
            </p:cNvCxnSpPr>
            <p:nvPr/>
          </p:nvCxnSpPr>
          <p:spPr>
            <a:xfrm>
              <a:off x="10352807" y="2980939"/>
              <a:ext cx="0" cy="5481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arallelogram 11">
              <a:extLst>
                <a:ext uri="{FF2B5EF4-FFF2-40B4-BE49-F238E27FC236}">
                  <a16:creationId xmlns="" xmlns:a16="http://schemas.microsoft.com/office/drawing/2014/main" id="{44E221B4-9E85-4FF7-AE77-B399C1C853E3}"/>
                </a:ext>
              </a:extLst>
            </p:cNvPr>
            <p:cNvSpPr/>
            <p:nvPr/>
          </p:nvSpPr>
          <p:spPr>
            <a:xfrm>
              <a:off x="9522850" y="4771697"/>
              <a:ext cx="1708495" cy="763476"/>
            </a:xfrm>
            <a:prstGeom prst="parallelogram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Print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C9B94E3C-78A8-484F-BEE7-F8C5F0DC82A5}"/>
                </a:ext>
              </a:extLst>
            </p:cNvPr>
            <p:cNvCxnSpPr>
              <a:cxnSpLocks/>
            </p:cNvCxnSpPr>
            <p:nvPr/>
          </p:nvCxnSpPr>
          <p:spPr>
            <a:xfrm>
              <a:off x="10421161" y="4368312"/>
              <a:ext cx="0" cy="40338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23914D53-0F30-43A8-A012-E7F74063F1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38325" y="5535173"/>
              <a:ext cx="8188" cy="54899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8EB285D7-D81C-41E8-A02B-1F7E5878B918}"/>
                </a:ext>
              </a:extLst>
            </p:cNvPr>
            <p:cNvSpPr/>
            <p:nvPr/>
          </p:nvSpPr>
          <p:spPr>
            <a:xfrm>
              <a:off x="9565595" y="1027906"/>
              <a:ext cx="1566910" cy="65999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start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EA2F6601-84DC-4D78-86B5-340147006F3A}"/>
                </a:ext>
              </a:extLst>
            </p:cNvPr>
            <p:cNvSpPr/>
            <p:nvPr/>
          </p:nvSpPr>
          <p:spPr>
            <a:xfrm>
              <a:off x="9664435" y="6029220"/>
              <a:ext cx="1566910" cy="659993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end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62000" y="914400"/>
            <a:ext cx="25908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অ্যালগরিদম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03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3076DDF-EC50-4815-95B0-B66BAB4A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4800"/>
            <a:ext cx="3810000" cy="914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8A6B96BB-3F07-4BC9-A31E-E9A332D6C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5410200"/>
            <a:ext cx="7543800" cy="685800"/>
          </a:xfr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দুটি সংখ্যা যোগ করার </a:t>
            </a:r>
            <a:r>
              <a:rPr lang="en-US" sz="24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অ্যালগরিদম</a:t>
            </a:r>
            <a:r>
              <a:rPr lang="en-US" sz="2400" b="1" dirty="0"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i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as-IN" sz="2400" b="1" i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i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base">
              <a:buNone/>
            </a:pPr>
            <a:endParaRPr lang="as-IN" sz="2400" b="1" i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b="1" dirty="0"/>
          </a:p>
        </p:txBody>
      </p:sp>
      <p:pic>
        <p:nvPicPr>
          <p:cNvPr id="5" name="Picture 2" descr="D:\SHOHEL RANA\Flower\hous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7030657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10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HOHEL RANA\Flower\Than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6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SHOHEL RANA\Flower\WELL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HOHEL RANA\Flower\Co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E7AC4751-CE20-42CE-9AED-8A57600E9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609600"/>
            <a:ext cx="4196166" cy="81153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b="1" dirty="0">
                <a:solidFill>
                  <a:srgbClr val="280AA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400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="" xmlns:a16="http://schemas.microsoft.com/office/drawing/2014/main" id="{0309A7DF-23A4-4674-B736-DEB4BB96F23D}"/>
              </a:ext>
            </a:extLst>
          </p:cNvPr>
          <p:cNvSpPr txBox="1">
            <a:spLocks/>
          </p:cNvSpPr>
          <p:nvPr/>
        </p:nvSpPr>
        <p:spPr>
          <a:xfrm>
            <a:off x="381000" y="1828800"/>
            <a:ext cx="8305800" cy="321934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</a:p>
          <a:p>
            <a:pPr marL="0" indent="0" algn="ctr">
              <a:buNone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ফ্লোচা</a:t>
            </a:r>
            <a:r>
              <a:rPr lang="bn-IN" sz="48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র্ট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9BCE92C7-03CB-4534-BF0B-E092D2F5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81000"/>
            <a:ext cx="4524376" cy="76581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05B185-CCC9-4A46-9BC0-29F594BC95AC}"/>
              </a:ext>
            </a:extLst>
          </p:cNvPr>
          <p:cNvSpPr txBox="1"/>
          <p:nvPr/>
        </p:nvSpPr>
        <p:spPr>
          <a:xfrm>
            <a:off x="720672" y="1891726"/>
            <a:ext cx="5474776" cy="3416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noAutofit/>
          </a:bodyPr>
          <a:lstStyle/>
          <a:p>
            <a:pPr algn="ctr"/>
            <a:r>
              <a:rPr lang="bn-IN" sz="5400" i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 </a:t>
            </a:r>
            <a:endParaRPr lang="en-US" sz="5400" i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i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bn-IN" sz="5400" i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r>
              <a:rPr lang="en-US" sz="5400" i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i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5400" i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i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D:\SHOHEL RANA\C Programming\how-develop-flowcharts-flow-chart-examp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47800"/>
            <a:ext cx="35052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97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9BCE92C7-03CB-4534-BF0B-E092D2F5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4524376" cy="76581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</a:rPr>
              <a:t>শিখন</a:t>
            </a:r>
            <a:r>
              <a:rPr lang="en-US" sz="4800" b="1" dirty="0" smtClean="0"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</a:rPr>
              <a:t>ফল</a:t>
            </a:r>
            <a:r>
              <a:rPr lang="en-US" sz="4800" b="1" dirty="0" smtClean="0">
                <a:latin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1600200" y="1295400"/>
            <a:ext cx="518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66800" y="2514600"/>
            <a:ext cx="6934200" cy="6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</a:t>
            </a:r>
            <a:r>
              <a:rPr lang="as-IN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</a:t>
            </a:r>
            <a:r>
              <a:rPr lang="en-US" sz="2000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066800" y="3505200"/>
            <a:ext cx="69342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as-IN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</a:t>
            </a:r>
            <a:r>
              <a:rPr lang="en-US" sz="2000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066800" y="4572000"/>
            <a:ext cx="70866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ফ্লোচার্ট </a:t>
            </a:r>
            <a:r>
              <a:rPr lang="en-US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as-IN" sz="20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47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362200" y="457200"/>
            <a:ext cx="480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প্রোগ্রাম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উন্নয়নের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ধাপ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62200" y="457200"/>
            <a:ext cx="4800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প্রোগ্রাম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উন্নয়নের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ধাপ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FBDFE4-114D-4F4E-B930-5FD6060D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96" y="1384664"/>
            <a:ext cx="8079104" cy="4833257"/>
          </a:xfrm>
        </p:spPr>
        <p:txBody>
          <a:bodyPr>
            <a:no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লগরিদম হচ্ছে কোনো একটি কাজ সম্পন্ন করার জন্য কতগুলি সুনির্দিষ্ট ও ধারাবাহিক ধাপের সমষ্টি। </a:t>
            </a:r>
            <a:endParaRPr lang="en-US" sz="28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অ্যালগোরিদমের একটি শুরু ও শেষ আছে এবং এর ধাপ সংখ্যা অবশ্যই সীমিত হতে হবে।</a:t>
            </a:r>
            <a:endParaRPr lang="en-US" sz="28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কম্পিউটার,মানুষ, রোবট ইত্যাদি এলগরিদমের ধাপগুলো ধারাবাহিভাবে অনুসরণ করে একটি নির্দিষ্ট কাজ সম্পাদন করতে পারে। মূলত আমরা নিয়মিত যে সকল কাজ করি সব গুলোই এক </a:t>
            </a:r>
            <a:r>
              <a:rPr lang="as-IN" sz="28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en-US" sz="28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i="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গরিদম</a:t>
            </a:r>
            <a:r>
              <a:rPr lang="as-IN" sz="28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 </a:t>
            </a:r>
            <a:endParaRPr lang="en-US" sz="2800" b="1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i="0" dirty="0">
                <a:solidFill>
                  <a:srgbClr val="0000CC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7A4A47-F0B5-44C1-9059-514194D4BBD3}"/>
              </a:ext>
            </a:extLst>
          </p:cNvPr>
          <p:cNvSpPr txBox="1"/>
          <p:nvPr/>
        </p:nvSpPr>
        <p:spPr>
          <a:xfrm>
            <a:off x="1447800" y="228600"/>
            <a:ext cx="60198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as-IN" sz="5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লগরিদম</a:t>
            </a:r>
            <a:r>
              <a:rPr lang="en-US" sz="5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5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331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251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শিখন ফল </vt:lpstr>
      <vt:lpstr>PowerPoint Presentation</vt:lpstr>
      <vt:lpstr>PowerPoint Presentation</vt:lpstr>
      <vt:lpstr>PowerPoint Presentation</vt:lpstr>
      <vt:lpstr>যে চিত্রের মাধ্যমে কোন সিস্টেম বা প্রোগ্রামের গতি ধারা নির্ধারন করা হয় তাকে ফ্লোচার্ট বলে।</vt:lpstr>
      <vt:lpstr>দুটি সংখ্যা যোগ করার অ্যালগরিদম ও ফ্লোচার্ট</vt:lpstr>
      <vt:lpstr>দুটি সংখ্যা বিয়োগ করার অ্যালগরিদম ও ফ্লোচার্ট</vt:lpstr>
      <vt:lpstr>তিনটি সংখ্যার গড় নির্ণয়ের অ্যালগরিদম ও ফ্লোচার্ট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24</cp:revision>
  <dcterms:created xsi:type="dcterms:W3CDTF">2020-10-24T02:46:20Z</dcterms:created>
  <dcterms:modified xsi:type="dcterms:W3CDTF">2020-11-01T14:57:57Z</dcterms:modified>
</cp:coreProperties>
</file>