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86" r:id="rId3"/>
    <p:sldId id="285" r:id="rId4"/>
    <p:sldId id="263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84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0F16-66CB-4F32-A0DD-7B19DE50D4F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ABE6-B791-4287-93DB-29D89FBBB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hakhawath747@gamil.com" TargetMode="Externa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agor khan\Downloads\a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077200" cy="914400"/>
          </a:xfrm>
          <a:prstGeom prst="rect">
            <a:avLst/>
          </a:prstGeom>
          <a:solidFill>
            <a:srgbClr val="FFFF00"/>
          </a:solidFill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A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8610600" cy="5181599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sagor khan\Downloads\a24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2057400"/>
            <a:ext cx="2200275" cy="2076450"/>
          </a:xfrm>
          <a:prstGeom prst="rect">
            <a:avLst/>
          </a:prstGeom>
          <a:noFill/>
        </p:spPr>
      </p:pic>
      <p:pic>
        <p:nvPicPr>
          <p:cNvPr id="1028" name="Picture 4" descr="C:\Users\sagor khan\Downloads\a24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2133600"/>
            <a:ext cx="2200275" cy="2076450"/>
          </a:xfrm>
          <a:prstGeom prst="rect">
            <a:avLst/>
          </a:prstGeom>
          <a:noFill/>
        </p:spPr>
      </p:pic>
      <p:pic>
        <p:nvPicPr>
          <p:cNvPr id="1030" name="Picture 6" descr="C:\Users\sagor khan\Downloads\a24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3886200"/>
            <a:ext cx="2200275" cy="20764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905000" y="533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আজকের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পাঠের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সবাইকে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2362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স্বা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2438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গ 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4267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ম </a:t>
            </a:r>
            <a:endParaRPr lang="en-US" sz="4800" dirty="0"/>
          </a:p>
        </p:txBody>
      </p:sp>
      <p:pic>
        <p:nvPicPr>
          <p:cNvPr id="1031" name="Picture 7" descr="C:\Users\sagor khan\Downloads\a24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962400"/>
            <a:ext cx="2200275" cy="207645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209800" y="4419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ত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3600" dirty="0" smtClean="0"/>
              <a:t>নিচের চিত্রগুলো লক্ষ কর </a:t>
            </a:r>
            <a:endParaRPr lang="en-US" sz="3600" dirty="0"/>
          </a:p>
        </p:txBody>
      </p:sp>
      <p:pic>
        <p:nvPicPr>
          <p:cNvPr id="6" name="Picture 5" descr="h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343400"/>
            <a:ext cx="2971800" cy="2057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h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676400"/>
            <a:ext cx="3048000" cy="25908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h4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05200"/>
            <a:ext cx="2514600" cy="2819400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  <p:pic>
        <p:nvPicPr>
          <p:cNvPr id="12" name="Content Placeholder 11" descr="h35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990600" y="1447800"/>
            <a:ext cx="3200400" cy="1819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ectangle 12"/>
          <p:cNvSpPr/>
          <p:nvPr/>
        </p:nvSpPr>
        <p:spPr>
          <a:xfrm>
            <a:off x="6172200" y="4495800"/>
            <a:ext cx="2514600" cy="2057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ভিটামিন জাতীয় খাবার (উদ্ভিদ উৎস)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600" dirty="0" smtClean="0">
                <a:solidFill>
                  <a:schemeClr val="tx1"/>
                </a:solidFill>
              </a:rPr>
              <a:t>নিচের চিত্রগুলো লক্ষ কর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h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1" y="1600200"/>
            <a:ext cx="3657600" cy="22098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h7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038600"/>
            <a:ext cx="3429000" cy="2286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514600" y="4114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মাছের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তৈল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160020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ডিমের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কুসুম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1" name="Quad Arrow Callout 10"/>
          <p:cNvSpPr/>
          <p:nvPr/>
        </p:nvSpPr>
        <p:spPr>
          <a:xfrm rot="19406472">
            <a:off x="4146721" y="3335089"/>
            <a:ext cx="1978140" cy="2295737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15000" y="4800600"/>
            <a:ext cx="2819400" cy="1905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ভিটামিন জাতীয় খাবার (প্রাণিজ উৎস)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2251641">
            <a:off x="2008500" y="4407076"/>
            <a:ext cx="655102" cy="1312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h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524000"/>
            <a:ext cx="35052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TextBox 14"/>
          <p:cNvSpPr txBox="1"/>
          <p:nvPr/>
        </p:nvSpPr>
        <p:spPr>
          <a:xfrm>
            <a:off x="3276600" y="1905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মাখন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2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30480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১। দেহের বৃদ্ধি </a:t>
            </a:r>
          </a:p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</a:rPr>
              <a:t>২।চোখের রেটিনার রড সেল উৎপন্ন করে নাইট ব্লাইন্ডনেস থেকে আমাদেরকে রক্ষা করে। </a:t>
            </a:r>
          </a:p>
          <a:p>
            <a:pPr>
              <a:buNone/>
            </a:pPr>
            <a:r>
              <a:rPr lang="bn-IN" sz="2800" dirty="0" smtClean="0">
                <a:solidFill>
                  <a:srgbClr val="7030A0"/>
                </a:solidFill>
              </a:rPr>
              <a:t>৩। প্রাণীদেহের রোগের সংক্রমন প্রটেক্ট করে।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600" cy="1066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ভিটামিন এ’র </a:t>
            </a:r>
            <a:r>
              <a:rPr lang="bn-IN" sz="3200" dirty="0" smtClean="0">
                <a:solidFill>
                  <a:srgbClr val="FFFF00"/>
                </a:solidFill>
              </a:rPr>
              <a:t>কাজ 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4400"/>
            <a:ext cx="4343400" cy="21336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862638" y="3509961"/>
            <a:ext cx="1914524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200" dirty="0" smtClean="0"/>
              <a:t>ভিটামিন এ’র অভাবজনিত লক্ষণ সমূহ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Snip Same Side Corner Rectangle 4"/>
          <p:cNvSpPr/>
          <p:nvPr/>
        </p:nvSpPr>
        <p:spPr>
          <a:xfrm>
            <a:off x="533400" y="1676400"/>
            <a:ext cx="8077200" cy="4343400"/>
          </a:xfrm>
          <a:prstGeom prst="snip2Same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০১। ভিটামিন এ’র অভাবে শিশুদের রাতকানা রোগ হয়।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০২।মানবদেহের স্কিন,ভিটামিন এর অভাবে ব্যাং এর চামড়ার মত খসখসে হয়ে যায়।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০৩। ভিটামিন ‘এ’এর অভাব ঘটলে চোখের কর্ণিয়ার আচ্ছাদন ক্ষতিগ্রস্ত হয়।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০৪। ভিটামিন ;এ’ এর অভাব ঘটলে দেহের স্বাভাবিক বৃদ্ধি ব্যাহত হয়।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০৫। ভিটামিন ;এ’ এর অভাব ঘটলে দেহে সর্দি,কাশি,ইনফ্লয়েঞ্জা ইত্যাদি রোগ হতে পারে ।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1800" y="2133600"/>
            <a:ext cx="2971800" cy="2819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</a:rPr>
              <a:t>উদ্ভিদ ও প্রাণীজ 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752600"/>
            <a:ext cx="19812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লাল আটা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438400"/>
            <a:ext cx="23622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সবুজ শাকসবজি 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876800"/>
            <a:ext cx="19812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ভাতের ফ্যান 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533400" y="3352800"/>
            <a:ext cx="2514600" cy="1066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উদ্ভিদ উৎস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5562600"/>
            <a:ext cx="19812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টমেটো 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7162800" y="1676400"/>
            <a:ext cx="14478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দুধ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62800" y="2286000"/>
            <a:ext cx="14478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মাখন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43600" y="3200400"/>
            <a:ext cx="2743200" cy="1066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smtClean="0">
                <a:solidFill>
                  <a:srgbClr val="002060"/>
                </a:solidFill>
              </a:rPr>
              <a:t>প্রাণীজ  </a:t>
            </a:r>
            <a:r>
              <a:rPr lang="bn-IN" sz="2800" dirty="0" smtClean="0">
                <a:solidFill>
                  <a:srgbClr val="002060"/>
                </a:solidFill>
              </a:rPr>
              <a:t>উৎস</a:t>
            </a:r>
            <a:endParaRPr lang="en-US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6324600" y="4648200"/>
            <a:ext cx="23622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ডিমের কুসুম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24600" y="5410200"/>
            <a:ext cx="2362200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যকৃত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371599" y="2895599"/>
            <a:ext cx="591037" cy="53567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371600" y="4419600"/>
            <a:ext cx="609600" cy="5334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7772400" y="4191000"/>
            <a:ext cx="533400" cy="5212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200000">
            <a:off x="7620000" y="2667000"/>
            <a:ext cx="609600" cy="609600"/>
          </a:xfrm>
          <a:prstGeom prst="rightArrow">
            <a:avLst>
              <a:gd name="adj1" fmla="val 50000"/>
              <a:gd name="adj2" fmla="val 5300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85800" y="381000"/>
            <a:ext cx="7696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ভিটামিন বি-কমপ্লেক এর উৎস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FFFF00"/>
                </a:solidFill>
              </a:rPr>
              <a:t>নিচের চিত্রগুলো লক্ষ কর </a:t>
            </a:r>
            <a:endParaRPr lang="en-US" sz="3600" dirty="0"/>
          </a:p>
        </p:txBody>
      </p:sp>
      <p:pic>
        <p:nvPicPr>
          <p:cNvPr id="4" name="Content Placeholder 3" descr="h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447800"/>
            <a:ext cx="3962400" cy="3733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h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524000"/>
            <a:ext cx="3962400" cy="3733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38200" y="2286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টমেটো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2057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সবুজ শাকসব্জি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3886200" cy="16002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5966543" y="4091859"/>
            <a:ext cx="1542411" cy="4026692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2667000" y="4953000"/>
            <a:ext cx="3048000" cy="1524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ভিটামিন জাতীয় খাবার (উদ্ভিদ উৎস)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600" dirty="0" smtClean="0">
                <a:solidFill>
                  <a:schemeClr val="bg1"/>
                </a:solidFill>
              </a:rPr>
              <a:t>নিচের চিত্রগুলো লক্ষ কর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h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0"/>
            <a:ext cx="41910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h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47800"/>
            <a:ext cx="41910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h4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267200"/>
            <a:ext cx="41910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 rot="18829159">
            <a:off x="510625" y="1981353"/>
            <a:ext cx="197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FF00"/>
                </a:solidFill>
              </a:rPr>
              <a:t>ডিমের কুসুম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6844405">
            <a:off x="6037786" y="2552664"/>
            <a:ext cx="750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দুধ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 rot="17829736">
            <a:off x="2222682" y="505502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মাখন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86400" y="4038600"/>
            <a:ext cx="3124200" cy="2590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ভিটামিন জাতীয় খাবার (প্রাণিজ উৎস)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304800"/>
            <a:ext cx="8229600" cy="1066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একক কাজ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sagor khan\Downloads\a1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229600" cy="5181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609600" y="2971800"/>
            <a:ext cx="3276600" cy="320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C:\Users\sagor khan\Downloads\A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0"/>
            <a:ext cx="3505200" cy="3124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Content Placeholder 3" descr="IMG_88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638300" y="3467100"/>
            <a:ext cx="2667000" cy="21336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Oval 14"/>
          <p:cNvSpPr/>
          <p:nvPr/>
        </p:nvSpPr>
        <p:spPr>
          <a:xfrm>
            <a:off x="4343400" y="3048000"/>
            <a:ext cx="2438400" cy="2362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কোন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 ভিটামিনের  অভাবে রাতকানা হয়?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0" y="304800"/>
            <a:ext cx="44196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উত্তর </a:t>
            </a:r>
            <a:endParaRPr lang="en-US" sz="4000" dirty="0"/>
          </a:p>
        </p:txBody>
      </p:sp>
      <p:pic>
        <p:nvPicPr>
          <p:cNvPr id="1026" name="Picture 2" descr="C:\Users\sagor khan\Downloads\a1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8991600" cy="5334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0" y="1524000"/>
            <a:ext cx="8991600" cy="1524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ভিটামিনের ‘এ’  এর  অভাবে রাতকানা হয়।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2800" dirty="0" smtClean="0"/>
              <a:t>ভিটামিন –বি এর অভাবজনিত লক্ষণ সমূহ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১।বেরিবেরি রোগ একমাত্র ভিটামিন-বি১ এর অভাবে ঘটে।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২।জিভে ঘা এবং মুখে ঘা এর মত রোগগুলি ভিটামিন-বি এর অভাবে ঘটে।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৩।ভিটামিন-বি১২ এর অভাবেজনিত কারণে অ্যানিমিয়া হয়।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৪।এছাড়া ভিটানিন –বি এর অভাবে চুল উঠে যাওয়া,খিদে না পাওয়া বা স্নায়ু দুর্বলতা প্রভূতি রোগ ঘটে থাকে। 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3962400" cy="19050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979321" y="3698080"/>
            <a:ext cx="1833561" cy="4495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শিক্ষক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bn-IN" dirty="0" smtClean="0">
                <a:solidFill>
                  <a:schemeClr val="bg1"/>
                </a:solidFill>
              </a:rPr>
              <a:t> </a:t>
            </a:r>
            <a:r>
              <a:rPr lang="bn-IN" sz="3200" dirty="0" smtClean="0">
                <a:solidFill>
                  <a:schemeClr val="bg1"/>
                </a:solidFill>
              </a:rPr>
              <a:t>পরিচিতি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Content Placeholder 6" descr="A5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1" y="1600201"/>
            <a:ext cx="4191000" cy="46482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9" descr="IMG_92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838200" y="2971800"/>
            <a:ext cx="2971800" cy="19050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a1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676401"/>
            <a:ext cx="4114800" cy="45720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4648200" y="1676400"/>
            <a:ext cx="40386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/>
              <a:t>এম .সাখাওয়াত হোসেন</a:t>
            </a:r>
            <a:r>
              <a:rPr lang="en-US" sz="2400" dirty="0" smtClean="0"/>
              <a:t>। </a:t>
            </a:r>
            <a:endParaRPr lang="bn-IN" sz="2400" dirty="0" smtClean="0"/>
          </a:p>
          <a:p>
            <a:r>
              <a:rPr lang="bn-IN" sz="2000" dirty="0" smtClean="0"/>
              <a:t>সহকারি শিক্ষক (ব্যবসায় শিক্ষা ) </a:t>
            </a:r>
          </a:p>
          <a:p>
            <a:r>
              <a:rPr lang="bn-IN" sz="2000" dirty="0" smtClean="0"/>
              <a:t>মোক্তাল হোসেন উচ্চ বিদ্যালয় ,চল্লিশা, সদর ,নেত্রকোনা </a:t>
            </a:r>
          </a:p>
          <a:p>
            <a:r>
              <a:rPr lang="bn-IN" sz="2800" dirty="0" smtClean="0">
                <a:hlinkClick r:id="rId5"/>
              </a:rPr>
              <a:t>ইমেলঃ </a:t>
            </a:r>
            <a:r>
              <a:rPr lang="en-US" sz="2400" dirty="0" smtClean="0">
                <a:hlinkClick r:id="rId5"/>
              </a:rPr>
              <a:t>shakhawath747@gamil.com</a:t>
            </a:r>
            <a:r>
              <a:rPr lang="en-US" sz="2400" dirty="0" smtClean="0"/>
              <a:t> </a:t>
            </a:r>
            <a:endParaRPr lang="bn-IN" sz="2400" dirty="0" smtClean="0"/>
          </a:p>
          <a:p>
            <a:r>
              <a:rPr lang="bn-IN" sz="2400" dirty="0" smtClean="0"/>
              <a:t>   </a:t>
            </a:r>
            <a:r>
              <a:rPr lang="bn-IN" sz="2800" dirty="0" smtClean="0"/>
              <a:t>মোবাঃ </a:t>
            </a:r>
            <a:endParaRPr lang="en-US" sz="2800" dirty="0" smtClean="0"/>
          </a:p>
          <a:p>
            <a:r>
              <a:rPr lang="bn-IN" sz="2400" dirty="0" smtClean="0"/>
              <a:t>   </a:t>
            </a:r>
            <a:r>
              <a:rPr lang="en-US" sz="2400" dirty="0" smtClean="0"/>
              <a:t>01734475103 </a:t>
            </a:r>
            <a:r>
              <a:rPr lang="bn-IN" sz="2400" dirty="0" smtClean="0"/>
              <a:t> </a:t>
            </a:r>
            <a:r>
              <a:rPr lang="en-US" sz="2400" dirty="0" smtClean="0"/>
              <a:t>01917636486</a:t>
            </a:r>
            <a:endParaRPr lang="bn-IN" sz="2400" dirty="0" smtClean="0"/>
          </a:p>
          <a:p>
            <a:endParaRPr lang="bn-IN" sz="2400" dirty="0" smtClean="0"/>
          </a:p>
          <a:p>
            <a:endParaRPr lang="bn-IN" dirty="0" smtClean="0">
              <a:solidFill>
                <a:srgbClr val="FF0000"/>
              </a:solidFill>
            </a:endParaRPr>
          </a:p>
          <a:p>
            <a:endParaRPr lang="bn-IN" dirty="0" smtClean="0">
              <a:solidFill>
                <a:srgbClr val="FF0000"/>
              </a:solidFill>
            </a:endParaRPr>
          </a:p>
          <a:p>
            <a:endParaRPr lang="bn-IN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  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solidFill>
                  <a:schemeClr val="tx1"/>
                </a:solidFill>
              </a:rPr>
              <a:t>দলীয় কাজ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gor khan\Downloads\a1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Oval 6"/>
          <p:cNvSpPr/>
          <p:nvPr/>
        </p:nvSpPr>
        <p:spPr>
          <a:xfrm>
            <a:off x="152400" y="1524000"/>
            <a:ext cx="3352800" cy="2743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IMG_20181029_10425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524000"/>
            <a:ext cx="3505200" cy="28956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3352800" y="4419600"/>
            <a:ext cx="4267200" cy="2438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বেরিবেরি রোগ কোন ভিটামিনের অভাবে ঘটে থাকা?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304800"/>
            <a:ext cx="59436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উত্তর </a:t>
            </a:r>
            <a:endParaRPr lang="en-US" sz="4000" dirty="0"/>
          </a:p>
        </p:txBody>
      </p:sp>
      <p:pic>
        <p:nvPicPr>
          <p:cNvPr id="1026" name="Picture 2" descr="C:\Users\sagor khan\Downloads\a1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3999" cy="5334001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1524000"/>
            <a:ext cx="9144000" cy="2362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বেরিবেরি রোগ একমাত্র  ভিটামিন-বি ওয়ান এর  অভাবে ঘটে থাকা।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24-Point Star 3"/>
          <p:cNvSpPr/>
          <p:nvPr/>
        </p:nvSpPr>
        <p:spPr>
          <a:xfrm>
            <a:off x="2133600" y="304800"/>
            <a:ext cx="4114800" cy="1143000"/>
          </a:xfrm>
          <a:prstGeom prst="star24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</a:rPr>
              <a:t>মূল্যায়ন 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agor khan\Downloads\a1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8915400" cy="5181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1676400"/>
            <a:ext cx="8915400" cy="3124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১।কোন ফলে ভিটামিন ‘এ’ থাকে? </a:t>
            </a:r>
          </a:p>
          <a:p>
            <a:pPr algn="ctr"/>
            <a:r>
              <a:rPr lang="bn-IN" sz="2400" dirty="0" smtClean="0"/>
              <a:t>(ক) পেঁপে        (খ) আম </a:t>
            </a:r>
          </a:p>
          <a:p>
            <a:pPr algn="ctr"/>
            <a:r>
              <a:rPr lang="bn-IN" sz="2400" dirty="0" smtClean="0"/>
              <a:t>    (গ) কাঁঠাল                (ঘ) সব কয়টি </a:t>
            </a:r>
          </a:p>
          <a:p>
            <a:pPr algn="ctr"/>
            <a:r>
              <a:rPr lang="bn-IN" sz="2400" dirty="0" smtClean="0"/>
              <a:t>২।সায়ানোকোবালেমিন নিচের কোনটি ভিটামিনকে নির্শেদ করে? </a:t>
            </a:r>
          </a:p>
          <a:p>
            <a:pPr algn="ctr"/>
            <a:r>
              <a:rPr lang="bn-IN" sz="2400" dirty="0" smtClean="0"/>
              <a:t>(ক) ভিটামিন বি-১      (খ) ভিটামিন বি-২ </a:t>
            </a:r>
          </a:p>
          <a:p>
            <a:pPr algn="ctr"/>
            <a:r>
              <a:rPr lang="bn-IN" sz="2400" dirty="0" smtClean="0"/>
              <a:t>(গ) ভিটামিন বি-৬      (ঘ) ভিটামিন বি-১২ 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4953000" y="2819400"/>
            <a:ext cx="5334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3962400"/>
            <a:ext cx="5334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Flowchart: Preparation 3"/>
          <p:cNvSpPr/>
          <p:nvPr/>
        </p:nvSpPr>
        <p:spPr>
          <a:xfrm>
            <a:off x="1676400" y="381000"/>
            <a:ext cx="5791200" cy="990600"/>
          </a:xfrm>
          <a:prstGeom prst="flowChartPrepar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বাড়ির কাজ 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7" name="Picture 6" descr="a1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8991600" cy="5257800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2590800" y="2514600"/>
            <a:ext cx="3810000" cy="3276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8" descr="42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0800" y="2514600"/>
            <a:ext cx="3810000" cy="35052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ounded Rectangle 11"/>
          <p:cNvSpPr/>
          <p:nvPr/>
        </p:nvSpPr>
        <p:spPr>
          <a:xfrm>
            <a:off x="0" y="1600200"/>
            <a:ext cx="2133600" cy="2971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কোন কোন ফলে ভিটামিন ‘এ’ থাকে?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Double Wave 3"/>
          <p:cNvSpPr/>
          <p:nvPr/>
        </p:nvSpPr>
        <p:spPr>
          <a:xfrm>
            <a:off x="2209800" y="304800"/>
            <a:ext cx="5867400" cy="1066800"/>
          </a:xfrm>
          <a:prstGeom prst="doubleWav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</a:rPr>
              <a:t>সবাইকে ধন্যবাদ </a:t>
            </a:r>
            <a:endParaRPr lang="en-US" sz="40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sagor khan\Downloads\A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924800" cy="5029199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sagor khan\Downloads\a1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133600"/>
            <a:ext cx="3810000" cy="3138487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1" name="Content Placeholder 10" descr="a5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4114800" cy="5029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11"/>
          <p:cNvSpPr/>
          <p:nvPr/>
        </p:nvSpPr>
        <p:spPr>
          <a:xfrm>
            <a:off x="1066800" y="2743200"/>
            <a:ext cx="2362200" cy="259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sagor khan\Downloads\a2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743200"/>
            <a:ext cx="2438400" cy="2590800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Rectangle 14"/>
          <p:cNvSpPr/>
          <p:nvPr/>
        </p:nvSpPr>
        <p:spPr>
          <a:xfrm>
            <a:off x="5334000" y="2133601"/>
            <a:ext cx="312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</p:txBody>
      </p:sp>
      <p:pic>
        <p:nvPicPr>
          <p:cNvPr id="1032" name="Picture 8" descr="C:\Users\sagor khan\Downloads\A5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600200"/>
            <a:ext cx="3962399" cy="4953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Rectangle 18"/>
          <p:cNvSpPr/>
          <p:nvPr/>
        </p:nvSpPr>
        <p:spPr>
          <a:xfrm>
            <a:off x="5410200" y="1905000"/>
            <a:ext cx="304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শ্রেণি</a:t>
            </a:r>
            <a:r>
              <a:rPr lang="bn-IN" sz="2400" dirty="0" smtClean="0"/>
              <a:t>ঃঅষ্টম </a:t>
            </a:r>
            <a:r>
              <a:rPr lang="en-US" sz="2400" dirty="0" smtClean="0"/>
              <a:t> </a:t>
            </a:r>
            <a:r>
              <a:rPr lang="bn-IN" sz="2400" dirty="0" smtClean="0"/>
              <a:t> </a:t>
            </a:r>
            <a:endParaRPr lang="en-US" sz="2400" dirty="0" smtClean="0"/>
          </a:p>
          <a:p>
            <a:r>
              <a:rPr lang="bn-IN" sz="2400" dirty="0" smtClean="0"/>
              <a:t> </a:t>
            </a:r>
            <a:r>
              <a:rPr lang="en-US" sz="2400" dirty="0" err="1" smtClean="0"/>
              <a:t>বিষয়</a:t>
            </a:r>
            <a:r>
              <a:rPr lang="bn-IN" sz="2400" dirty="0" smtClean="0"/>
              <a:t>ঃবিজ্ঞান</a:t>
            </a:r>
            <a:endParaRPr lang="en-US" sz="2400" dirty="0" smtClean="0"/>
          </a:p>
          <a:p>
            <a:r>
              <a:rPr lang="en-US" sz="2400" dirty="0" err="1" smtClean="0"/>
              <a:t>পাঠ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শিরোনাম</a:t>
            </a:r>
            <a:r>
              <a:rPr lang="bn-IN" sz="2400" dirty="0" smtClean="0"/>
              <a:t>ঃখাদ্য ও পুষ্টি (ভিটামিন ‘এ,এবং ‘বি, ) </a:t>
            </a:r>
          </a:p>
          <a:p>
            <a:r>
              <a:rPr lang="bn-IN" sz="2400" dirty="0" smtClean="0"/>
              <a:t>অধ্যায়ঃ ত্রয়োদশ </a:t>
            </a:r>
          </a:p>
          <a:p>
            <a:r>
              <a:rPr lang="bn-IN" sz="2400" dirty="0" smtClean="0"/>
              <a:t>সময়ঃ</a:t>
            </a:r>
            <a:r>
              <a:rPr lang="en-US" sz="2400" dirty="0" smtClean="0"/>
              <a:t>00.00.00</a:t>
            </a:r>
            <a:endParaRPr lang="bn-IN" sz="2400" dirty="0" smtClean="0"/>
          </a:p>
          <a:p>
            <a:r>
              <a:rPr lang="bn-IN" sz="2400" dirty="0" smtClean="0"/>
              <a:t>তারিখঃ</a:t>
            </a:r>
            <a:r>
              <a:rPr lang="en-US" sz="2400" dirty="0" smtClean="0"/>
              <a:t>00.00.00 </a:t>
            </a:r>
            <a:endParaRPr lang="bn-IN" sz="2400" dirty="0" smtClean="0"/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r>
              <a:rPr lang="bn-IN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0" name="Oval 19"/>
          <p:cNvSpPr/>
          <p:nvPr/>
        </p:nvSpPr>
        <p:spPr>
          <a:xfrm>
            <a:off x="2743200" y="304800"/>
            <a:ext cx="45720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agor khan\Downloads\A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8763000" cy="4953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838200" y="1720840"/>
            <a:ext cx="7620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                         </a:t>
            </a:r>
            <a:r>
              <a:rPr lang="bn-IN" sz="2800" dirty="0" smtClean="0"/>
              <a:t>পাঠ শেষে শিক্ষার্থীরা </a:t>
            </a:r>
            <a:r>
              <a:rPr lang="en-US" sz="2800" smtClean="0"/>
              <a:t>-</a:t>
            </a:r>
            <a:endParaRPr lang="bn-IN" sz="2800" dirty="0" smtClean="0"/>
          </a:p>
          <a:p>
            <a:r>
              <a:rPr lang="bn-IN" sz="2400" dirty="0" smtClean="0"/>
              <a:t>১। ভিটামিনের সঙ্গা বলতে পারবে।</a:t>
            </a:r>
          </a:p>
          <a:p>
            <a:r>
              <a:rPr lang="bn-IN" sz="2400" dirty="0" smtClean="0"/>
              <a:t>২। </a:t>
            </a:r>
            <a:r>
              <a:rPr lang="bn-IN" sz="2400" dirty="0" smtClean="0">
                <a:solidFill>
                  <a:srgbClr val="002060"/>
                </a:solidFill>
              </a:rPr>
              <a:t>ভিটামিন</a:t>
            </a:r>
            <a:r>
              <a:rPr lang="en-US" sz="2400" dirty="0" smtClean="0">
                <a:solidFill>
                  <a:srgbClr val="002060"/>
                </a:solidFill>
              </a:rPr>
              <a:t> ’এ’ </a:t>
            </a:r>
            <a:r>
              <a:rPr lang="en-US" sz="2400" dirty="0" err="1" smtClean="0">
                <a:solidFill>
                  <a:srgbClr val="002060"/>
                </a:solidFill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বি </a:t>
            </a:r>
            <a:r>
              <a:rPr lang="en-US" sz="2400" dirty="0" smtClean="0">
                <a:solidFill>
                  <a:srgbClr val="002060"/>
                </a:solidFill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</a:rPr>
              <a:t>এর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/>
              <a:t>খাবারের নাম ও উৎস সমূহ  বণর্না করতে পারবে। </a:t>
            </a:r>
          </a:p>
          <a:p>
            <a:r>
              <a:rPr lang="bn-IN" sz="2400" dirty="0" smtClean="0">
                <a:solidFill>
                  <a:srgbClr val="002060"/>
                </a:solidFill>
              </a:rPr>
              <a:t>৩। ভিটামিন</a:t>
            </a:r>
            <a:r>
              <a:rPr lang="en-US" sz="2400" dirty="0" smtClean="0">
                <a:solidFill>
                  <a:srgbClr val="002060"/>
                </a:solidFill>
              </a:rPr>
              <a:t> ’এ’ </a:t>
            </a:r>
            <a:r>
              <a:rPr lang="en-US" sz="2400" dirty="0" err="1" smtClean="0">
                <a:solidFill>
                  <a:srgbClr val="002060"/>
                </a:solidFill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বি</a:t>
            </a:r>
            <a:r>
              <a:rPr lang="en-US" sz="2400" dirty="0" smtClean="0">
                <a:solidFill>
                  <a:srgbClr val="002060"/>
                </a:solidFill>
              </a:rPr>
              <a:t>- </a:t>
            </a:r>
            <a:r>
              <a:rPr lang="bn-IN" sz="2400" dirty="0" smtClean="0">
                <a:solidFill>
                  <a:srgbClr val="FF0000"/>
                </a:solidFill>
              </a:rPr>
              <a:t> </a:t>
            </a:r>
            <a:r>
              <a:rPr lang="bn-IN" sz="2400" dirty="0" smtClean="0"/>
              <a:t>জাতীয় খাবারের প্রয়োজীয়তা বিশ্লেষণ করতে পারবে। </a:t>
            </a:r>
          </a:p>
          <a:p>
            <a:r>
              <a:rPr lang="bn-IN" sz="2400" dirty="0" smtClean="0"/>
              <a:t>৪।</a:t>
            </a:r>
            <a:r>
              <a:rPr lang="bn-IN" sz="2400" dirty="0" smtClean="0">
                <a:solidFill>
                  <a:srgbClr val="FF000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ভিটামিন</a:t>
            </a:r>
            <a:r>
              <a:rPr lang="en-US" sz="2400" dirty="0" smtClean="0">
                <a:solidFill>
                  <a:srgbClr val="002060"/>
                </a:solidFill>
              </a:rPr>
              <a:t> ’এ’ </a:t>
            </a:r>
            <a:r>
              <a:rPr lang="en-US" sz="2400" dirty="0" err="1" smtClean="0">
                <a:solidFill>
                  <a:srgbClr val="002060"/>
                </a:solidFill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বি</a:t>
            </a:r>
            <a:r>
              <a:rPr lang="en-US" sz="2400" dirty="0" smtClean="0">
                <a:solidFill>
                  <a:srgbClr val="002060"/>
                </a:solidFill>
              </a:rPr>
              <a:t>-</a:t>
            </a:r>
            <a:r>
              <a:rPr lang="bn-IN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/>
              <a:t>-এ’র  কাজ ও লক্ষণ গুলো ব্যাখ্যা করতে পারবে</a:t>
            </a:r>
          </a:p>
          <a:p>
            <a:r>
              <a:rPr lang="bn-IN" sz="2400" dirty="0" smtClean="0"/>
              <a:t>৪। ভিটামিনের বৈশিষ্ট্যগুলো বণর্না করতে পারবে। </a:t>
            </a:r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514600" y="228600"/>
            <a:ext cx="4343400" cy="1219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শিখনফল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solidFill>
                  <a:schemeClr val="tx1"/>
                </a:solidFill>
              </a:rPr>
              <a:t>আজকের </a:t>
            </a:r>
            <a:r>
              <a:rPr lang="bn-IN" sz="3200" dirty="0" smtClean="0">
                <a:solidFill>
                  <a:schemeClr val="tx1"/>
                </a:solidFill>
              </a:rPr>
              <a:t>পাঠ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h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400" y="1524000"/>
            <a:ext cx="3771900" cy="24384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h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24000"/>
            <a:ext cx="38100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5905502" y="3619498"/>
            <a:ext cx="2819399" cy="3657601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5562600" y="3962400"/>
            <a:ext cx="2667000" cy="2286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খাদ্য ও পুষ্টি (ভিটামিন</a:t>
            </a:r>
            <a:r>
              <a:rPr lang="en-US" sz="2400" dirty="0" smtClean="0">
                <a:solidFill>
                  <a:schemeClr val="tx1"/>
                </a:solidFill>
              </a:rPr>
              <a:t> ’এ’ </a:t>
            </a:r>
            <a:r>
              <a:rPr lang="en-US" sz="2400" dirty="0" err="1" smtClean="0">
                <a:solidFill>
                  <a:schemeClr val="tx1"/>
                </a:solidFill>
              </a:rPr>
              <a:t>এবং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‘বি’)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00600"/>
            <a:ext cx="4343400" cy="2057400"/>
          </a:xfrm>
          <a:prstGeom prst="rect">
            <a:avLst/>
          </a:prstGeom>
          <a:noFill/>
        </p:spPr>
      </p:pic>
      <p:pic>
        <p:nvPicPr>
          <p:cNvPr id="11" name="Picture 10" descr="h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343400"/>
            <a:ext cx="3429000" cy="1981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00B050"/>
                </a:solidFill>
              </a:rPr>
              <a:t> 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sagor khan\Downloads\a1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8991600" cy="5333999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0" y="1600200"/>
            <a:ext cx="8915400" cy="26670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যে জৈব রাসায়নিক পদার্থ খাদ্যে অত্যন্ত সামান্য পরিমানে উপস্থিত থেকে পরোক্ষভাবে দেহের ক্ষয়পূরণ,বৃদ্ধিসাধন বা তাপশক্তি উৎপাদন করে তাকে ভিটামিন বলে। 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971800" y="304800"/>
            <a:ext cx="3352800" cy="11430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ভিটামিন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h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524000"/>
            <a:ext cx="40386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h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38600"/>
            <a:ext cx="41910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" name="Rounded Rectangle 21"/>
          <p:cNvSpPr/>
          <p:nvPr/>
        </p:nvSpPr>
        <p:spPr>
          <a:xfrm>
            <a:off x="5105400" y="1676400"/>
            <a:ext cx="35814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চাল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029200" y="5715000"/>
            <a:ext cx="35814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ডাল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2438400"/>
            <a:ext cx="3124200" cy="2971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1200" y="2743200"/>
            <a:ext cx="2819400" cy="2590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ভিটামিন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খাবার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0" name="Down Arrow 9"/>
          <p:cNvSpPr/>
          <p:nvPr/>
        </p:nvSpPr>
        <p:spPr>
          <a:xfrm rot="5400000">
            <a:off x="4876800" y="3581400"/>
            <a:ext cx="914400" cy="762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47800" y="381000"/>
            <a:ext cx="67818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নিচের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চিত্রগুলো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লক্ষ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কর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  <a:solidFill>
            <a:schemeClr val="accent3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</a:rPr>
              <a:t> ১।খুব অল্প মাত্রায় আমাদের দেহে এটা প্রয়োজন।</a:t>
            </a:r>
          </a:p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</a:rPr>
              <a:t> ২।ভিটামিন প্রাণীদেহের অর্গানিক ক্যাটালাইস্ট ।</a:t>
            </a:r>
          </a:p>
          <a:p>
            <a:pPr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</a:t>
            </a:r>
            <a:r>
              <a:rPr lang="bn-IN" sz="2800" dirty="0" smtClean="0"/>
              <a:t>৩।কিছু কিছু ভিটামিন  দেহের মধ্যে স্টোর করা থাকে।</a:t>
            </a:r>
          </a:p>
          <a:p>
            <a:pPr>
              <a:buNone/>
            </a:pPr>
            <a:r>
              <a:rPr lang="bn-IN" sz="2800" dirty="0" smtClean="0"/>
              <a:t> ৪। প্রয়োজনের তুলনায় আমাদের শরীরে ভিটামিন কম থাকলে তাকে হাইপোভিটামিনোসিস বলে অভিহিত করা হয়।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78486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ভিটামিনের বৈশিষ্ট্য গুলো </a:t>
            </a:r>
            <a:endParaRPr lang="en-US" sz="3200" dirty="0"/>
          </a:p>
        </p:txBody>
      </p:sp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24400"/>
            <a:ext cx="5257800" cy="21336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134103" y="4000498"/>
            <a:ext cx="2133598" cy="3581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2971800"/>
            <a:ext cx="2286000" cy="1981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উদ্ভিদ ও প্রাণী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3505200"/>
            <a:ext cx="1981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উদ্ভিদ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0" y="1600200"/>
            <a:ext cx="1905000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বাঁধাকপি 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2362200" y="1600200"/>
            <a:ext cx="19050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সবুজ শাকশবজি 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685800" y="5181600"/>
            <a:ext cx="16002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পাকা আম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2209800" y="5181600"/>
            <a:ext cx="1676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2000" dirty="0" smtClean="0"/>
              <a:t>পালং শাক </a:t>
            </a:r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990600" y="2590800"/>
            <a:ext cx="22098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গাজর </a:t>
            </a:r>
            <a:endParaRPr lang="en-US" sz="2000" dirty="0"/>
          </a:p>
        </p:txBody>
      </p:sp>
      <p:sp>
        <p:nvSpPr>
          <p:cNvPr id="14" name="Oval 13"/>
          <p:cNvSpPr/>
          <p:nvPr/>
        </p:nvSpPr>
        <p:spPr>
          <a:xfrm>
            <a:off x="1066800" y="4419600"/>
            <a:ext cx="1752600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পেঁপে 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5410200" y="1524000"/>
            <a:ext cx="1905000" cy="152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মাছের যকৃত নিঃসৃত তেল  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>
          <a:xfrm>
            <a:off x="7315200" y="1676400"/>
            <a:ext cx="1371600" cy="1371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2000" dirty="0" smtClean="0"/>
              <a:t>দুধ 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7162800" y="4343400"/>
            <a:ext cx="12954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ডিমের কুসুম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5000" y="4343400"/>
            <a:ext cx="1676400" cy="1371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মাখন </a:t>
            </a:r>
            <a:endParaRPr lang="en-US" sz="2000" dirty="0"/>
          </a:p>
        </p:txBody>
      </p:sp>
      <p:sp>
        <p:nvSpPr>
          <p:cNvPr id="22" name="Down Arrow 21"/>
          <p:cNvSpPr/>
          <p:nvPr/>
        </p:nvSpPr>
        <p:spPr>
          <a:xfrm rot="5400000">
            <a:off x="2565067" y="3631867"/>
            <a:ext cx="914398" cy="813469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638800" y="3429000"/>
            <a:ext cx="762000" cy="914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4343400" y="1524000"/>
            <a:ext cx="914400" cy="1447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400800" y="3352800"/>
            <a:ext cx="17526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প্রাণী</a:t>
            </a:r>
            <a:r>
              <a:rPr lang="bn-IN" sz="3600" dirty="0" smtClean="0">
                <a:solidFill>
                  <a:srgbClr val="FF0000"/>
                </a:solidFill>
              </a:rPr>
              <a:t>জ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20" name="Rounded Rectangle 19"/>
          <p:cNvSpPr/>
          <p:nvPr/>
        </p:nvSpPr>
        <p:spPr>
          <a:xfrm>
            <a:off x="2209800" y="381000"/>
            <a:ext cx="5715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</a:rPr>
              <a:t>ভিটামিন –এ উৎস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618</Words>
  <Application>Microsoft Office PowerPoint</Application>
  <PresentationFormat>On-screen Show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শিক্ষক  পরিচিতি </vt:lpstr>
      <vt:lpstr>Slide 3</vt:lpstr>
      <vt:lpstr>Slide 4</vt:lpstr>
      <vt:lpstr>আজকের পাঠ </vt:lpstr>
      <vt:lpstr> </vt:lpstr>
      <vt:lpstr>Slide 7</vt:lpstr>
      <vt:lpstr>Slide 8</vt:lpstr>
      <vt:lpstr>Slide 9</vt:lpstr>
      <vt:lpstr>নিচের চিত্রগুলো লক্ষ কর </vt:lpstr>
      <vt:lpstr>নিচের চিত্রগুলো লক্ষ কর </vt:lpstr>
      <vt:lpstr> </vt:lpstr>
      <vt:lpstr>ভিটামিন এ’র অভাবজনিত লক্ষণ সমূহ </vt:lpstr>
      <vt:lpstr>Slide 14</vt:lpstr>
      <vt:lpstr>নিচের চিত্রগুলো লক্ষ কর </vt:lpstr>
      <vt:lpstr>নিচের চিত্রগুলো লক্ষ কর </vt:lpstr>
      <vt:lpstr> </vt:lpstr>
      <vt:lpstr>Slide 18</vt:lpstr>
      <vt:lpstr>ভিটামিন –বি এর অভাবজনিত লক্ষণ সমূহ </vt:lpstr>
      <vt:lpstr>দলীয় কাজ 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127</cp:revision>
  <dcterms:created xsi:type="dcterms:W3CDTF">2020-05-04T16:44:46Z</dcterms:created>
  <dcterms:modified xsi:type="dcterms:W3CDTF">2020-10-30T18:36:33Z</dcterms:modified>
</cp:coreProperties>
</file>