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76" r:id="rId2"/>
    <p:sldId id="277" r:id="rId3"/>
    <p:sldId id="269" r:id="rId4"/>
    <p:sldId id="261" r:id="rId5"/>
    <p:sldId id="262" r:id="rId6"/>
    <p:sldId id="258" r:id="rId7"/>
    <p:sldId id="266" r:id="rId8"/>
    <p:sldId id="265" r:id="rId9"/>
    <p:sldId id="280" r:id="rId10"/>
    <p:sldId id="268" r:id="rId11"/>
    <p:sldId id="267" r:id="rId12"/>
    <p:sldId id="271" r:id="rId13"/>
    <p:sldId id="272" r:id="rId14"/>
    <p:sldId id="273" r:id="rId15"/>
    <p:sldId id="274" r:id="rId16"/>
    <p:sldId id="275" r:id="rId17"/>
    <p:sldId id="259" r:id="rId18"/>
    <p:sldId id="27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3659"/>
    <a:srgbClr val="2DDF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19AAC-5AA8-4B2A-A8D9-20A0E3049077}" type="datetimeFigureOut">
              <a:rPr lang="en-US" smtClean="0"/>
              <a:t>01-Nov-20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869453-704C-4AA2-9047-341FC3C1F280}" type="slidenum">
              <a:rPr lang="en-US" smtClean="0"/>
              <a:t>‹#›</a:t>
            </a:fld>
            <a:endParaRPr lang="en-US"/>
          </a:p>
        </p:txBody>
      </p:sp>
    </p:spTree>
    <p:extLst>
      <p:ext uri="{BB962C8B-B14F-4D97-AF65-F5344CB8AC3E}">
        <p14:creationId xmlns:p14="http://schemas.microsoft.com/office/powerpoint/2010/main" val="85068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We designed this template so that each member of the project team has a set of slides with its own theme. Members, here’s how you add a new slide to just your set: </a:t>
            </a:r>
          </a:p>
          <a:p>
            <a:r>
              <a:rPr lang="en-US" dirty="0" smtClean="0"/>
              <a:t/>
            </a:r>
            <a:br>
              <a:rPr lang="en-US" dirty="0" smtClean="0"/>
            </a:br>
            <a:r>
              <a:rPr lang="en-US" dirty="0" smtClean="0"/>
              <a:t>Mark where you want to add the slide: Select an existing one in the Thumbnails pane, click the New Slide button, then choose a layout. The new slide gets the same theme as the other slides in your set. </a:t>
            </a:r>
          </a:p>
          <a:p>
            <a:endParaRPr lang="en-US" dirty="0" smtClean="0"/>
          </a:p>
          <a:p>
            <a:r>
              <a:rPr lang="en-US" dirty="0" smtClean="0"/>
              <a:t>Careful! Don’t annoy your fellow presenters by accidentally changing their themes. That can happen if you choose a different theme from the Design tab, which changes all of the slides in the presentation to that look. </a:t>
            </a:r>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smtClean="0"/>
              <a:pPr/>
              <a:t>1</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714750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anose="02000000000000000000" pitchFamily="2" charset="0"/>
                <a:cs typeface="NikoshBAN" panose="02000000000000000000" pitchFamily="2" charset="0"/>
              </a:rPr>
              <a:t>কীসের প্রতিবিম্ব</a:t>
            </a:r>
            <a:r>
              <a:rPr lang="bn-IN" baseline="0" dirty="0" smtClean="0">
                <a:latin typeface="NikoshBAN" panose="02000000000000000000" pitchFamily="2" charset="0"/>
                <a:cs typeface="NikoshBAN" panose="02000000000000000000" pitchFamily="2" charset="0"/>
              </a:rPr>
              <a:t> দেখা যাচ্ছে</a:t>
            </a:r>
            <a:r>
              <a:rPr lang="bn-IN" dirty="0" smtClean="0">
                <a:latin typeface="NikoshBAN" panose="02000000000000000000" pitchFamily="2" charset="0"/>
                <a:cs typeface="NikoshBAN" panose="02000000000000000000" pitchFamily="2" charset="0"/>
              </a:rPr>
              <a:t>? </a:t>
            </a:r>
            <a:r>
              <a:rPr lang="bn-IN" baseline="0" dirty="0" smtClean="0">
                <a:latin typeface="NikoshBAN" panose="02000000000000000000" pitchFamily="2" charset="0"/>
                <a:cs typeface="NikoshBAN" panose="02000000000000000000" pitchFamily="2" charset="0"/>
              </a:rPr>
              <a:t>আজকের পাঠ ঘোষণা।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76D8DEB2-D2BC-467C-A24B-D9577A052BE2}" type="slidenum">
              <a:rPr lang="en-US" smtClean="0"/>
              <a:t>3</a:t>
            </a:fld>
            <a:endParaRPr lang="en-US"/>
          </a:p>
        </p:txBody>
      </p:sp>
    </p:spTree>
    <p:extLst>
      <p:ext uri="{BB962C8B-B14F-4D97-AF65-F5344CB8AC3E}">
        <p14:creationId xmlns:p14="http://schemas.microsoft.com/office/powerpoint/2010/main" val="3879934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A70186-A80D-4C97-BD61-A23947B4DD67}" type="slidenum">
              <a:rPr lang="en-US" smtClean="0"/>
              <a:pPr/>
              <a:t>8</a:t>
            </a:fld>
            <a:endParaRPr lang="en-US"/>
          </a:p>
        </p:txBody>
      </p:sp>
    </p:spTree>
    <p:extLst>
      <p:ext uri="{BB962C8B-B14F-4D97-AF65-F5344CB8AC3E}">
        <p14:creationId xmlns:p14="http://schemas.microsoft.com/office/powerpoint/2010/main" val="1133158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A70186-A80D-4C97-BD61-A23947B4DD67}" type="slidenum">
              <a:rPr lang="en-US" smtClean="0"/>
              <a:pPr/>
              <a:t>9</a:t>
            </a:fld>
            <a:endParaRPr lang="en-US"/>
          </a:p>
        </p:txBody>
      </p:sp>
    </p:spTree>
    <p:extLst>
      <p:ext uri="{BB962C8B-B14F-4D97-AF65-F5344CB8AC3E}">
        <p14:creationId xmlns:p14="http://schemas.microsoft.com/office/powerpoint/2010/main" val="1405156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anose="02000000000000000000" pitchFamily="2" charset="0"/>
                <a:cs typeface="NikoshBAN" panose="02000000000000000000" pitchFamily="2" charset="0"/>
              </a:rPr>
              <a:t>চিত্রে কী কী দেখা</a:t>
            </a:r>
            <a:r>
              <a:rPr lang="bn-IN" baseline="0" dirty="0" smtClean="0">
                <a:latin typeface="NikoshBAN" panose="02000000000000000000" pitchFamily="2" charset="0"/>
                <a:cs typeface="NikoshBAN" panose="02000000000000000000" pitchFamily="2" charset="0"/>
              </a:rPr>
              <a:t> যাচ্ছে? কী ধরনের প্রতিবিম্ব সৃষ্টি হয়েছে? প্রতিবিম্ব কত প্রকার?</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76D8DEB2-D2BC-467C-A24B-D9577A052BE2}" type="slidenum">
              <a:rPr lang="en-US" smtClean="0"/>
              <a:t>10</a:t>
            </a:fld>
            <a:endParaRPr lang="en-US"/>
          </a:p>
        </p:txBody>
      </p:sp>
    </p:spTree>
    <p:extLst>
      <p:ext uri="{BB962C8B-B14F-4D97-AF65-F5344CB8AC3E}">
        <p14:creationId xmlns:p14="http://schemas.microsoft.com/office/powerpoint/2010/main" val="313690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চিত্রে কী কী দেখা</a:t>
            </a:r>
            <a:r>
              <a:rPr lang="bn-IN" baseline="0" dirty="0" smtClean="0"/>
              <a:t> যাচ্ছে? </a:t>
            </a:r>
            <a:endParaRPr lang="en-US" dirty="0"/>
          </a:p>
        </p:txBody>
      </p:sp>
      <p:sp>
        <p:nvSpPr>
          <p:cNvPr id="4" name="Slide Number Placeholder 3"/>
          <p:cNvSpPr>
            <a:spLocks noGrp="1"/>
          </p:cNvSpPr>
          <p:nvPr>
            <p:ph type="sldNum" sz="quarter" idx="10"/>
          </p:nvPr>
        </p:nvSpPr>
        <p:spPr/>
        <p:txBody>
          <a:bodyPr/>
          <a:lstStyle/>
          <a:p>
            <a:fld id="{76D8DEB2-D2BC-467C-A24B-D9577A052BE2}" type="slidenum">
              <a:rPr lang="en-US" smtClean="0"/>
              <a:t>11</a:t>
            </a:fld>
            <a:endParaRPr lang="en-US"/>
          </a:p>
        </p:txBody>
      </p:sp>
    </p:spTree>
    <p:extLst>
      <p:ext uri="{BB962C8B-B14F-4D97-AF65-F5344CB8AC3E}">
        <p14:creationId xmlns:p14="http://schemas.microsoft.com/office/powerpoint/2010/main" val="376320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01-Nov-20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01-Nov-20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01-Nov-20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01-Nov-20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01-Nov-20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01-Nov-20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01-Nov-20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01-Nov-20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01-Nov-20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01-Nov-20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01-Nov-20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01-Nov-20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01-Nov-20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01-Nov-20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01-Nov-20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6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utonnySushreeOMJ" panose="00000400000000000000" pitchFamily="2" charset="0"/>
                <a:cs typeface="SutonnySushreeOMJ" panose="00000400000000000000" pitchFamily="2" charset="0"/>
              </a:rPr>
              <a:t>মাল্টিমিডিয়া</a:t>
            </a:r>
            <a:r>
              <a:rPr lang="en-US" sz="6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utonnySushreeOMJ" panose="00000400000000000000" pitchFamily="2" charset="0"/>
                <a:cs typeface="SutonnySushreeOMJ" panose="00000400000000000000" pitchFamily="2" charset="0"/>
              </a:rPr>
              <a:t> </a:t>
            </a:r>
            <a:r>
              <a:rPr lang="en-US" sz="66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utonnySushreeOMJ" panose="00000400000000000000" pitchFamily="2" charset="0"/>
                <a:cs typeface="SutonnySushreeOMJ" panose="00000400000000000000" pitchFamily="2" charset="0"/>
              </a:rPr>
              <a:t>ক্লাসে</a:t>
            </a:r>
            <a:r>
              <a:rPr lang="en-US" sz="6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utonnySushreeOMJ" panose="00000400000000000000" pitchFamily="2" charset="0"/>
                <a:cs typeface="SutonnySushreeOMJ" panose="00000400000000000000" pitchFamily="2" charset="0"/>
              </a:rPr>
              <a:t> </a:t>
            </a:r>
            <a:br>
              <a:rPr lang="en-US" sz="6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utonnySushreeOMJ" panose="00000400000000000000" pitchFamily="2" charset="0"/>
                <a:cs typeface="SutonnySushreeOMJ" panose="00000400000000000000" pitchFamily="2" charset="0"/>
              </a:rPr>
            </a:br>
            <a:r>
              <a:rPr lang="en-US" sz="72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utonnySushreeOMJ" panose="00000400000000000000" pitchFamily="2" charset="0"/>
                <a:cs typeface="SutonnySushreeOMJ" panose="00000400000000000000" pitchFamily="2" charset="0"/>
              </a:rPr>
              <a:t>সবাইকে</a:t>
            </a:r>
            <a:r>
              <a:rPr lang="en-US" sz="7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utonnySushreeOMJ" panose="00000400000000000000" pitchFamily="2" charset="0"/>
                <a:cs typeface="SutonnySushreeOMJ" panose="00000400000000000000" pitchFamily="2" charset="0"/>
              </a:rPr>
              <a:t> </a:t>
            </a:r>
            <a:r>
              <a:rPr lang="en-US" sz="72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utonnySushreeOMJ" panose="00000400000000000000" pitchFamily="2" charset="0"/>
                <a:cs typeface="SutonnySushreeOMJ" panose="00000400000000000000" pitchFamily="2" charset="0"/>
              </a:rPr>
              <a:t>স্বাগতম</a:t>
            </a:r>
            <a:endPar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utonnySushreeOMJ" panose="00000400000000000000" pitchFamily="2" charset="0"/>
              <a:cs typeface="SutonnySushreeOMJ" panose="00000400000000000000" pitchFamily="2" charset="0"/>
            </a:endParaRPr>
          </a:p>
        </p:txBody>
      </p:sp>
    </p:spTree>
    <p:extLst>
      <p:ext uri="{BB962C8B-B14F-4D97-AF65-F5344CB8AC3E}">
        <p14:creationId xmlns:p14="http://schemas.microsoft.com/office/powerpoint/2010/main" val="266583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530974" y="2101856"/>
            <a:ext cx="276225" cy="4114800"/>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3225799" y="1986975"/>
            <a:ext cx="628650" cy="1952625"/>
          </a:xfrm>
          <a:prstGeom prst="rect">
            <a:avLst/>
          </a:prstGeom>
        </p:spPr>
      </p:pic>
      <p:cxnSp>
        <p:nvCxnSpPr>
          <p:cNvPr id="12" name="Straight Connector 11"/>
          <p:cNvCxnSpPr/>
          <p:nvPr/>
        </p:nvCxnSpPr>
        <p:spPr>
          <a:xfrm>
            <a:off x="2768599" y="2063174"/>
            <a:ext cx="7620000" cy="0"/>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4">
            <a:clrChange>
              <a:clrFrom>
                <a:srgbClr val="FFFFFF"/>
              </a:clrFrom>
              <a:clrTo>
                <a:srgbClr val="FFFFFF">
                  <a:alpha val="0"/>
                </a:srgbClr>
              </a:clrTo>
            </a:clrChange>
          </a:blip>
          <a:stretch>
            <a:fillRect/>
          </a:stretch>
        </p:blipFill>
        <p:spPr>
          <a:xfrm flipH="1">
            <a:off x="9321799" y="1986974"/>
            <a:ext cx="628650" cy="1952625"/>
          </a:xfrm>
          <a:prstGeom prst="rect">
            <a:avLst/>
          </a:prstGeom>
        </p:spPr>
      </p:pic>
      <p:cxnSp>
        <p:nvCxnSpPr>
          <p:cNvPr id="17" name="Straight Connector 16"/>
          <p:cNvCxnSpPr/>
          <p:nvPr/>
        </p:nvCxnSpPr>
        <p:spPr>
          <a:xfrm>
            <a:off x="3559058" y="2088149"/>
            <a:ext cx="2983880" cy="17940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5">
            <a:clrChange>
              <a:clrFrom>
                <a:srgbClr val="FFFFFF"/>
              </a:clrFrom>
              <a:clrTo>
                <a:srgbClr val="FFFFFF">
                  <a:alpha val="0"/>
                </a:srgbClr>
              </a:clrTo>
            </a:clrChange>
          </a:blip>
          <a:stretch>
            <a:fillRect/>
          </a:stretch>
        </p:blipFill>
        <p:spPr>
          <a:xfrm>
            <a:off x="2959099" y="5415975"/>
            <a:ext cx="1485900" cy="962025"/>
          </a:xfrm>
          <a:prstGeom prst="rect">
            <a:avLst/>
          </a:prstGeom>
          <a:scene3d>
            <a:camera prst="perspectiveContrastingLeftFacing"/>
            <a:lightRig rig="threePt" dir="t"/>
          </a:scene3d>
        </p:spPr>
      </p:pic>
      <p:cxnSp>
        <p:nvCxnSpPr>
          <p:cNvPr id="24" name="Straight Connector 23"/>
          <p:cNvCxnSpPr/>
          <p:nvPr/>
        </p:nvCxnSpPr>
        <p:spPr>
          <a:xfrm>
            <a:off x="3529322" y="2088148"/>
            <a:ext cx="3013617" cy="20354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028018" y="3881578"/>
            <a:ext cx="2514921" cy="19153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028018" y="4120574"/>
            <a:ext cx="2514921" cy="1676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534750" y="2075660"/>
            <a:ext cx="3101375" cy="2060420"/>
          </a:xfrm>
          <a:prstGeom prst="line">
            <a:avLst/>
          </a:prstGeom>
          <a:ln w="381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581764" y="2088147"/>
            <a:ext cx="3054360" cy="1762764"/>
          </a:xfrm>
          <a:prstGeom prst="line">
            <a:avLst/>
          </a:prstGeom>
          <a:ln w="381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826476" y="804774"/>
            <a:ext cx="1718740" cy="584775"/>
          </a:xfrm>
          <a:prstGeom prst="rect">
            <a:avLst/>
          </a:prstGeom>
          <a:noFill/>
        </p:spPr>
        <p:txBody>
          <a:bodyPr wrap="none" rtlCol="0">
            <a:spAutoFit/>
          </a:bodyPr>
          <a:lstStyle/>
          <a:p>
            <a:r>
              <a:rPr lang="bn-IN" sz="3200" dirty="0">
                <a:latin typeface="NikoshBAN" pitchFamily="2" charset="0"/>
                <a:cs typeface="NikoshBAN" pitchFamily="2" charset="0"/>
              </a:rPr>
              <a:t>সম</a:t>
            </a:r>
            <a:r>
              <a:rPr lang="bn-BD" sz="3200" dirty="0">
                <a:latin typeface="NikoshBAN" pitchFamily="2" charset="0"/>
                <a:cs typeface="NikoshBAN" pitchFamily="2" charset="0"/>
              </a:rPr>
              <a:t>তল দর্পণ</a:t>
            </a:r>
            <a:endParaRPr lang="en-US" sz="3200" dirty="0">
              <a:latin typeface="NikoshBAN" pitchFamily="2" charset="0"/>
              <a:cs typeface="NikoshBAN" pitchFamily="2" charset="0"/>
            </a:endParaRPr>
          </a:p>
        </p:txBody>
      </p:sp>
      <p:sp>
        <p:nvSpPr>
          <p:cNvPr id="52" name="TextBox 51"/>
          <p:cNvSpPr txBox="1"/>
          <p:nvPr/>
        </p:nvSpPr>
        <p:spPr>
          <a:xfrm>
            <a:off x="2940058" y="3967477"/>
            <a:ext cx="1077539" cy="584775"/>
          </a:xfrm>
          <a:prstGeom prst="rect">
            <a:avLst/>
          </a:prstGeom>
          <a:noFill/>
        </p:spPr>
        <p:txBody>
          <a:bodyPr wrap="none" rtlCol="0">
            <a:spAutoFit/>
          </a:bodyPr>
          <a:lstStyle/>
          <a:p>
            <a:r>
              <a:rPr lang="bn-BD" sz="3200" dirty="0">
                <a:latin typeface="NikoshBAN" pitchFamily="2" charset="0"/>
                <a:cs typeface="NikoshBAN" pitchFamily="2" charset="0"/>
              </a:rPr>
              <a:t>লক্ষবস্তু</a:t>
            </a:r>
            <a:endParaRPr lang="en-US" sz="3200" dirty="0">
              <a:latin typeface="NikoshBAN" pitchFamily="2" charset="0"/>
              <a:cs typeface="NikoshBAN" pitchFamily="2" charset="0"/>
            </a:endParaRPr>
          </a:p>
        </p:txBody>
      </p:sp>
      <p:sp>
        <p:nvSpPr>
          <p:cNvPr id="54" name="TextBox 53"/>
          <p:cNvSpPr txBox="1"/>
          <p:nvPr/>
        </p:nvSpPr>
        <p:spPr>
          <a:xfrm>
            <a:off x="9055188" y="4014587"/>
            <a:ext cx="1188146" cy="584775"/>
          </a:xfrm>
          <a:prstGeom prst="rect">
            <a:avLst/>
          </a:prstGeom>
          <a:noFill/>
        </p:spPr>
        <p:txBody>
          <a:bodyPr wrap="none" rtlCol="0">
            <a:spAutoFit/>
          </a:bodyPr>
          <a:lstStyle/>
          <a:p>
            <a:r>
              <a:rPr lang="bn-BD" sz="3200" dirty="0">
                <a:latin typeface="NikoshBAN" pitchFamily="2" charset="0"/>
                <a:cs typeface="NikoshBAN" pitchFamily="2" charset="0"/>
              </a:rPr>
              <a:t>প্রতিবিম্ব</a:t>
            </a:r>
            <a:endParaRPr lang="en-US" sz="3200" dirty="0">
              <a:latin typeface="NikoshBAN" pitchFamily="2" charset="0"/>
              <a:cs typeface="NikoshBAN" pitchFamily="2" charset="0"/>
            </a:endParaRPr>
          </a:p>
        </p:txBody>
      </p:sp>
      <p:sp>
        <p:nvSpPr>
          <p:cNvPr id="55" name="TextBox 54"/>
          <p:cNvSpPr txBox="1"/>
          <p:nvPr/>
        </p:nvSpPr>
        <p:spPr>
          <a:xfrm>
            <a:off x="2463800" y="6291069"/>
            <a:ext cx="7620001" cy="584775"/>
          </a:xfrm>
          <a:prstGeom prst="rect">
            <a:avLst/>
          </a:prstGeom>
          <a:solidFill>
            <a:schemeClr val="bg2"/>
          </a:solidFill>
          <a:ln w="19050">
            <a:noFill/>
          </a:ln>
        </p:spPr>
        <p:txBody>
          <a:bodyPr wrap="square" rtlCol="0">
            <a:spAutoFit/>
          </a:bodyPr>
          <a:lstStyle/>
          <a:p>
            <a:pPr algn="ctr"/>
            <a:r>
              <a:rPr lang="bn-IN" sz="3200" dirty="0">
                <a:latin typeface="NikoshBAN" pitchFamily="2" charset="0"/>
                <a:cs typeface="NikoshBAN" pitchFamily="2" charset="0"/>
              </a:rPr>
              <a:t>দর্পণের পিছনে অ</a:t>
            </a:r>
            <a:r>
              <a:rPr lang="bn-BD" sz="3200" dirty="0">
                <a:latin typeface="NikoshBAN" pitchFamily="2" charset="0"/>
                <a:cs typeface="NikoshBAN" pitchFamily="2" charset="0"/>
              </a:rPr>
              <a:t>বাস্তব</a:t>
            </a:r>
            <a:r>
              <a:rPr lang="bn-IN" sz="3200" dirty="0">
                <a:latin typeface="NikoshBAN" pitchFamily="2" charset="0"/>
                <a:cs typeface="NikoshBAN" pitchFamily="2" charset="0"/>
              </a:rPr>
              <a:t> </a:t>
            </a:r>
            <a:r>
              <a:rPr lang="bn-BD" sz="3200" dirty="0">
                <a:latin typeface="NikoshBAN" pitchFamily="2" charset="0"/>
                <a:cs typeface="NikoshBAN" pitchFamily="2" charset="0"/>
              </a:rPr>
              <a:t>প্রতিবিম্ব সৃস্টি হয়েছে।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309362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000" fill="hold"/>
                                        <p:tgtEl>
                                          <p:spTgt spid="12"/>
                                        </p:tgtEl>
                                        <p:attrNameLst>
                                          <p:attrName>ppt_w</p:attrName>
                                        </p:attrNameLst>
                                      </p:cBhvr>
                                      <p:tavLst>
                                        <p:tav tm="0">
                                          <p:val>
                                            <p:fltVal val="0"/>
                                          </p:val>
                                        </p:tav>
                                        <p:tav tm="100000">
                                          <p:val>
                                            <p:strVal val="#ppt_w"/>
                                          </p:val>
                                        </p:tav>
                                      </p:tavLst>
                                    </p:anim>
                                    <p:anim calcmode="lin" valueType="num">
                                      <p:cBhvr>
                                        <p:cTn id="13"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left)">
                                      <p:cBhvr>
                                        <p:cTn id="18" dur="20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left)">
                                      <p:cBhvr>
                                        <p:cTn id="30" dur="20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2000"/>
                                        <p:tgtEl>
                                          <p:spTgt spid="17"/>
                                        </p:tgtEl>
                                      </p:cBhvr>
                                    </p:animEffect>
                                  </p:childTnLst>
                                </p:cTn>
                              </p:par>
                              <p:par>
                                <p:cTn id="36" presetID="22" presetClass="entr" presetSubtype="8"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2000"/>
                                        <p:tgtEl>
                                          <p:spTgt spid="24"/>
                                        </p:tgtEl>
                                      </p:cBhvr>
                                    </p:animEffect>
                                  </p:childTnLst>
                                </p:cTn>
                              </p:par>
                            </p:childTnLst>
                          </p:cTn>
                        </p:par>
                        <p:par>
                          <p:cTn id="39" fill="hold">
                            <p:stCondLst>
                              <p:cond delay="2000"/>
                            </p:stCondLst>
                            <p:childTnLst>
                              <p:par>
                                <p:cTn id="40" presetID="22" presetClass="entr" presetSubtype="2"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right)">
                                      <p:cBhvr>
                                        <p:cTn id="42" dur="2000"/>
                                        <p:tgtEl>
                                          <p:spTgt spid="27"/>
                                        </p:tgtEl>
                                      </p:cBhvr>
                                    </p:animEffect>
                                  </p:childTnLst>
                                </p:cTn>
                              </p:par>
                              <p:par>
                                <p:cTn id="43" presetID="22" presetClass="entr" presetSubtype="2"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right)">
                                      <p:cBhvr>
                                        <p:cTn id="45" dur="2000"/>
                                        <p:tgtEl>
                                          <p:spTgt spid="28"/>
                                        </p:tgtEl>
                                      </p:cBhvr>
                                    </p:animEffect>
                                  </p:childTnLst>
                                </p:cTn>
                              </p:par>
                            </p:childTnLst>
                          </p:cTn>
                        </p:par>
                        <p:par>
                          <p:cTn id="46" fill="hold">
                            <p:stCondLst>
                              <p:cond delay="4000"/>
                            </p:stCondLst>
                            <p:childTnLst>
                              <p:par>
                                <p:cTn id="47" presetID="1"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down)">
                                      <p:cBhvr>
                                        <p:cTn id="53" dur="2000"/>
                                        <p:tgtEl>
                                          <p:spTgt spid="49"/>
                                        </p:tgtEl>
                                      </p:cBhvr>
                                    </p:animEffect>
                                  </p:childTnLst>
                                </p:cTn>
                              </p:par>
                              <p:par>
                                <p:cTn id="54" presetID="22" presetClass="entr" presetSubtype="4"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2000"/>
                                        <p:tgtEl>
                                          <p:spTgt spid="35"/>
                                        </p:tgtEl>
                                      </p:cBhvr>
                                    </p:animEffect>
                                  </p:childTnLst>
                                </p:cTn>
                              </p:par>
                            </p:childTnLst>
                          </p:cTn>
                        </p:par>
                        <p:par>
                          <p:cTn id="57" fill="hold">
                            <p:stCondLst>
                              <p:cond delay="2000"/>
                            </p:stCondLst>
                            <p:childTnLst>
                              <p:par>
                                <p:cTn id="58" presetID="1" presetClass="entr" presetSubtype="0"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left)">
                                      <p:cBhvr>
                                        <p:cTn id="64" dur="2000"/>
                                        <p:tgtEl>
                                          <p:spTgt spid="5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wipe(left)">
                                      <p:cBhvr>
                                        <p:cTn id="69"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4" grpId="0"/>
      <p:bldP spid="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tretch>
            <a:fillRect/>
          </a:stretch>
        </p:blipFill>
        <p:spPr>
          <a:xfrm>
            <a:off x="5842000" y="1368710"/>
            <a:ext cx="4900635" cy="4191000"/>
          </a:xfrm>
          <a:prstGeom prst="rect">
            <a:avLst/>
          </a:prstGeom>
          <a:ln>
            <a:noFill/>
          </a:ln>
          <a:effectLst>
            <a:softEdge rad="112500"/>
          </a:effectLst>
        </p:spPr>
      </p:pic>
      <p:sp>
        <p:nvSpPr>
          <p:cNvPr id="6" name="TextBox 5"/>
          <p:cNvSpPr txBox="1"/>
          <p:nvPr/>
        </p:nvSpPr>
        <p:spPr>
          <a:xfrm>
            <a:off x="1330802" y="720435"/>
            <a:ext cx="3077503" cy="1077218"/>
          </a:xfrm>
          <a:prstGeom prst="rect">
            <a:avLst/>
          </a:prstGeom>
          <a:noFill/>
          <a:ln w="19050">
            <a:noFill/>
          </a:ln>
        </p:spPr>
        <p:txBody>
          <a:bodyPr wrap="square" rtlCol="0">
            <a:spAutoFit/>
          </a:bodyPr>
          <a:lstStyle/>
          <a:p>
            <a:pPr algn="ct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সমতল দর্পনে গঠিত প্রতিবিম্বের </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বৈশিষ্ট্য</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1047263" y="2679380"/>
            <a:ext cx="4629637" cy="2554545"/>
          </a:xfrm>
          <a:prstGeom prst="rect">
            <a:avLst/>
          </a:prstGeom>
          <a:solidFill>
            <a:schemeClr val="bg2"/>
          </a:solidFill>
          <a:ln w="19050">
            <a:noFill/>
          </a:ln>
        </p:spPr>
        <p:txBody>
          <a:bodyPr wrap="square" rtlCol="0">
            <a:spAutoFit/>
          </a:bodyPr>
          <a:lstStyle/>
          <a:p>
            <a:r>
              <a:rPr lang="bn-IN" sz="3200" dirty="0">
                <a:latin typeface="NikoshBAN" panose="02000000000000000000" pitchFamily="2" charset="0"/>
                <a:cs typeface="NikoshBAN" panose="02000000000000000000" pitchFamily="2" charset="0"/>
              </a:rPr>
              <a:t>১। দর্পণ থেকে বস্তুর দূরত্ব ও প্রতিবিম্বের দূরত্ব সমান।</a:t>
            </a:r>
          </a:p>
          <a:p>
            <a:r>
              <a:rPr lang="bn-IN" sz="3200" dirty="0">
                <a:latin typeface="NikoshBAN" panose="02000000000000000000" pitchFamily="2" charset="0"/>
                <a:cs typeface="NikoshBAN" panose="02000000000000000000" pitchFamily="2" charset="0"/>
              </a:rPr>
              <a:t>২। প্রতিবিম্বের আকার লক্ষ্যবস্তুর আকারের সমান।</a:t>
            </a:r>
          </a:p>
          <a:p>
            <a:r>
              <a:rPr lang="bn-IN" sz="3200" dirty="0">
                <a:latin typeface="NikoshBAN" panose="02000000000000000000" pitchFamily="2" charset="0"/>
                <a:cs typeface="NikoshBAN" panose="02000000000000000000" pitchFamily="2" charset="0"/>
              </a:rPr>
              <a:t>৩। প্রতিবিম্ব অবাস্তব ও সোজা।</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35761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bg/>
                                          </p:spTgt>
                                        </p:tgtEl>
                                        <p:attrNameLst>
                                          <p:attrName>style.visibility</p:attrName>
                                        </p:attrNameLst>
                                      </p:cBhvr>
                                      <p:to>
                                        <p:strVal val="visible"/>
                                      </p:to>
                                    </p:set>
                                    <p:animEffect transition="in" filter="wipe(left)">
                                      <p:cBhvr>
                                        <p:cTn id="16" dur="1000"/>
                                        <p:tgtEl>
                                          <p:spTgt spid="11">
                                            <p:bg/>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left)">
                                      <p:cBhvr>
                                        <p:cTn id="21" dur="10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wipe(left)">
                                      <p:cBhvr>
                                        <p:cTn id="26" dur="1000"/>
                                        <p:tgtEl>
                                          <p:spTgt spid="1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wipe(left)">
                                      <p:cBhvr>
                                        <p:cTn id="31"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C9AE5DA5-679B-A54E-9B65-6BCB9001E4C8}"/>
              </a:ext>
            </a:extLst>
          </p:cNvPr>
          <p:cNvPicPr>
            <a:picLocks noChangeAspect="1"/>
          </p:cNvPicPr>
          <p:nvPr/>
        </p:nvPicPr>
        <p:blipFill>
          <a:blip r:embed="rId2">
            <a:duotone>
              <a:schemeClr val="accent1">
                <a:shade val="45000"/>
                <a:satMod val="135000"/>
              </a:schemeClr>
              <a:prstClr val="white"/>
            </a:duotone>
          </a:blip>
          <a:stretch>
            <a:fillRect/>
          </a:stretch>
        </p:blipFill>
        <p:spPr>
          <a:xfrm rot="16200000">
            <a:off x="3613863" y="-829322"/>
            <a:ext cx="3933371" cy="10294642"/>
          </a:xfrm>
          <a:prstGeom prst="rect">
            <a:avLst/>
          </a:prstGeom>
          <a:ln>
            <a:noFill/>
          </a:ln>
          <a:effectLst>
            <a:softEdge rad="112500"/>
          </a:effectLst>
        </p:spPr>
      </p:pic>
    </p:spTree>
    <p:extLst>
      <p:ext uri="{BB962C8B-B14F-4D97-AF65-F5344CB8AC3E}">
        <p14:creationId xmlns:p14="http://schemas.microsoft.com/office/powerpoint/2010/main" val="35908016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521EF868-3E94-9449-B292-59119314117B}"/>
              </a:ext>
            </a:extLst>
          </p:cNvPr>
          <p:cNvPicPr>
            <a:picLocks noChangeAspect="1"/>
          </p:cNvPicPr>
          <p:nvPr/>
        </p:nvPicPr>
        <p:blipFill rotWithShape="1">
          <a:blip r:embed="rId2">
            <a:duotone>
              <a:schemeClr val="accent1">
                <a:shade val="45000"/>
                <a:satMod val="135000"/>
              </a:schemeClr>
              <a:prstClr val="white"/>
            </a:duotone>
          </a:blip>
          <a:srcRect l="8857"/>
          <a:stretch/>
        </p:blipFill>
        <p:spPr>
          <a:xfrm rot="16200000">
            <a:off x="3396439" y="-453884"/>
            <a:ext cx="3471133" cy="9135148"/>
          </a:xfrm>
          <a:prstGeom prst="rect">
            <a:avLst/>
          </a:prstGeom>
          <a:ln>
            <a:noFill/>
          </a:ln>
          <a:effectLst>
            <a:softEdge rad="112500"/>
          </a:effectLst>
        </p:spPr>
      </p:pic>
    </p:spTree>
    <p:extLst>
      <p:ext uri="{BB962C8B-B14F-4D97-AF65-F5344CB8AC3E}">
        <p14:creationId xmlns:p14="http://schemas.microsoft.com/office/powerpoint/2010/main" val="2397008031"/>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735A2A81-1273-5042-B2F6-BCBAD23A0653}"/>
              </a:ext>
            </a:extLst>
          </p:cNvPr>
          <p:cNvPicPr>
            <a:picLocks noChangeAspect="1"/>
          </p:cNvPicPr>
          <p:nvPr/>
        </p:nvPicPr>
        <p:blipFill>
          <a:blip r:embed="rId2">
            <a:duotone>
              <a:schemeClr val="accent1">
                <a:shade val="45000"/>
                <a:satMod val="135000"/>
              </a:schemeClr>
              <a:prstClr val="white"/>
            </a:duotone>
          </a:blip>
          <a:stretch>
            <a:fillRect/>
          </a:stretch>
        </p:blipFill>
        <p:spPr>
          <a:xfrm rot="16200000">
            <a:off x="2839908" y="-123555"/>
            <a:ext cx="4160547" cy="9004278"/>
          </a:xfrm>
          <a:prstGeom prst="rect">
            <a:avLst/>
          </a:prstGeom>
          <a:ln>
            <a:noFill/>
          </a:ln>
          <a:effectLst>
            <a:softEdge rad="112500"/>
          </a:effectLst>
        </p:spPr>
      </p:pic>
    </p:spTree>
    <p:extLst>
      <p:ext uri="{BB962C8B-B14F-4D97-AF65-F5344CB8AC3E}">
        <p14:creationId xmlns:p14="http://schemas.microsoft.com/office/powerpoint/2010/main" val="3669065051"/>
      </p:ext>
    </p:extLst>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04A0D46F-42CF-8D4F-BA84-D139FCD90248}"/>
              </a:ext>
            </a:extLst>
          </p:cNvPr>
          <p:cNvPicPr>
            <a:picLocks noChangeAspect="1"/>
          </p:cNvPicPr>
          <p:nvPr/>
        </p:nvPicPr>
        <p:blipFill>
          <a:blip r:embed="rId2">
            <a:duotone>
              <a:schemeClr val="accent1">
                <a:shade val="45000"/>
                <a:satMod val="135000"/>
              </a:schemeClr>
              <a:prstClr val="white"/>
            </a:duotone>
          </a:blip>
          <a:stretch>
            <a:fillRect/>
          </a:stretch>
        </p:blipFill>
        <p:spPr>
          <a:xfrm rot="16200000">
            <a:off x="3590123" y="508048"/>
            <a:ext cx="3966234" cy="7757584"/>
          </a:xfrm>
          <a:prstGeom prst="rect">
            <a:avLst/>
          </a:prstGeom>
          <a:ln>
            <a:noFill/>
          </a:ln>
          <a:effectLst>
            <a:softEdge rad="112500"/>
          </a:effectLst>
        </p:spPr>
      </p:pic>
      <p:sp>
        <p:nvSpPr>
          <p:cNvPr id="5" name="TextBox 4">
            <a:extLst>
              <a:ext uri="{FF2B5EF4-FFF2-40B4-BE49-F238E27FC236}">
                <a16:creationId xmlns:a16="http://schemas.microsoft.com/office/drawing/2014/main" id="{B49F70F4-DCD5-BE40-9BD0-8439CE38A59A}"/>
              </a:ext>
            </a:extLst>
          </p:cNvPr>
          <p:cNvSpPr txBox="1"/>
          <p:nvPr/>
        </p:nvSpPr>
        <p:spPr>
          <a:xfrm>
            <a:off x="1694447" y="723547"/>
            <a:ext cx="6064121" cy="646331"/>
          </a:xfrm>
          <a:prstGeom prst="rect">
            <a:avLst/>
          </a:prstGeom>
          <a:noFill/>
        </p:spPr>
        <p:txBody>
          <a:bodyPr wrap="square" rtlCol="0">
            <a:spAutoFit/>
          </a:bodyPr>
          <a:lstStyle/>
          <a:p>
            <a:pPr algn="l"/>
            <a:r>
              <a:rPr lang="en-GB" sz="3600" b="1" dirty="0" err="1">
                <a:latin typeface="NikoshBAN" panose="02000000000000000000" pitchFamily="2" charset="0"/>
                <a:cs typeface="NikoshBAN" panose="02000000000000000000" pitchFamily="2" charset="0"/>
              </a:rPr>
              <a:t>উত্তল</a:t>
            </a:r>
            <a:r>
              <a:rPr lang="en-GB" sz="3600" b="1" dirty="0">
                <a:latin typeface="NikoshBAN" panose="02000000000000000000" pitchFamily="2" charset="0"/>
                <a:cs typeface="NikoshBAN" panose="02000000000000000000" pitchFamily="2" charset="0"/>
              </a:rPr>
              <a:t> </a:t>
            </a:r>
            <a:r>
              <a:rPr lang="en-GB" sz="3600" b="1" dirty="0" err="1">
                <a:latin typeface="NikoshBAN" panose="02000000000000000000" pitchFamily="2" charset="0"/>
                <a:cs typeface="NikoshBAN" panose="02000000000000000000" pitchFamily="2" charset="0"/>
              </a:rPr>
              <a:t>দর্পনে</a:t>
            </a:r>
            <a:r>
              <a:rPr lang="en-GB" sz="3600" b="1" dirty="0">
                <a:latin typeface="NikoshBAN" panose="02000000000000000000" pitchFamily="2" charset="0"/>
                <a:cs typeface="NikoshBAN" panose="02000000000000000000" pitchFamily="2" charset="0"/>
              </a:rPr>
              <a:t> </a:t>
            </a:r>
            <a:r>
              <a:rPr lang="en-GB" sz="3600" b="1" dirty="0" err="1">
                <a:latin typeface="NikoshBAN" panose="02000000000000000000" pitchFamily="2" charset="0"/>
                <a:cs typeface="NikoshBAN" panose="02000000000000000000" pitchFamily="2" charset="0"/>
              </a:rPr>
              <a:t>প্রতিবিম্ব</a:t>
            </a:r>
            <a:r>
              <a:rPr lang="en-GB" sz="3600" b="1" dirty="0">
                <a:latin typeface="NikoshBAN" panose="02000000000000000000" pitchFamily="2" charset="0"/>
                <a:cs typeface="NikoshBAN" panose="02000000000000000000" pitchFamily="2" charset="0"/>
              </a:rPr>
              <a:t> </a:t>
            </a:r>
            <a:r>
              <a:rPr lang="en-GB" sz="3600" b="1" dirty="0" err="1">
                <a:latin typeface="NikoshBAN" panose="02000000000000000000" pitchFamily="2" charset="0"/>
                <a:cs typeface="NikoshBAN" panose="02000000000000000000" pitchFamily="2" charset="0"/>
              </a:rPr>
              <a:t>গঠন</a:t>
            </a:r>
            <a:r>
              <a:rPr lang="en-GB" sz="3600" b="1" dirty="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627825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2AFC62BD-DDF6-0E47-ABE6-6B4AD738D7A0}"/>
              </a:ext>
            </a:extLst>
          </p:cNvPr>
          <p:cNvPicPr>
            <a:picLocks noChangeAspect="1"/>
          </p:cNvPicPr>
          <p:nvPr/>
        </p:nvPicPr>
        <p:blipFill>
          <a:blip r:embed="rId2">
            <a:duotone>
              <a:schemeClr val="accent1">
                <a:shade val="45000"/>
                <a:satMod val="135000"/>
              </a:schemeClr>
              <a:prstClr val="white"/>
            </a:duotone>
          </a:blip>
          <a:stretch>
            <a:fillRect/>
          </a:stretch>
        </p:blipFill>
        <p:spPr>
          <a:xfrm rot="16200000">
            <a:off x="4038094" y="25194"/>
            <a:ext cx="3723587" cy="8495131"/>
          </a:xfrm>
          <a:prstGeom prst="rect">
            <a:avLst/>
          </a:prstGeom>
          <a:ln>
            <a:noFill/>
          </a:ln>
          <a:effectLst>
            <a:softEdge rad="112500"/>
          </a:effectLst>
        </p:spPr>
      </p:pic>
      <p:sp>
        <p:nvSpPr>
          <p:cNvPr id="5" name="TextBox 4">
            <a:extLst>
              <a:ext uri="{FF2B5EF4-FFF2-40B4-BE49-F238E27FC236}">
                <a16:creationId xmlns:a16="http://schemas.microsoft.com/office/drawing/2014/main" id="{1E079BD3-49DA-E04E-B760-CA6161365FD1}"/>
              </a:ext>
            </a:extLst>
          </p:cNvPr>
          <p:cNvSpPr txBox="1"/>
          <p:nvPr/>
        </p:nvSpPr>
        <p:spPr>
          <a:xfrm>
            <a:off x="1350017" y="643044"/>
            <a:ext cx="5596600" cy="707886"/>
          </a:xfrm>
          <a:prstGeom prst="rect">
            <a:avLst/>
          </a:prstGeom>
          <a:noFill/>
        </p:spPr>
        <p:txBody>
          <a:bodyPr wrap="square" rtlCol="0">
            <a:spAutoFit/>
          </a:bodyPr>
          <a:lstStyle/>
          <a:p>
            <a:pPr algn="l"/>
            <a:r>
              <a:rPr lang="en-GB"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অবতল</a:t>
            </a:r>
            <a:r>
              <a:rPr lang="en-GB"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GB"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দর্পনে</a:t>
            </a:r>
            <a:r>
              <a:rPr lang="en-GB"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GB"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প্রতিবিম্ব</a:t>
            </a:r>
            <a:r>
              <a:rPr lang="en-GB"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GB"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গঠন</a:t>
            </a:r>
            <a:r>
              <a:rPr lang="en-GB"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846154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401" y="139701"/>
            <a:ext cx="10572000" cy="876300"/>
          </a:xfrm>
        </p:spPr>
        <p:txBody>
          <a:bodyPr/>
          <a:lstStyle/>
          <a:p>
            <a:r>
              <a:rPr lang="en-US" dirty="0" err="1" smtClean="0">
                <a:solidFill>
                  <a:srgbClr val="FFFF00"/>
                </a:solidFill>
                <a:latin typeface="NikoshBAN" panose="02000000000000000000" pitchFamily="2" charset="0"/>
                <a:cs typeface="NikoshBAN" panose="02000000000000000000" pitchFamily="2" charset="0"/>
              </a:rPr>
              <a:t>বাড়ির</a:t>
            </a:r>
            <a:r>
              <a:rPr lang="en-US" dirty="0" smtClean="0">
                <a:solidFill>
                  <a:srgbClr val="FFFF00"/>
                </a:solidFill>
                <a:latin typeface="NikoshBAN" panose="02000000000000000000" pitchFamily="2" charset="0"/>
                <a:cs typeface="NikoshBAN" panose="02000000000000000000" pitchFamily="2" charset="0"/>
              </a:rPr>
              <a:t> </a:t>
            </a:r>
            <a:r>
              <a:rPr lang="en-US" dirty="0" err="1" smtClean="0">
                <a:solidFill>
                  <a:srgbClr val="FFFF00"/>
                </a:solidFill>
                <a:latin typeface="NikoshBAN" panose="02000000000000000000" pitchFamily="2" charset="0"/>
                <a:cs typeface="NikoshBAN" panose="02000000000000000000" pitchFamily="2" charset="0"/>
              </a:rPr>
              <a:t>কাজঃ</a:t>
            </a:r>
            <a:endParaRPr lang="en-US" dirty="0">
              <a:solidFill>
                <a:srgbClr val="FFFF00"/>
              </a:solidFill>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581401" y="1016001"/>
            <a:ext cx="10572000" cy="3048000"/>
          </a:xfrm>
        </p:spPr>
        <p:txBody>
          <a:bodyPr>
            <a:normAutofit/>
          </a:bodyPr>
          <a:lstStyle/>
          <a:p>
            <a:r>
              <a:rPr lang="en-US" sz="3600" dirty="0" smtClean="0">
                <a:latin typeface="NikoshBAN" panose="02000000000000000000" pitchFamily="2" charset="0"/>
                <a:cs typeface="NikoshBAN" panose="02000000000000000000" pitchFamily="2" charset="0"/>
              </a:rPr>
              <a:t>১। </a:t>
            </a:r>
            <a:r>
              <a:rPr lang="en-US" sz="3600" dirty="0" err="1" smtClean="0">
                <a:latin typeface="NikoshBAN" panose="02000000000000000000" pitchFamily="2" charset="0"/>
                <a:cs typeface="NikoshBAN" panose="02000000000000000000" pitchFamily="2" charset="0"/>
              </a:rPr>
              <a:t>প্রতিবিম্ব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a:t>
            </a:r>
            <a:r>
              <a:rPr lang="en-US" sz="3600" dirty="0" smtClean="0">
                <a:latin typeface="NikoshBAN" panose="02000000000000000000" pitchFamily="2" charset="0"/>
                <a:cs typeface="NikoshBAN" panose="02000000000000000000" pitchFamily="2" charset="0"/>
              </a:rPr>
              <a:t>? </a:t>
            </a:r>
          </a:p>
          <a:p>
            <a:r>
              <a:rPr lang="en-US" sz="3600" dirty="0" smtClean="0">
                <a:latin typeface="NikoshBAN" panose="02000000000000000000" pitchFamily="2" charset="0"/>
                <a:cs typeface="NikoshBAN" panose="02000000000000000000" pitchFamily="2" charset="0"/>
              </a:rPr>
              <a:t>২। </a:t>
            </a:r>
            <a:r>
              <a:rPr lang="en-US" sz="3600" dirty="0" err="1" smtClean="0">
                <a:latin typeface="NikoshBAN" panose="02000000000000000000" pitchFamily="2" charset="0"/>
                <a:cs typeface="NikoshBAN" panose="02000000000000000000" pitchFamily="2" charset="0"/>
              </a:rPr>
              <a:t>প্রতিবিম্ব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প্রকার</a:t>
            </a:r>
            <a:r>
              <a:rPr lang="en-US" sz="3600" dirty="0" smtClean="0">
                <a:latin typeface="NikoshBAN" panose="02000000000000000000" pitchFamily="2" charset="0"/>
                <a:cs typeface="NikoshBAN" panose="02000000000000000000" pitchFamily="2" charset="0"/>
              </a:rPr>
              <a:t> ও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p>
          <a:p>
            <a:r>
              <a:rPr lang="en-US" sz="3600" dirty="0" smtClean="0">
                <a:latin typeface="NikoshBAN" panose="02000000000000000000" pitchFamily="2" charset="0"/>
                <a:cs typeface="NikoshBAN" panose="02000000000000000000" pitchFamily="2" charset="0"/>
              </a:rPr>
              <a:t>৩। </a:t>
            </a:r>
            <a:r>
              <a:rPr lang="en-US" sz="3600" dirty="0" err="1" smtClean="0">
                <a:latin typeface="NikoshBAN" panose="02000000000000000000" pitchFamily="2" charset="0"/>
                <a:cs typeface="NikoshBAN" panose="02000000000000000000" pitchFamily="2" charset="0"/>
              </a:rPr>
              <a:t>বাস্তব</a:t>
            </a:r>
            <a:r>
              <a:rPr lang="en-US" sz="3600" dirty="0" smtClean="0">
                <a:latin typeface="NikoshBAN" panose="02000000000000000000" pitchFamily="2" charset="0"/>
                <a:cs typeface="NikoshBAN" panose="02000000000000000000" pitchFamily="2" charset="0"/>
              </a:rPr>
              <a:t> ও </a:t>
            </a:r>
            <a:r>
              <a:rPr lang="en-US" sz="3600" dirty="0" err="1" smtClean="0">
                <a:latin typeface="NikoshBAN" panose="02000000000000000000" pitchFamily="2" charset="0"/>
                <a:cs typeface="NikoshBAN" panose="02000000000000000000" pitchFamily="2" charset="0"/>
              </a:rPr>
              <a:t>অবাস্তব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প্রতিবিম্বের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মধ্যে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পার্থক্য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লেখ</a:t>
            </a:r>
            <a:r>
              <a:rPr lang="en-US" sz="3600" dirty="0" smtClean="0">
                <a:latin typeface="NikoshBAN" panose="02000000000000000000" pitchFamily="2" charset="0"/>
                <a:cs typeface="NikoshBAN" panose="02000000000000000000" pitchFamily="2" charset="0"/>
              </a:rPr>
              <a:t>। </a:t>
            </a:r>
          </a:p>
          <a:p>
            <a:r>
              <a:rPr lang="en-US" sz="3600" dirty="0" smtClean="0">
                <a:latin typeface="NikoshBAN" panose="02000000000000000000" pitchFamily="2" charset="0"/>
                <a:cs typeface="NikoshBAN" panose="02000000000000000000" pitchFamily="2" charset="0"/>
              </a:rPr>
              <a:t>৪।</a:t>
            </a:r>
          </a:p>
          <a:p>
            <a:pPr marL="342900" indent="-342900">
              <a:buFont typeface="+mj-lt"/>
              <a:buAutoNum type="arabicPeriod"/>
            </a:pPr>
            <a:endParaRPr lang="en-US" sz="3600" dirty="0">
              <a:latin typeface="NikoshBAN" panose="02000000000000000000" pitchFamily="2" charset="0"/>
              <a:cs typeface="NikoshBAN" panose="02000000000000000000" pitchFamily="2" charset="0"/>
            </a:endParaRPr>
          </a:p>
        </p:txBody>
      </p:sp>
      <p:pic>
        <p:nvPicPr>
          <p:cNvPr id="4" name="Picture 2">
            <a:extLst>
              <a:ext uri="{FF2B5EF4-FFF2-40B4-BE49-F238E27FC236}">
                <a16:creationId xmlns:a16="http://schemas.microsoft.com/office/drawing/2014/main" id="{9BE1DF4B-FE38-3F44-A7E8-868409F5AF76}"/>
              </a:ext>
            </a:extLst>
          </p:cNvPr>
          <p:cNvPicPr>
            <a:picLocks noChangeAspect="1"/>
          </p:cNvPicPr>
          <p:nvPr/>
        </p:nvPicPr>
        <p:blipFill>
          <a:blip r:embed="rId2">
            <a:duotone>
              <a:prstClr val="black"/>
              <a:schemeClr val="accent1">
                <a:tint val="45000"/>
                <a:satMod val="400000"/>
              </a:schemeClr>
            </a:duotone>
          </a:blip>
          <a:stretch>
            <a:fillRect/>
          </a:stretch>
        </p:blipFill>
        <p:spPr>
          <a:xfrm rot="16200000">
            <a:off x="3232567" y="895766"/>
            <a:ext cx="1714499" cy="6044368"/>
          </a:xfrm>
          <a:prstGeom prst="rect">
            <a:avLst/>
          </a:prstGeom>
          <a:ln>
            <a:noFill/>
          </a:ln>
          <a:effectLst>
            <a:softEdge rad="112500"/>
          </a:effectLst>
        </p:spPr>
      </p:pic>
      <p:sp>
        <p:nvSpPr>
          <p:cNvPr id="5" name="TextBox 4">
            <a:extLst>
              <a:ext uri="{FF2B5EF4-FFF2-40B4-BE49-F238E27FC236}">
                <a16:creationId xmlns:a16="http://schemas.microsoft.com/office/drawing/2014/main" id="{D778A51C-41BA-D74F-B3A8-29F71863E150}"/>
              </a:ext>
            </a:extLst>
          </p:cNvPr>
          <p:cNvSpPr txBox="1"/>
          <p:nvPr/>
        </p:nvSpPr>
        <p:spPr>
          <a:xfrm>
            <a:off x="7112001" y="3394730"/>
            <a:ext cx="5584626" cy="523220"/>
          </a:xfrm>
          <a:prstGeom prst="rect">
            <a:avLst/>
          </a:prstGeom>
          <a:noFill/>
        </p:spPr>
        <p:txBody>
          <a:bodyPr wrap="square" rtlCol="0">
            <a:spAutoFit/>
          </a:bodyPr>
          <a:lstStyle/>
          <a:p>
            <a:pPr algn="l"/>
            <a:r>
              <a:rPr lang="en-GB" sz="2800" dirty="0" err="1">
                <a:latin typeface="NikoshBAN" panose="02000000000000000000" pitchFamily="2" charset="0"/>
                <a:cs typeface="NikoshBAN" panose="02000000000000000000" pitchFamily="2" charset="0"/>
              </a:rPr>
              <a:t>লক্ষ্যবস্তুটির</a:t>
            </a:r>
            <a:r>
              <a:rPr lang="en-GB" sz="2800" dirty="0">
                <a:latin typeface="NikoshBAN" panose="02000000000000000000" pitchFamily="2" charset="0"/>
                <a:cs typeface="NikoshBAN" panose="02000000000000000000" pitchFamily="2" charset="0"/>
              </a:rPr>
              <a:t> </a:t>
            </a:r>
            <a:r>
              <a:rPr lang="en-GB" sz="2800" dirty="0" err="1">
                <a:latin typeface="NikoshBAN" panose="02000000000000000000" pitchFamily="2" charset="0"/>
                <a:cs typeface="NikoshBAN" panose="02000000000000000000" pitchFamily="2" charset="0"/>
              </a:rPr>
              <a:t>প্রতিবিম্বের</a:t>
            </a:r>
            <a:r>
              <a:rPr lang="en-GB" sz="2800" dirty="0">
                <a:latin typeface="NikoshBAN" panose="02000000000000000000" pitchFamily="2" charset="0"/>
                <a:cs typeface="NikoshBAN" panose="02000000000000000000" pitchFamily="2" charset="0"/>
              </a:rPr>
              <a:t> </a:t>
            </a:r>
            <a:r>
              <a:rPr lang="en-GB" sz="2800" dirty="0" err="1">
                <a:latin typeface="NikoshBAN" panose="02000000000000000000" pitchFamily="2" charset="0"/>
                <a:cs typeface="NikoshBAN" panose="02000000000000000000" pitchFamily="2" charset="0"/>
              </a:rPr>
              <a:t>প্রকৃতি</a:t>
            </a:r>
            <a:r>
              <a:rPr lang="en-GB" sz="2800" dirty="0">
                <a:latin typeface="NikoshBAN" panose="02000000000000000000" pitchFamily="2" charset="0"/>
                <a:cs typeface="NikoshBAN" panose="02000000000000000000" pitchFamily="2" charset="0"/>
              </a:rPr>
              <a:t> </a:t>
            </a:r>
            <a:r>
              <a:rPr lang="en-GB" sz="2800" dirty="0" err="1">
                <a:latin typeface="NikoshBAN" panose="02000000000000000000" pitchFamily="2" charset="0"/>
                <a:cs typeface="NikoshBAN" panose="02000000000000000000" pitchFamily="2" charset="0"/>
              </a:rPr>
              <a:t>বিশ্লেষন</a:t>
            </a:r>
            <a:r>
              <a:rPr lang="en-GB" sz="2800" dirty="0">
                <a:latin typeface="NikoshBAN" panose="02000000000000000000" pitchFamily="2" charset="0"/>
                <a:cs typeface="NikoshBAN" panose="02000000000000000000" pitchFamily="2" charset="0"/>
              </a:rPr>
              <a:t> </a:t>
            </a:r>
            <a:r>
              <a:rPr lang="en-GB" sz="2800" dirty="0" err="1">
                <a:latin typeface="NikoshBAN" panose="02000000000000000000" pitchFamily="2" charset="0"/>
                <a:cs typeface="NikoshBAN" panose="02000000000000000000" pitchFamily="2" charset="0"/>
              </a:rPr>
              <a:t>কর</a:t>
            </a:r>
            <a:r>
              <a:rPr lang="en-GB" sz="2800" dirty="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60555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86" y="1492968"/>
            <a:ext cx="5893840" cy="2645912"/>
          </a:xfrm>
        </p:spPr>
        <p:txBody>
          <a:bodyPr/>
          <a:lstStyle/>
          <a:p>
            <a:pPr algn="ctr"/>
            <a:r>
              <a:rPr lang="en-US" sz="9600" b="1" dirty="0" err="1" smtClean="0">
                <a:ln w="12700">
                  <a:solidFill>
                    <a:srgbClr val="FFFF00"/>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সবাইকে</a:t>
            </a:r>
            <a:r>
              <a:rPr lang="en-US" sz="9600" b="1" dirty="0" smtClean="0">
                <a:ln w="12700">
                  <a:solidFill>
                    <a:srgbClr val="FFFF00"/>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9600" b="1" dirty="0" err="1" smtClean="0">
                <a:ln w="12700">
                  <a:solidFill>
                    <a:srgbClr val="FFFF00"/>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ধন্যবাদ</a:t>
            </a:r>
            <a:endParaRPr lang="en-US" sz="9600" b="1" dirty="0">
              <a:ln w="12700">
                <a:solidFill>
                  <a:srgbClr val="FFFF00"/>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
        <p:nvSpPr>
          <p:cNvPr id="3" name="Subtitle 2"/>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2063797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0" y="0"/>
            <a:ext cx="3657600" cy="6858000"/>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b="100000"/>
            </a:path>
            <a:tileRect t="-100000" r="-100000"/>
          </a:gra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u="sng"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শিক্ষক</a:t>
            </a:r>
            <a:r>
              <a:rPr lang="en-US" sz="3600" u="sng"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3600" u="sng"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পরিচিতি</a:t>
            </a:r>
            <a:r>
              <a:rPr lang="en-US" sz="3600" u="sng"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a:t>
            </a:r>
            <a:r>
              <a:rPr lang="en-US" sz="36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r>
            <a:br>
              <a:rPr lang="en-US" sz="36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br>
            <a:r>
              <a:rPr lang="en-US" sz="54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সাইফুল</a:t>
            </a:r>
            <a:r>
              <a:rPr lang="en-US" sz="54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54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ইসলাম</a:t>
            </a:r>
            <a:r>
              <a:rPr lang="en-US" sz="54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r>
            <a:br>
              <a:rPr lang="en-US" sz="54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br>
            <a:r>
              <a:rPr lang="en-US" sz="28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বি.এস</a:t>
            </a:r>
            <a:r>
              <a:rPr lang="en-US" sz="28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28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সি</a:t>
            </a:r>
            <a:r>
              <a:rPr lang="en-US" sz="28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28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সস্মান</a:t>
            </a:r>
            <a:r>
              <a:rPr lang="en-US" sz="28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28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বি.এড</a:t>
            </a:r>
            <a:r>
              <a:rPr lang="en-US" sz="28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p>
          <a:p>
            <a:pPr algn="ctr"/>
            <a:r>
              <a:rPr lang="en-US" sz="28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এম.এসসি</a:t>
            </a:r>
            <a:r>
              <a:rPr lang="en-US" sz="28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a:t>
            </a:r>
            <a:r>
              <a:rPr lang="en-US" sz="28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রসায়ন</a:t>
            </a:r>
            <a:r>
              <a:rPr lang="en-US" sz="28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a:t>
            </a:r>
            <a:br>
              <a:rPr lang="en-US" sz="28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br>
            <a:r>
              <a:rPr lang="en-US" sz="28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সহকারি</a:t>
            </a:r>
            <a:r>
              <a:rPr lang="en-US" sz="28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28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শিক্ষক</a:t>
            </a:r>
            <a:r>
              <a:rPr lang="en-US" sz="28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28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বিজ্ঞান</a:t>
            </a:r>
            <a:r>
              <a:rPr lang="en-US" sz="28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a:t>
            </a:r>
            <a:br>
              <a:rPr lang="en-US" sz="28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br>
            <a:r>
              <a:rPr lang="en-US" sz="28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সাগরনাল</a:t>
            </a:r>
            <a:r>
              <a:rPr lang="en-US" sz="28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28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উচ্চ</a:t>
            </a:r>
            <a:r>
              <a:rPr lang="en-US" sz="28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28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বিদ্যালয়</a:t>
            </a:r>
            <a:endParaRPr lang="en-US" sz="28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a:p>
            <a:pPr algn="ctr"/>
            <a:endParaRPr lang="en-US" sz="28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a:p>
            <a:pPr algn="ctr"/>
            <a:r>
              <a:rPr lang="en-US" sz="28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মোবাইলঃ</a:t>
            </a:r>
            <a:r>
              <a:rPr lang="en-US" sz="28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2800" dirty="0" smtClean="0">
                <a:ln w="0"/>
                <a:solidFill>
                  <a:schemeClr val="tx2">
                    <a:lumMod val="40000"/>
                    <a:lumOff val="6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01712-876461</a:t>
            </a:r>
          </a:p>
          <a:p>
            <a:pPr algn="ctr"/>
            <a:r>
              <a:rPr lang="en-US" sz="1600" dirty="0" smtClean="0">
                <a:ln w="0"/>
                <a:solidFill>
                  <a:schemeClr val="tx2">
                    <a:lumMod val="40000"/>
                    <a:lumOff val="6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E-mail: </a:t>
            </a:r>
            <a:r>
              <a:rPr lang="en-US" sz="2000" dirty="0" smtClean="0">
                <a:ln w="0"/>
                <a:solidFill>
                  <a:schemeClr val="tx2">
                    <a:lumMod val="40000"/>
                    <a:lumOff val="6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saif2175@gmail.com</a:t>
            </a:r>
            <a:endParaRPr lang="en-US" sz="2000" dirty="0">
              <a:ln w="0"/>
              <a:solidFill>
                <a:schemeClr val="tx2">
                  <a:lumMod val="40000"/>
                  <a:lumOff val="6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Rectangle 5"/>
          <p:cNvSpPr/>
          <p:nvPr/>
        </p:nvSpPr>
        <p:spPr>
          <a:xfrm>
            <a:off x="8534400" y="0"/>
            <a:ext cx="3657600" cy="6858000"/>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b="100000"/>
            </a:path>
            <a:tileRect t="-100000" r="-100000"/>
          </a:gra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r>
              <a:rPr lang="en-US" sz="3200" u="sng"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পাঠ</a:t>
            </a:r>
            <a:r>
              <a:rPr lang="en-US" sz="3200" u="sng"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3200" u="sng"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পরিচিতি</a:t>
            </a:r>
            <a:endParaRPr lang="en-US" sz="3200" u="sng"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a:p>
            <a:pPr algn="ctr"/>
            <a:r>
              <a:rPr lang="en-US" sz="32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বিষয়ঃ</a:t>
            </a:r>
            <a:r>
              <a:rPr lang="en-US" sz="32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32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পদার্থ</a:t>
            </a:r>
            <a:r>
              <a:rPr lang="en-US" sz="32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32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বিজ্ঞান</a:t>
            </a:r>
            <a:r>
              <a:rPr lang="en-US" sz="32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endParaRPr lang="en-US" sz="3200" dirty="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a:p>
            <a:pPr algn="ctr"/>
            <a:r>
              <a:rPr lang="en-US" sz="32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শ্রেণীঃ</a:t>
            </a:r>
            <a:r>
              <a:rPr lang="en-US" sz="32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32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নবম</a:t>
            </a:r>
            <a:r>
              <a:rPr lang="en-US" sz="32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32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দশম</a:t>
            </a:r>
            <a:endParaRPr lang="en-US" sz="3200" dirty="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a:p>
            <a:pPr algn="ctr"/>
            <a:r>
              <a:rPr lang="en-US" sz="3600" dirty="0" err="1">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অধ্যায়ঃ</a:t>
            </a:r>
            <a:r>
              <a:rPr lang="en-US" sz="3600" dirty="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36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নবম</a:t>
            </a:r>
            <a:endParaRPr lang="en-US" sz="36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a:p>
            <a:pPr algn="ctr"/>
            <a:r>
              <a:rPr lang="en-US" sz="28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a:t>
            </a:r>
            <a:r>
              <a:rPr lang="en-US" sz="28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আলোর</a:t>
            </a:r>
            <a:r>
              <a:rPr lang="en-US" sz="28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28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প্রতিফলন</a:t>
            </a:r>
            <a:r>
              <a:rPr lang="en-US" sz="28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a:t>
            </a:r>
            <a:endParaRPr lang="en-US" sz="2800" dirty="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a:p>
            <a:pPr algn="ctr"/>
            <a:r>
              <a:rPr lang="en-US" sz="32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পাঠঃ</a:t>
            </a:r>
            <a:r>
              <a:rPr lang="en-US" sz="32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3200" dirty="0" err="1"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প্রতিবিম্ব</a:t>
            </a:r>
            <a:r>
              <a:rPr lang="en-US" sz="3200" dirty="0" smtClean="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endParaRPr lang="en-US" sz="3200" dirty="0">
              <a:ln w="0"/>
              <a:solidFill>
                <a:schemeClr val="tx2">
                  <a:lumMod val="40000"/>
                  <a:lumOff val="6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5932" y1="88663" x2="94068" y2="86125"/>
                        <a14:foregroundMark x1="50847" y1="63621" x2="72034" y2="89340"/>
                      </a14:backgroundRemoval>
                    </a14:imgEffect>
                  </a14:imgLayer>
                </a14:imgProps>
              </a:ext>
              <a:ext uri="{28A0092B-C50C-407E-A947-70E740481C1C}">
                <a14:useLocalDpi xmlns:a14="http://schemas.microsoft.com/office/drawing/2010/main" val="0"/>
              </a:ext>
            </a:extLst>
          </a:blip>
          <a:stretch>
            <a:fillRect/>
          </a:stretch>
        </p:blipFill>
        <p:spPr>
          <a:xfrm>
            <a:off x="3657600" y="751668"/>
            <a:ext cx="4876800" cy="6106332"/>
          </a:xfrm>
          <a:prstGeom prst="rect">
            <a:avLst/>
          </a:prstGeom>
        </p:spPr>
      </p:pic>
    </p:spTree>
    <p:extLst>
      <p:ext uri="{BB962C8B-B14F-4D97-AF65-F5344CB8AC3E}">
        <p14:creationId xmlns:p14="http://schemas.microsoft.com/office/powerpoint/2010/main" val="1993908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67043" y="413657"/>
            <a:ext cx="9936386" cy="5965611"/>
          </a:xfrm>
          <a:prstGeom prst="rect">
            <a:avLst/>
          </a:prstGeom>
          <a:ln>
            <a:noFill/>
          </a:ln>
          <a:effectLst>
            <a:softEdge rad="112500"/>
          </a:effectLst>
        </p:spPr>
      </p:pic>
    </p:spTree>
    <p:extLst>
      <p:ext uri="{BB962C8B-B14F-4D97-AF65-F5344CB8AC3E}">
        <p14:creationId xmlns:p14="http://schemas.microsoft.com/office/powerpoint/2010/main" val="661020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04950" y="447188"/>
            <a:ext cx="4083050" cy="970450"/>
          </a:xfrm>
        </p:spPr>
        <p:txBody>
          <a:bodyPr/>
          <a:lstStyle/>
          <a:p>
            <a:r>
              <a:rPr lang="en-US" sz="6000" b="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প্রতিবিম্ব</a:t>
            </a:r>
            <a:endParaRPr lang="en-US" sz="60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2552700"/>
            <a:ext cx="5372100" cy="3048000"/>
          </a:xfrm>
          <a:prstGeom prst="rect">
            <a:avLst/>
          </a:prstGeom>
        </p:spPr>
      </p:pic>
    </p:spTree>
    <p:extLst>
      <p:ext uri="{BB962C8B-B14F-4D97-AF65-F5344CB8AC3E}">
        <p14:creationId xmlns:p14="http://schemas.microsoft.com/office/powerpoint/2010/main" val="525740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7490" y="2987439"/>
            <a:ext cx="10067499" cy="2308324"/>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এই পাঠ শেষে শিক্ষার্থীরা</a:t>
            </a:r>
            <a:r>
              <a:rPr lang="en-US" sz="3600" dirty="0" smtClean="0">
                <a:latin typeface="NikoshBAN" panose="02000000000000000000" pitchFamily="2" charset="0"/>
                <a:cs typeface="NikoshBAN" panose="02000000000000000000" pitchFamily="2" charset="0"/>
              </a:rPr>
              <a:t>…</a:t>
            </a:r>
            <a:endParaRPr lang="bn-IN" sz="3600" dirty="0" smtClean="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Ø"/>
            </a:pPr>
            <a:r>
              <a:rPr lang="bn-IN" sz="3600" dirty="0" smtClean="0">
                <a:latin typeface="NikoshBAN" panose="02000000000000000000" pitchFamily="2" charset="0"/>
                <a:cs typeface="NikoshBAN" panose="02000000000000000000" pitchFamily="2" charset="0"/>
              </a:rPr>
              <a:t>প্রতিবিম্ব </a:t>
            </a:r>
            <a:r>
              <a:rPr lang="en-US" sz="3600" dirty="0" smtClean="0">
                <a:latin typeface="NikoshBAN" panose="02000000000000000000" pitchFamily="2" charset="0"/>
                <a:cs typeface="NikoshBAN" panose="02000000000000000000" pitchFamily="2" charset="0"/>
              </a:rPr>
              <a:t>কি</a:t>
            </a:r>
            <a:r>
              <a:rPr lang="bn-IN" sz="3600" dirty="0" smtClean="0">
                <a:latin typeface="NikoshBAN" panose="02000000000000000000" pitchFamily="2" charset="0"/>
                <a:cs typeface="NikoshBAN" panose="02000000000000000000" pitchFamily="2" charset="0"/>
              </a:rPr>
              <a:t> তা বলতে পারবে ।</a:t>
            </a:r>
            <a:endParaRPr lang="en-US" sz="3600" dirty="0" smtClean="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Ø"/>
            </a:pPr>
            <a:r>
              <a:rPr lang="en-US" sz="3600" dirty="0" err="1" smtClean="0">
                <a:latin typeface="NikoshBAN" panose="02000000000000000000" pitchFamily="2" charset="0"/>
                <a:cs typeface="NikoshBAN" panose="02000000000000000000" pitchFamily="2" charset="0"/>
              </a:rPr>
              <a:t>প্রতিবিম্বের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প্রকারভেদ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জানতে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 </a:t>
            </a:r>
            <a:endParaRPr lang="bn-IN" sz="3600" dirty="0" smtClean="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Ø"/>
            </a:pPr>
            <a:r>
              <a:rPr lang="bn-IN" sz="3600" dirty="0" smtClean="0">
                <a:latin typeface="NikoshBAN" panose="02000000000000000000" pitchFamily="2" charset="0"/>
                <a:cs typeface="NikoshBAN" panose="02000000000000000000" pitchFamily="2" charset="0"/>
              </a:rPr>
              <a:t>আয়নায় প্রতিবিম্ব সৃষ্টির কিছু সাধারণ ঘটনা ব্যাখ্যা করতে পারবে।</a:t>
            </a:r>
            <a:endParaRPr lang="en-US" sz="3600" dirty="0">
              <a:latin typeface="NikoshBAN" panose="02000000000000000000" pitchFamily="2" charset="0"/>
              <a:cs typeface="NikoshBAN" panose="02000000000000000000" pitchFamily="2" charset="0"/>
            </a:endParaRPr>
          </a:p>
        </p:txBody>
      </p:sp>
      <p:sp>
        <p:nvSpPr>
          <p:cNvPr id="2" name="TextBox 1"/>
          <p:cNvSpPr txBox="1"/>
          <p:nvPr/>
        </p:nvSpPr>
        <p:spPr>
          <a:xfrm>
            <a:off x="1219200" y="822960"/>
            <a:ext cx="4892040" cy="923330"/>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শিখনফলঃ</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4508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9501" y="1028700"/>
            <a:ext cx="7368799" cy="2959099"/>
          </a:xfrm>
        </p:spPr>
        <p:txBody>
          <a:bodyPr/>
          <a:lstStyle/>
          <a:p>
            <a:r>
              <a:rPr lang="en-US" sz="3600" dirty="0" err="1"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প্রতিবিম্বঃ</a:t>
            </a:r>
            <a:r>
              <a:rPr lang="en-US" sz="3600" b="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en-US" sz="3600" b="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বিন্দু</a:t>
            </a:r>
            <a:r>
              <a:rPr lang="en-US" sz="3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a:t>
            </a:r>
            <a:r>
              <a:rPr lang="en-US" sz="3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আলোক</a:t>
            </a:r>
            <a:r>
              <a:rPr lang="en-US" sz="3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রশ্মি</a:t>
            </a:r>
            <a:r>
              <a:rPr lang="en-US" sz="3600" b="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দর্পনে</a:t>
            </a:r>
            <a:r>
              <a:rPr lang="en-US" sz="3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আপতিত</a:t>
            </a:r>
            <a:r>
              <a:rPr lang="en-US" sz="3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r>
              <a:rPr lang="en-US" sz="3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প্রতিফলনের</a:t>
            </a:r>
            <a:r>
              <a:rPr lang="en-US" sz="3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3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যদি</a:t>
            </a:r>
            <a:r>
              <a:rPr lang="en-US" sz="3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দ্বিতীয়</a:t>
            </a:r>
            <a:r>
              <a:rPr lang="en-US" sz="3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en-US" sz="3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বিন্দুতে</a:t>
            </a:r>
            <a:r>
              <a:rPr lang="en-US" sz="3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a:t>
            </a:r>
            <a:r>
              <a:rPr lang="en-US" sz="3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পক্ষে</a:t>
            </a:r>
            <a:r>
              <a:rPr lang="en-US" sz="3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মিলিত</a:t>
            </a:r>
            <a:r>
              <a:rPr lang="en-US" sz="3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r>
              <a:rPr lang="en-US" sz="3600" b="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অথবা</a:t>
            </a:r>
            <a:r>
              <a:rPr lang="en-US" sz="3600" b="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দ্বিতীয়</a:t>
            </a:r>
            <a:r>
              <a:rPr lang="en-US" sz="3600" b="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en-US" sz="3600" b="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বিন্দু</a:t>
            </a:r>
            <a:r>
              <a:rPr lang="en-US" sz="3600" b="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a:t>
            </a:r>
            <a:r>
              <a:rPr lang="en-US" sz="3600" b="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অপসৃত</a:t>
            </a:r>
            <a:r>
              <a:rPr lang="en-US" sz="3600" b="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হচ্ছে</a:t>
            </a:r>
            <a:r>
              <a:rPr lang="en-US" sz="3600" b="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3600" b="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a:t>
            </a:r>
            <a:r>
              <a:rPr lang="en-US" sz="3600" b="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r>
              <a:rPr lang="en-US" sz="3600" b="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তবে</a:t>
            </a:r>
            <a:r>
              <a:rPr lang="en-US" sz="3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দ্বিতীয়</a:t>
            </a:r>
            <a:r>
              <a:rPr lang="en-US" sz="3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বিন্দুকে</a:t>
            </a:r>
            <a:r>
              <a:rPr lang="en-US" sz="3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প্রথম</a:t>
            </a:r>
            <a:r>
              <a:rPr lang="en-US" sz="3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বিন্দুর</a:t>
            </a:r>
            <a:r>
              <a:rPr lang="en-US" sz="3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প্রতিবিম্ব</a:t>
            </a:r>
            <a:r>
              <a:rPr lang="en-US" sz="3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3600" b="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b="0" dirty="0">
              <a:effectLst>
                <a:outerShdw blurRad="38100" dist="38100" dir="2700000" algn="tl">
                  <a:srgbClr val="000000">
                    <a:alpha val="43137"/>
                  </a:srgbClr>
                </a:outerShdw>
              </a:effectLst>
            </a:endParaRPr>
          </a:p>
        </p:txBody>
      </p:sp>
      <p:pic>
        <p:nvPicPr>
          <p:cNvPr id="3" name="Picture 2"/>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b="13680"/>
          <a:stretch/>
        </p:blipFill>
        <p:spPr>
          <a:xfrm>
            <a:off x="7857671" y="1197426"/>
            <a:ext cx="3650475" cy="3272973"/>
          </a:xfrm>
          <a:prstGeom prst="rect">
            <a:avLst/>
          </a:prstGeom>
          <a:ln>
            <a:noFill/>
          </a:ln>
          <a:effectLst>
            <a:softEdge rad="112500"/>
          </a:effectLst>
        </p:spPr>
      </p:pic>
    </p:spTree>
    <p:extLst>
      <p:ext uri="{BB962C8B-B14F-4D97-AF65-F5344CB8AC3E}">
        <p14:creationId xmlns:p14="http://schemas.microsoft.com/office/powerpoint/2010/main" val="902889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401" y="317500"/>
            <a:ext cx="7394199" cy="2273299"/>
          </a:xfrm>
        </p:spPr>
        <p:txBody>
          <a:bodyPr/>
          <a:lstStyle/>
          <a:p>
            <a:r>
              <a:rPr lang="en-US" sz="3600" b="0" dirty="0" err="1" smtClean="0">
                <a:solidFill>
                  <a:srgbClr val="FFFF00"/>
                </a:solidFill>
                <a:latin typeface="NikoshBAN" panose="02000000000000000000" pitchFamily="2" charset="0"/>
                <a:cs typeface="NikoshBAN" panose="02000000000000000000" pitchFamily="2" charset="0"/>
              </a:rPr>
              <a:t>বাস্তব</a:t>
            </a:r>
            <a:r>
              <a:rPr lang="en-US" sz="3600" b="0" dirty="0" smtClean="0">
                <a:solidFill>
                  <a:srgbClr val="FFFF00"/>
                </a:solidFill>
                <a:latin typeface="NikoshBAN" panose="02000000000000000000" pitchFamily="2" charset="0"/>
                <a:cs typeface="NikoshBAN" panose="02000000000000000000" pitchFamily="2" charset="0"/>
              </a:rPr>
              <a:t> </a:t>
            </a:r>
            <a:r>
              <a:rPr lang="en-US" sz="3600" b="0" dirty="0" err="1" smtClean="0">
                <a:solidFill>
                  <a:srgbClr val="FFFF00"/>
                </a:solidFill>
                <a:latin typeface="NikoshBAN" panose="02000000000000000000" pitchFamily="2" charset="0"/>
                <a:cs typeface="NikoshBAN" panose="02000000000000000000" pitchFamily="2" charset="0"/>
              </a:rPr>
              <a:t>প্রতিবিম্বঃ</a:t>
            </a:r>
            <a:r>
              <a:rPr lang="en-US" sz="3600" b="0" dirty="0" smtClean="0">
                <a:solidFill>
                  <a:srgbClr val="FFFF0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কোন</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বিন্দু</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থেকে</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আলোক</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রশ্নি</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দর্পনে</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আপতিত</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হয়ে</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প্রতিফলনের</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পর</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যদি</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দ্বিতীয়</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কোন</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বিন্দুতে</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প্রকৃত</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পক্ষে</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মিলিত</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হয়</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তবে</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দ্বিতীয়</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বিন্দুকে</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প্রথম</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বিন্দুর</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বাস্তব</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প্রতিবিম্ব</a:t>
            </a:r>
            <a:r>
              <a:rPr lang="en-US" sz="3600" b="0" dirty="0" smtClean="0">
                <a:solidFill>
                  <a:srgbClr val="002060"/>
                </a:solidFill>
                <a:latin typeface="NikoshBAN" panose="02000000000000000000" pitchFamily="2" charset="0"/>
                <a:cs typeface="NikoshBAN" panose="02000000000000000000" pitchFamily="2" charset="0"/>
              </a:rPr>
              <a:t> </a:t>
            </a:r>
            <a:r>
              <a:rPr lang="en-US" sz="3600" b="0" dirty="0" err="1" smtClean="0">
                <a:solidFill>
                  <a:srgbClr val="002060"/>
                </a:solidFill>
                <a:latin typeface="NikoshBAN" panose="02000000000000000000" pitchFamily="2" charset="0"/>
                <a:cs typeface="NikoshBAN" panose="02000000000000000000" pitchFamily="2" charset="0"/>
              </a:rPr>
              <a:t>বলে</a:t>
            </a:r>
            <a:r>
              <a:rPr lang="en-US" sz="3600" b="0" dirty="0" smtClean="0">
                <a:solidFill>
                  <a:srgbClr val="002060"/>
                </a:solidFill>
                <a:latin typeface="NikoshBAN" panose="02000000000000000000" pitchFamily="2" charset="0"/>
                <a:cs typeface="NikoshBAN" panose="02000000000000000000" pitchFamily="2" charset="0"/>
              </a:rPr>
              <a:t>। </a:t>
            </a:r>
            <a:endParaRPr lang="en-US" sz="3600" b="0" dirty="0">
              <a:solidFill>
                <a:srgbClr val="002060"/>
              </a:solidFill>
              <a:latin typeface="NikoshBAN" panose="02000000000000000000" pitchFamily="2" charset="0"/>
              <a:cs typeface="NikoshBAN" panose="02000000000000000000" pitchFamily="2" charset="0"/>
            </a:endParaRPr>
          </a:p>
        </p:txBody>
      </p:sp>
      <p:sp>
        <p:nvSpPr>
          <p:cNvPr id="4" name="Rectangle 3"/>
          <p:cNvSpPr/>
          <p:nvPr/>
        </p:nvSpPr>
        <p:spPr>
          <a:xfrm>
            <a:off x="454401" y="2692397"/>
            <a:ext cx="7038599" cy="2308324"/>
          </a:xfrm>
          <a:prstGeom prst="rect">
            <a:avLst/>
          </a:prstGeom>
        </p:spPr>
        <p:txBody>
          <a:bodyPr wrap="square">
            <a:spAutoFit/>
          </a:bodyPr>
          <a:lstStyle/>
          <a:p>
            <a:r>
              <a:rPr lang="en-US" sz="3600" dirty="0" err="1"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অবাস্তব</a:t>
            </a:r>
            <a:r>
              <a:rPr lang="en-US" sz="3600"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প্রতিবিম্বঃ</a:t>
            </a:r>
            <a:r>
              <a:rPr lang="en-US" sz="3600"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en-US" sz="36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বিন্দু</a:t>
            </a:r>
            <a:r>
              <a:rPr lang="en-US" sz="36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a:t>
            </a:r>
            <a:r>
              <a:rPr lang="en-US" sz="36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আলোক</a:t>
            </a:r>
            <a:r>
              <a:rPr lang="en-US" sz="36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রশ্নি</a:t>
            </a:r>
            <a:r>
              <a:rPr lang="en-US" sz="36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দর্পনে</a:t>
            </a:r>
            <a:r>
              <a:rPr lang="en-US" sz="36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আপতিত</a:t>
            </a:r>
            <a:r>
              <a:rPr lang="en-US" sz="36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r>
              <a:rPr lang="en-US" sz="36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প্রতিফলনের</a:t>
            </a:r>
            <a:r>
              <a:rPr lang="en-US" sz="36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36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যদি</a:t>
            </a:r>
            <a:r>
              <a:rPr lang="en-US" sz="36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দ্বিতীয়</a:t>
            </a:r>
            <a:r>
              <a:rPr lang="en-US" sz="36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en-US" sz="36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বিন্দু</a:t>
            </a:r>
            <a:r>
              <a:rPr lang="en-US" sz="36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a:t>
            </a:r>
            <a:r>
              <a:rPr lang="en-US" sz="36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আসছে</a:t>
            </a:r>
            <a:r>
              <a:rPr lang="en-US" sz="36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36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a:t>
            </a:r>
            <a:r>
              <a:rPr lang="en-US" sz="36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r>
              <a:rPr lang="en-US" sz="36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তবে</a:t>
            </a:r>
            <a:r>
              <a:rPr lang="en-US" sz="36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দ্বিতীয়</a:t>
            </a:r>
            <a:r>
              <a:rPr lang="en-US" sz="36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বিন্দুকে</a:t>
            </a:r>
            <a:r>
              <a:rPr lang="en-US" sz="36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প্রথম</a:t>
            </a:r>
            <a:r>
              <a:rPr lang="en-US" sz="36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বিন্দুর</a:t>
            </a:r>
            <a:r>
              <a:rPr lang="en-US" sz="36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অবাস্তব</a:t>
            </a:r>
            <a:r>
              <a:rPr lang="en-US" sz="36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প্রতিবিম্ব</a:t>
            </a:r>
            <a:r>
              <a:rPr lang="en-US" sz="32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32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b="11717"/>
          <a:stretch/>
        </p:blipFill>
        <p:spPr>
          <a:xfrm>
            <a:off x="7696974" y="2590799"/>
            <a:ext cx="3644125" cy="2300515"/>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b="12554"/>
          <a:stretch/>
        </p:blipFill>
        <p:spPr>
          <a:xfrm>
            <a:off x="7690624" y="317500"/>
            <a:ext cx="3650475" cy="21499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4724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932797" y="3250303"/>
            <a:ext cx="5829300" cy="0"/>
          </a:xfrm>
          <a:prstGeom prst="line">
            <a:avLst/>
          </a:prstGeom>
          <a:ln w="38100">
            <a:solidFill>
              <a:srgbClr val="BA1CD4"/>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618310" y="4251611"/>
            <a:ext cx="2516107" cy="461665"/>
          </a:xfrm>
          <a:prstGeom prst="rect">
            <a:avLst/>
          </a:prstGeom>
          <a:noFill/>
        </p:spPr>
        <p:txBody>
          <a:bodyPr wrap="square" rtlCol="0">
            <a:spAutoFit/>
          </a:bodyPr>
          <a:lstStyle/>
          <a:p>
            <a:r>
              <a:rPr lang="bn-BD"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বক্রতার কেন্দ্র</a:t>
            </a:r>
            <a:endParaRPr lang="en-US" sz="2400" b="1" dirty="0">
              <a:solidFill>
                <a:srgbClr val="FF0000"/>
              </a:solidFill>
              <a:effectLst>
                <a:outerShdw blurRad="38100" dist="38100" dir="2700000" algn="tl">
                  <a:srgbClr val="000000">
                    <a:alpha val="43137"/>
                  </a:srgbClr>
                </a:outerShdw>
              </a:effectLst>
            </a:endParaRPr>
          </a:p>
        </p:txBody>
      </p:sp>
      <p:sp>
        <p:nvSpPr>
          <p:cNvPr id="57" name="Oval 56"/>
          <p:cNvSpPr/>
          <p:nvPr/>
        </p:nvSpPr>
        <p:spPr>
          <a:xfrm>
            <a:off x="5091306" y="4252028"/>
            <a:ext cx="309281"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58" name="Oval 57"/>
          <p:cNvSpPr/>
          <p:nvPr/>
        </p:nvSpPr>
        <p:spPr>
          <a:xfrm>
            <a:off x="5093698" y="4913175"/>
            <a:ext cx="309281" cy="354106"/>
          </a:xfrm>
          <a:prstGeom prst="ellipse">
            <a:avLst/>
          </a:prstGeom>
          <a:solidFill>
            <a:srgbClr val="2DDF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688743" y="4859605"/>
            <a:ext cx="1523998" cy="523220"/>
          </a:xfrm>
          <a:prstGeom prst="rect">
            <a:avLst/>
          </a:prstGeom>
          <a:noFill/>
        </p:spPr>
        <p:txBody>
          <a:bodyPr wrap="square" rtlCol="0">
            <a:spAutoFit/>
          </a:bodyPr>
          <a:lstStyle/>
          <a:p>
            <a:r>
              <a:rPr lang="bn-BD" sz="2800" b="1" dirty="0">
                <a:solidFill>
                  <a:srgbClr val="2DDF64"/>
                </a:solidFill>
                <a:latin typeface="NikoshBAN" pitchFamily="2" charset="0"/>
                <a:cs typeface="NikoshBAN" pitchFamily="2" charset="0"/>
              </a:rPr>
              <a:t>মেরু</a:t>
            </a:r>
            <a:r>
              <a:rPr lang="bn-BD" sz="2800" b="1" dirty="0">
                <a:solidFill>
                  <a:srgbClr val="23CDAD"/>
                </a:solidFill>
                <a:latin typeface="NikoshBAN" pitchFamily="2" charset="0"/>
                <a:cs typeface="NikoshBAN" pitchFamily="2" charset="0"/>
              </a:rPr>
              <a:t> </a:t>
            </a:r>
            <a:endParaRPr lang="en-US" sz="2800" b="1" dirty="0">
              <a:solidFill>
                <a:srgbClr val="23CDAD"/>
              </a:solidFill>
            </a:endParaRPr>
          </a:p>
        </p:txBody>
      </p:sp>
      <p:sp>
        <p:nvSpPr>
          <p:cNvPr id="60" name="Rectangle 59"/>
          <p:cNvSpPr/>
          <p:nvPr/>
        </p:nvSpPr>
        <p:spPr>
          <a:xfrm>
            <a:off x="5006027" y="5616305"/>
            <a:ext cx="609600" cy="103257"/>
          </a:xfrm>
          <a:prstGeom prst="rect">
            <a:avLst/>
          </a:prstGeom>
          <a:solidFill>
            <a:srgbClr val="BA1C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5703130" y="5492470"/>
            <a:ext cx="2111856" cy="523220"/>
          </a:xfrm>
          <a:prstGeom prst="rect">
            <a:avLst/>
          </a:prstGeom>
          <a:noFill/>
        </p:spPr>
        <p:txBody>
          <a:bodyPr wrap="square" rtlCol="0">
            <a:spAutoFit/>
          </a:bodyPr>
          <a:lstStyle/>
          <a:p>
            <a:r>
              <a:rPr lang="bn-BD" sz="2800" b="1" dirty="0">
                <a:solidFill>
                  <a:srgbClr val="BA1CD4"/>
                </a:solidFill>
                <a:latin typeface="NikoshBAN" pitchFamily="2" charset="0"/>
                <a:cs typeface="NikoshBAN" pitchFamily="2" charset="0"/>
              </a:rPr>
              <a:t>প্রধান অক্ষ</a:t>
            </a:r>
            <a:endParaRPr lang="en-US" sz="2800" b="1" dirty="0">
              <a:solidFill>
                <a:srgbClr val="BA1CD4"/>
              </a:solidFill>
            </a:endParaRPr>
          </a:p>
        </p:txBody>
      </p:sp>
      <p:cxnSp>
        <p:nvCxnSpPr>
          <p:cNvPr id="65" name="Straight Arrow Connector 64"/>
          <p:cNvCxnSpPr/>
          <p:nvPr/>
        </p:nvCxnSpPr>
        <p:spPr>
          <a:xfrm flipV="1">
            <a:off x="5051348" y="6387595"/>
            <a:ext cx="651782" cy="4757"/>
          </a:xfrm>
          <a:prstGeom prst="straightConnector1">
            <a:avLst/>
          </a:prstGeom>
          <a:ln w="381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693553" y="6111471"/>
            <a:ext cx="4203060" cy="523220"/>
          </a:xfrm>
          <a:prstGeom prst="rect">
            <a:avLst/>
          </a:prstGeom>
          <a:noFill/>
        </p:spPr>
        <p:txBody>
          <a:bodyPr wrap="square" rtlCol="0">
            <a:spAutoFit/>
          </a:bodyPr>
          <a:lstStyle/>
          <a:p>
            <a:r>
              <a:rPr lang="bn-BD" sz="2800" b="1" dirty="0">
                <a:solidFill>
                  <a:srgbClr val="00B0F0"/>
                </a:solidFill>
                <a:latin typeface="NikoshBAN" pitchFamily="2" charset="0"/>
                <a:cs typeface="NikoshBAN" pitchFamily="2" charset="0"/>
              </a:rPr>
              <a:t>বক্রতার ব্যাসার্ধ</a:t>
            </a:r>
            <a:endParaRPr lang="en-US" sz="2800" b="1" dirty="0">
              <a:solidFill>
                <a:srgbClr val="00B0F0"/>
              </a:solidFill>
            </a:endParaRPr>
          </a:p>
        </p:txBody>
      </p:sp>
      <p:sp>
        <p:nvSpPr>
          <p:cNvPr id="3" name="Arc 2"/>
          <p:cNvSpPr/>
          <p:nvPr/>
        </p:nvSpPr>
        <p:spPr>
          <a:xfrm>
            <a:off x="7462885" y="438939"/>
            <a:ext cx="4377871" cy="4786086"/>
          </a:xfrm>
          <a:prstGeom prst="arc">
            <a:avLst>
              <a:gd name="adj1" fmla="val 5442665"/>
              <a:gd name="adj2" fmla="val 15591864"/>
            </a:avLst>
          </a:prstGeom>
          <a:ln w="57150">
            <a:solidFill>
              <a:srgbClr val="FFFF00"/>
            </a:solidFill>
          </a:ln>
          <a:effectLst>
            <a:glow>
              <a:schemeClr val="accent1">
                <a:alpha val="85000"/>
              </a:schemeClr>
            </a:glow>
            <a:outerShdw blurRad="685800" dist="38100" dir="11760000" algn="br" rotWithShape="0">
              <a:prstClr val="black">
                <a:alpha val="12000"/>
              </a:prstClr>
            </a:outerShdw>
            <a:softEdge rad="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val 8"/>
          <p:cNvSpPr/>
          <p:nvPr/>
        </p:nvSpPr>
        <p:spPr>
          <a:xfrm flipH="1">
            <a:off x="9651817" y="2846497"/>
            <a:ext cx="131539" cy="13995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p:cNvSpPr/>
          <p:nvPr/>
        </p:nvSpPr>
        <p:spPr>
          <a:xfrm>
            <a:off x="7268757" y="453454"/>
            <a:ext cx="4571999" cy="4786086"/>
          </a:xfrm>
          <a:prstGeom prst="arc">
            <a:avLst>
              <a:gd name="adj1" fmla="val 15927018"/>
              <a:gd name="adj2" fmla="val 5118882"/>
            </a:avLst>
          </a:prstGeom>
          <a:ln w="57150">
            <a:solidFill>
              <a:srgbClr val="FFFF00"/>
            </a:solidFill>
            <a:prstDash val="dash"/>
          </a:ln>
          <a:effectLst>
            <a:glow>
              <a:schemeClr val="accent1">
                <a:alpha val="85000"/>
              </a:schemeClr>
            </a:glow>
            <a:outerShdw blurRad="50800" dist="38100" dir="13500000" algn="br" rotWithShape="0">
              <a:prstClr val="black">
                <a:alpha val="40000"/>
              </a:prstClr>
            </a:outerShdw>
            <a:softEdge rad="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9818907" y="2889882"/>
            <a:ext cx="425825" cy="707886"/>
          </a:xfrm>
          <a:prstGeom prst="rect">
            <a:avLst/>
          </a:prstGeom>
          <a:noFill/>
        </p:spPr>
        <p:txBody>
          <a:bodyPr wrap="square" rtlCol="0">
            <a:spAutoFit/>
          </a:bodyPr>
          <a:lstStyle/>
          <a:p>
            <a:r>
              <a:rPr lang="en-US" sz="4000" dirty="0">
                <a:solidFill>
                  <a:srgbClr val="FF0000"/>
                </a:solidFill>
              </a:rPr>
              <a:t>C</a:t>
            </a:r>
          </a:p>
        </p:txBody>
      </p:sp>
      <p:sp>
        <p:nvSpPr>
          <p:cNvPr id="14" name="TextBox 13"/>
          <p:cNvSpPr txBox="1"/>
          <p:nvPr/>
        </p:nvSpPr>
        <p:spPr>
          <a:xfrm>
            <a:off x="7569074" y="2356482"/>
            <a:ext cx="609601" cy="707886"/>
          </a:xfrm>
          <a:prstGeom prst="rect">
            <a:avLst/>
          </a:prstGeom>
          <a:noFill/>
        </p:spPr>
        <p:txBody>
          <a:bodyPr wrap="square" rtlCol="0">
            <a:spAutoFit/>
          </a:bodyPr>
          <a:lstStyle/>
          <a:p>
            <a:r>
              <a:rPr lang="en-US" sz="4000" dirty="0">
                <a:solidFill>
                  <a:srgbClr val="2DDF64"/>
                </a:solidFill>
              </a:rPr>
              <a:t>P</a:t>
            </a:r>
          </a:p>
        </p:txBody>
      </p:sp>
      <p:sp>
        <p:nvSpPr>
          <p:cNvPr id="15" name="TextBox 14"/>
          <p:cNvSpPr txBox="1"/>
          <p:nvPr/>
        </p:nvSpPr>
        <p:spPr>
          <a:xfrm>
            <a:off x="7672168" y="84996"/>
            <a:ext cx="609601" cy="707886"/>
          </a:xfrm>
          <a:prstGeom prst="rect">
            <a:avLst/>
          </a:prstGeom>
          <a:noFill/>
        </p:spPr>
        <p:txBody>
          <a:bodyPr wrap="square" rtlCol="0">
            <a:spAutoFit/>
          </a:bodyPr>
          <a:lstStyle/>
          <a:p>
            <a:r>
              <a:rPr lang="en-US" sz="4000" dirty="0"/>
              <a:t>M</a:t>
            </a:r>
          </a:p>
        </p:txBody>
      </p:sp>
      <p:sp>
        <p:nvSpPr>
          <p:cNvPr id="16" name="TextBox 15"/>
          <p:cNvSpPr txBox="1"/>
          <p:nvPr/>
        </p:nvSpPr>
        <p:spPr>
          <a:xfrm>
            <a:off x="8259357" y="5225025"/>
            <a:ext cx="609601" cy="707886"/>
          </a:xfrm>
          <a:prstGeom prst="rect">
            <a:avLst/>
          </a:prstGeom>
          <a:noFill/>
        </p:spPr>
        <p:txBody>
          <a:bodyPr wrap="square" rtlCol="0">
            <a:spAutoFit/>
          </a:bodyPr>
          <a:lstStyle/>
          <a:p>
            <a:r>
              <a:rPr lang="en-US" sz="4000" dirty="0"/>
              <a:t>N</a:t>
            </a:r>
          </a:p>
        </p:txBody>
      </p:sp>
      <p:grpSp>
        <p:nvGrpSpPr>
          <p:cNvPr id="70" name="Group 69"/>
          <p:cNvGrpSpPr/>
          <p:nvPr/>
        </p:nvGrpSpPr>
        <p:grpSpPr>
          <a:xfrm>
            <a:off x="6857766" y="475866"/>
            <a:ext cx="2315990" cy="4731230"/>
            <a:chOff x="2713210" y="584841"/>
            <a:chExt cx="2315990" cy="4731230"/>
          </a:xfrm>
        </p:grpSpPr>
        <p:sp>
          <p:nvSpPr>
            <p:cNvPr id="10" name="Oval 9"/>
            <p:cNvSpPr/>
            <p:nvPr/>
          </p:nvSpPr>
          <p:spPr>
            <a:xfrm>
              <a:off x="3275748" y="2955472"/>
              <a:ext cx="145140" cy="139958"/>
            </a:xfrm>
            <a:prstGeom prst="ellipse">
              <a:avLst/>
            </a:prstGeom>
            <a:solidFill>
              <a:srgbClr val="2DDF6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4419600" y="584841"/>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762000"/>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729318" y="906339"/>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87271" y="1143000"/>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10752" y="1532964"/>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43518" y="1667435"/>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59740" y="1801906"/>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77671" y="2057400"/>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797656" y="2362200"/>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713210" y="2667000"/>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43200" y="3352800"/>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70762" y="3657600"/>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82153" y="3908286"/>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13528" y="4155141"/>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169691" y="4419600"/>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29000" y="4706471"/>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657600" y="4926106"/>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962400" y="5105400"/>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406153" y="5316071"/>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54187" y="4545106"/>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505200" y="4814047"/>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75562" y="4280647"/>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796552" y="5029200"/>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128248" y="5208494"/>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957316" y="4038600"/>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832846" y="3796553"/>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756647" y="3514002"/>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222812" y="1398494"/>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905232" y="1931894"/>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832846" y="2209800"/>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756647" y="2514600"/>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13210" y="2819400"/>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730421" y="3195918"/>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555893" y="1021977"/>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168589" y="676836"/>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330388" y="1268506"/>
              <a:ext cx="609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71" name="Straight Arrow Connector 70"/>
          <p:cNvCxnSpPr/>
          <p:nvPr/>
        </p:nvCxnSpPr>
        <p:spPr>
          <a:xfrm>
            <a:off x="7439754" y="3086943"/>
            <a:ext cx="2212063" cy="4482"/>
          </a:xfrm>
          <a:prstGeom prst="straightConnector1">
            <a:avLst/>
          </a:prstGeom>
          <a:ln w="381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9702672" y="2986456"/>
            <a:ext cx="0" cy="340659"/>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170" y="653025"/>
            <a:ext cx="4252486" cy="6370975"/>
          </a:xfrm>
          <a:prstGeom prst="rect">
            <a:avLst/>
          </a:prstGeom>
          <a:noFill/>
        </p:spPr>
        <p:txBody>
          <a:bodyPr wrap="square" rtlCol="0">
            <a:spAutoFit/>
          </a:bodyPr>
          <a:lstStyle/>
          <a:p>
            <a:r>
              <a:rPr lang="en-US" sz="3200" dirty="0" err="1">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বক্রতার</a:t>
            </a:r>
            <a:r>
              <a:rPr lang="en-US" sz="3200" dirty="0">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কেন্দ্রঃ</a:t>
            </a:r>
            <a:r>
              <a:rPr lang="en-US" sz="3200" dirty="0">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গোলীয়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দর্পন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গোলকের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বিশেষ</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গোলকের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কেন্দ্র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দর্পনের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বক্রতার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কেন্দ্র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a:t>
            </a:r>
            <a:r>
              <a:rPr lang="en-US" sz="2800" dirty="0">
                <a:latin typeface="NikoshBAN" panose="02000000000000000000" pitchFamily="2" charset="0"/>
                <a:cs typeface="NikoshBAN" panose="02000000000000000000" pitchFamily="2" charset="0"/>
              </a:rPr>
              <a:t> । </a:t>
            </a:r>
            <a:br>
              <a:rPr lang="en-US" sz="2800" dirty="0">
                <a:latin typeface="NikoshBAN" panose="02000000000000000000" pitchFamily="2" charset="0"/>
                <a:cs typeface="NikoshBAN" panose="02000000000000000000" pitchFamily="2" charset="0"/>
              </a:rPr>
            </a:br>
            <a:r>
              <a:rPr lang="en-US" sz="3200" dirty="0" err="1">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a:t>
            </a:r>
            <a:r>
              <a:rPr lang="en-US" sz="3200" dirty="0">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গোলীয়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দর্পনের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প্রতিফলক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পৃষ্ঠের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মধ্যবিন্দুকে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a:t>
            </a:r>
            <a:r>
              <a:rPr lang="en-US" sz="2800" dirty="0">
                <a:latin typeface="NikoshBAN" panose="02000000000000000000" pitchFamily="2" charset="0"/>
                <a:cs typeface="NikoshBAN" panose="02000000000000000000" pitchFamily="2" charset="0"/>
              </a:rPr>
              <a:t> ।</a:t>
            </a:r>
            <a:br>
              <a:rPr lang="en-US" sz="2800" dirty="0">
                <a:latin typeface="NikoshBAN" panose="02000000000000000000" pitchFamily="2" charset="0"/>
                <a:cs typeface="NikoshBAN" panose="02000000000000000000" pitchFamily="2" charset="0"/>
              </a:rPr>
            </a:br>
            <a:r>
              <a:rPr lang="en-US" sz="3200" dirty="0" err="1">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প্রধান</a:t>
            </a:r>
            <a:r>
              <a:rPr lang="en-US" sz="3200" dirty="0">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অক্ষঃ</a:t>
            </a:r>
            <a:r>
              <a:rPr lang="en-US" sz="3200" dirty="0">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গোলীয়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দর্পনের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মেরু</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বক্রতার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কেন্দ্রে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মধ্যে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অতিক্রমকারী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সরলরেখাকে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দর্পনের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প্রধান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অক্ষ</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a:t>
            </a:r>
            <a:r>
              <a:rPr lang="en-US" sz="2800" dirty="0">
                <a:latin typeface="NikoshBAN" panose="02000000000000000000" pitchFamily="2" charset="0"/>
                <a:cs typeface="NikoshBAN" panose="02000000000000000000" pitchFamily="2" charset="0"/>
              </a:rPr>
              <a:t>।</a:t>
            </a:r>
            <a:br>
              <a:rPr lang="en-US" sz="2800" dirty="0">
                <a:latin typeface="NikoshBAN" panose="02000000000000000000" pitchFamily="2" charset="0"/>
                <a:cs typeface="NikoshBAN" panose="02000000000000000000" pitchFamily="2" charset="0"/>
              </a:rPr>
            </a:br>
            <a:r>
              <a:rPr lang="en-US" sz="3200" dirty="0" err="1">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বক্রতার</a:t>
            </a:r>
            <a:r>
              <a:rPr lang="en-US" sz="3200" dirty="0">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ব্যাসার্ধঃ</a:t>
            </a:r>
            <a:r>
              <a:rPr lang="en-US" sz="3200" dirty="0">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গোলীয়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দর্পন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গোলকের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বিশেষ</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গোলকের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ব্যাসার্ধ</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দর্পনের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বক্রতার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ব্যাসার্ধ</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a:t>
            </a:r>
            <a:r>
              <a:rPr lang="en-US" sz="2800" dirty="0">
                <a:latin typeface="NikoshBAN" panose="02000000000000000000" pitchFamily="2" charset="0"/>
                <a:cs typeface="NikoshBAN" panose="02000000000000000000" pitchFamily="2" charset="0"/>
              </a:rPr>
              <a:t> ।</a:t>
            </a:r>
            <a:br>
              <a:rPr lang="en-US" sz="2800" dirty="0">
                <a:latin typeface="NikoshBAN" panose="02000000000000000000" pitchFamily="2" charset="0"/>
                <a:cs typeface="NikoshBAN" panose="02000000000000000000" pitchFamily="2" charset="0"/>
              </a:rPr>
            </a:br>
            <a:endParaRPr lang="en-US" sz="2800" dirty="0"/>
          </a:p>
        </p:txBody>
      </p:sp>
      <p:sp>
        <p:nvSpPr>
          <p:cNvPr id="62" name="TextBox 61"/>
          <p:cNvSpPr txBox="1"/>
          <p:nvPr/>
        </p:nvSpPr>
        <p:spPr>
          <a:xfrm>
            <a:off x="236770" y="-43558"/>
            <a:ext cx="7338334" cy="707886"/>
          </a:xfrm>
          <a:prstGeom prst="rect">
            <a:avLst/>
          </a:prstGeom>
          <a:noFill/>
        </p:spPr>
        <p:txBody>
          <a:bodyPr wrap="square" rtlCol="0">
            <a:spAutoFit/>
          </a:bodyPr>
          <a:lstStyle/>
          <a:p>
            <a:r>
              <a:rPr lang="en-US" sz="4000"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দর্পনের</a:t>
            </a:r>
            <a:r>
              <a:rPr lang="en-US" sz="40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কিছু</a:t>
            </a:r>
            <a:r>
              <a:rPr lang="en-US" sz="40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গুরুত্বপুর্ণ</a:t>
            </a:r>
            <a:r>
              <a:rPr lang="en-US" sz="40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সংজ্ঞা</a:t>
            </a:r>
            <a:r>
              <a:rPr lang="en-US" sz="40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40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8634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ppt_x"/>
                                          </p:val>
                                        </p:tav>
                                        <p:tav tm="100000">
                                          <p:val>
                                            <p:strVal val="#ppt_x"/>
                                          </p:val>
                                        </p:tav>
                                      </p:tavLst>
                                    </p:anim>
                                    <p:anim calcmode="lin" valueType="num">
                                      <p:cBhvr additive="base">
                                        <p:cTn id="1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500" fill="hold"/>
                                        <p:tgtEl>
                                          <p:spTgt spid="59"/>
                                        </p:tgtEl>
                                        <p:attrNameLst>
                                          <p:attrName>ppt_x</p:attrName>
                                        </p:attrNameLst>
                                      </p:cBhvr>
                                      <p:tavLst>
                                        <p:tav tm="0">
                                          <p:val>
                                            <p:strVal val="#ppt_x"/>
                                          </p:val>
                                        </p:tav>
                                        <p:tav tm="100000">
                                          <p:val>
                                            <p:strVal val="#ppt_x"/>
                                          </p:val>
                                        </p:tav>
                                      </p:tavLst>
                                    </p:anim>
                                    <p:anim calcmode="lin" valueType="num">
                                      <p:cBhvr additive="base">
                                        <p:cTn id="18" dur="500" fill="hold"/>
                                        <p:tgtEl>
                                          <p:spTgt spid="5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500" fill="hold"/>
                                        <p:tgtEl>
                                          <p:spTgt spid="58"/>
                                        </p:tgtEl>
                                        <p:attrNameLst>
                                          <p:attrName>ppt_x</p:attrName>
                                        </p:attrNameLst>
                                      </p:cBhvr>
                                      <p:tavLst>
                                        <p:tav tm="0">
                                          <p:val>
                                            <p:strVal val="#ppt_x"/>
                                          </p:val>
                                        </p:tav>
                                        <p:tav tm="100000">
                                          <p:val>
                                            <p:strVal val="#ppt_x"/>
                                          </p:val>
                                        </p:tav>
                                      </p:tavLst>
                                    </p:anim>
                                    <p:anim calcmode="lin" valueType="num">
                                      <p:cBhvr additive="base">
                                        <p:cTn id="2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26459 -0.04259 L 0.93959 -0.04445 " pathEditMode="relative" rAng="0" ptsTypes="AA">
                                      <p:cBhvr>
                                        <p:cTn id="26" dur="2000" fill="hold"/>
                                        <p:tgtEl>
                                          <p:spTgt spid="7"/>
                                        </p:tgtEl>
                                        <p:attrNameLst>
                                          <p:attrName>ppt_x</p:attrName>
                                          <p:attrName>ppt_y</p:attrName>
                                        </p:attrNameLst>
                                      </p:cBhvr>
                                      <p:rCtr x="33750" y="-93"/>
                                    </p:animMotion>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fill="hold"/>
                                        <p:tgtEl>
                                          <p:spTgt spid="61"/>
                                        </p:tgtEl>
                                        <p:attrNameLst>
                                          <p:attrName>ppt_x</p:attrName>
                                        </p:attrNameLst>
                                      </p:cBhvr>
                                      <p:tavLst>
                                        <p:tav tm="0">
                                          <p:val>
                                            <p:strVal val="#ppt_x"/>
                                          </p:val>
                                        </p:tav>
                                        <p:tav tm="100000">
                                          <p:val>
                                            <p:strVal val="#ppt_x"/>
                                          </p:val>
                                        </p:tav>
                                      </p:tavLst>
                                    </p:anim>
                                    <p:anim calcmode="lin" valueType="num">
                                      <p:cBhvr additive="base">
                                        <p:cTn id="32" dur="500" fill="hold"/>
                                        <p:tgtEl>
                                          <p:spTgt spid="6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500" fill="hold"/>
                                        <p:tgtEl>
                                          <p:spTgt spid="60"/>
                                        </p:tgtEl>
                                        <p:attrNameLst>
                                          <p:attrName>ppt_x</p:attrName>
                                        </p:attrNameLst>
                                      </p:cBhvr>
                                      <p:tavLst>
                                        <p:tav tm="0">
                                          <p:val>
                                            <p:strVal val="#ppt_x"/>
                                          </p:val>
                                        </p:tav>
                                        <p:tav tm="100000">
                                          <p:val>
                                            <p:strVal val="#ppt_x"/>
                                          </p:val>
                                        </p:tav>
                                      </p:tavLst>
                                    </p:anim>
                                    <p:anim calcmode="lin" valueType="num">
                                      <p:cBhvr additive="base">
                                        <p:cTn id="3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 calcmode="lin" valueType="num">
                                      <p:cBhvr additive="base">
                                        <p:cTn id="41" dur="500" fill="hold"/>
                                        <p:tgtEl>
                                          <p:spTgt spid="69"/>
                                        </p:tgtEl>
                                        <p:attrNameLst>
                                          <p:attrName>ppt_x</p:attrName>
                                        </p:attrNameLst>
                                      </p:cBhvr>
                                      <p:tavLst>
                                        <p:tav tm="0">
                                          <p:val>
                                            <p:strVal val="#ppt_x"/>
                                          </p:val>
                                        </p:tav>
                                        <p:tav tm="100000">
                                          <p:val>
                                            <p:strVal val="#ppt_x"/>
                                          </p:val>
                                        </p:tav>
                                      </p:tavLst>
                                    </p:anim>
                                    <p:anim calcmode="lin" valueType="num">
                                      <p:cBhvr additive="base">
                                        <p:cTn id="42" dur="500" fill="hold"/>
                                        <p:tgtEl>
                                          <p:spTgt spid="6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additive="base">
                                        <p:cTn id="45" dur="500" fill="hold"/>
                                        <p:tgtEl>
                                          <p:spTgt spid="65"/>
                                        </p:tgtEl>
                                        <p:attrNameLst>
                                          <p:attrName>ppt_x</p:attrName>
                                        </p:attrNameLst>
                                      </p:cBhvr>
                                      <p:tavLst>
                                        <p:tav tm="0">
                                          <p:val>
                                            <p:strVal val="#ppt_x"/>
                                          </p:val>
                                        </p:tav>
                                        <p:tav tm="100000">
                                          <p:val>
                                            <p:strVal val="#ppt_x"/>
                                          </p:val>
                                        </p:tav>
                                      </p:tavLst>
                                    </p:anim>
                                    <p:anim calcmode="lin" valueType="num">
                                      <p:cBhvr additive="base">
                                        <p:cTn id="4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animBg="1"/>
      <p:bldP spid="59" grpId="0"/>
      <p:bldP spid="60" grpId="0" animBg="1"/>
      <p:bldP spid="61"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a:off x="5396752" y="-117172"/>
            <a:ext cx="5410200" cy="6019800"/>
          </a:xfrm>
          <a:prstGeom prst="arc">
            <a:avLst>
              <a:gd name="adj1" fmla="val 6963361"/>
              <a:gd name="adj2" fmla="val 14132819"/>
            </a:avLst>
          </a:prstGeom>
          <a:ln w="57150">
            <a:solidFill>
              <a:schemeClr val="tx1"/>
            </a:solidFill>
          </a:ln>
          <a:effectLst>
            <a:glow>
              <a:schemeClr val="accent1">
                <a:alpha val="85000"/>
              </a:schemeClr>
            </a:glow>
            <a:outerShdw blurRad="50800" dist="38100" dir="13500000" algn="br" rotWithShape="0">
              <a:prstClr val="black">
                <a:alpha val="40000"/>
              </a:prstClr>
            </a:outerShdw>
            <a:softEdge rad="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Oval 4"/>
          <p:cNvSpPr/>
          <p:nvPr/>
        </p:nvSpPr>
        <p:spPr>
          <a:xfrm>
            <a:off x="7720148" y="2815157"/>
            <a:ext cx="342900" cy="3061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134600" y="2839378"/>
            <a:ext cx="152400" cy="219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6200000">
            <a:off x="8448477" y="1056592"/>
            <a:ext cx="257942" cy="371738"/>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5866242" y="1253639"/>
            <a:ext cx="60481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39096" y="54358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66716" y="69598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68210" y="84838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61916" y="100078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69705" y="1123264"/>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50347" y="1272347"/>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62491" y="1429676"/>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06656" y="1571191"/>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949280" y="1749717"/>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92674" y="1899939"/>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845547" y="2054517"/>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00600" y="221998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95088" y="237238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81254" y="252478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781254" y="267718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57691" y="2815156"/>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781254" y="3121317"/>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81254" y="328678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795088" y="343918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831714" y="359158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892674" y="374398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56197" y="389638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006656" y="404878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057116" y="420118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112951" y="435358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197474" y="450598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295831" y="465838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390854" y="481078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43254" y="496318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695654" y="511558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848054" y="526798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000454" y="542038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178980" y="5533591"/>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642360" y="2955849"/>
            <a:ext cx="8382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15446" y="4787141"/>
            <a:ext cx="6008915" cy="0"/>
          </a:xfrm>
          <a:prstGeom prst="line">
            <a:avLst/>
          </a:prstGeom>
          <a:ln w="28575">
            <a:solidFill>
              <a:srgbClr val="BA1CD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616256" y="3994661"/>
            <a:ext cx="6408104"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502274" y="2054517"/>
            <a:ext cx="6522086"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nvSpPr>
        <p:spPr>
          <a:xfrm rot="16200000">
            <a:off x="8150685" y="1868648"/>
            <a:ext cx="257942" cy="371738"/>
          </a:xfrm>
          <a:prstGeom prst="triangl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16200000">
            <a:off x="8205925" y="3787996"/>
            <a:ext cx="257942" cy="371738"/>
          </a:xfrm>
          <a:prstGeom prst="triangl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rot="16200000">
            <a:off x="8634346" y="4601482"/>
            <a:ext cx="257942" cy="371738"/>
          </a:xfrm>
          <a:prstGeom prst="triangle">
            <a:avLst/>
          </a:prstGeom>
          <a:solidFill>
            <a:schemeClr val="bg1"/>
          </a:solidFill>
          <a:ln>
            <a:solidFill>
              <a:srgbClr val="BA1C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5839096" y="1272348"/>
            <a:ext cx="5590904" cy="46052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502274" y="2054517"/>
            <a:ext cx="6689726" cy="259131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5574506" y="1123009"/>
            <a:ext cx="6312695" cy="287165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6000454" y="238781"/>
            <a:ext cx="4658284" cy="4548361"/>
          </a:xfrm>
          <a:prstGeom prst="line">
            <a:avLst/>
          </a:prstGeom>
          <a:ln w="28575">
            <a:solidFill>
              <a:srgbClr val="BA1CD4"/>
            </a:solidFill>
          </a:ln>
        </p:spPr>
        <p:style>
          <a:lnRef idx="1">
            <a:schemeClr val="accent1"/>
          </a:lnRef>
          <a:fillRef idx="0">
            <a:schemeClr val="accent1"/>
          </a:fillRef>
          <a:effectRef idx="0">
            <a:schemeClr val="accent1"/>
          </a:effectRef>
          <a:fontRef idx="minor">
            <a:schemeClr val="tx1"/>
          </a:fontRef>
        </p:style>
      </p:cxnSp>
      <p:sp>
        <p:nvSpPr>
          <p:cNvPr id="68" name="Isosceles Triangle 67"/>
          <p:cNvSpPr/>
          <p:nvPr/>
        </p:nvSpPr>
        <p:spPr>
          <a:xfrm rot="7550570">
            <a:off x="7098667" y="2246727"/>
            <a:ext cx="332879" cy="387959"/>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rot="7550570">
            <a:off x="6590925" y="2366484"/>
            <a:ext cx="332438" cy="384699"/>
          </a:xfrm>
          <a:prstGeom prst="triangle">
            <a:avLst>
              <a:gd name="adj" fmla="val 26639"/>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rot="4275381">
            <a:off x="6421288" y="3326463"/>
            <a:ext cx="377532" cy="409840"/>
          </a:xfrm>
          <a:prstGeom prst="triangl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rot="2715296">
            <a:off x="7027998" y="3418225"/>
            <a:ext cx="381710" cy="425484"/>
          </a:xfrm>
          <a:prstGeom prst="triangle">
            <a:avLst/>
          </a:prstGeom>
          <a:solidFill>
            <a:schemeClr val="bg1"/>
          </a:solidFill>
          <a:ln>
            <a:solidFill>
              <a:srgbClr val="BA1C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7639611" y="2992952"/>
            <a:ext cx="559508" cy="923330"/>
          </a:xfrm>
          <a:prstGeom prst="rect">
            <a:avLst/>
          </a:prstGeom>
          <a:noFill/>
        </p:spPr>
        <p:txBody>
          <a:bodyPr wrap="square" rtlCol="0">
            <a:spAutoFit/>
          </a:bodyPr>
          <a:lstStyle/>
          <a:p>
            <a:r>
              <a:rPr lang="en-US" sz="5400" b="1" dirty="0">
                <a:solidFill>
                  <a:srgbClr val="FF0000"/>
                </a:solidFill>
              </a:rPr>
              <a:t>F</a:t>
            </a:r>
          </a:p>
        </p:txBody>
      </p:sp>
      <p:sp>
        <p:nvSpPr>
          <p:cNvPr id="60" name="Title 1"/>
          <p:cNvSpPr txBox="1">
            <a:spLocks/>
          </p:cNvSpPr>
          <p:nvPr/>
        </p:nvSpPr>
        <p:spPr>
          <a:xfrm>
            <a:off x="133900" y="107798"/>
            <a:ext cx="3479522" cy="6967563"/>
          </a:xfrm>
          <a:prstGeom prst="rect">
            <a:avLst/>
          </a:prstGeom>
        </p:spPr>
        <p:txBody>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0" dirty="0" smtClean="0">
                <a:latin typeface="NikoshBAN" panose="02000000000000000000" pitchFamily="2" charset="0"/>
                <a:cs typeface="NikoshBAN" panose="02000000000000000000" pitchFamily="2" charset="0"/>
              </a:rPr>
              <a:t/>
            </a:r>
            <a:br>
              <a:rPr lang="en-US" sz="2800" b="0" dirty="0" smtClean="0">
                <a:latin typeface="NikoshBAN" panose="02000000000000000000" pitchFamily="2" charset="0"/>
                <a:cs typeface="NikoshBAN" panose="02000000000000000000" pitchFamily="2" charset="0"/>
              </a:rPr>
            </a:br>
            <a:r>
              <a:rPr lang="en-US" sz="3200" dirty="0" err="1" smtClean="0">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প্রধান</a:t>
            </a:r>
            <a:r>
              <a:rPr lang="en-US" sz="3200" dirty="0" smtClean="0">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ফোকাসঃ</a:t>
            </a:r>
            <a:r>
              <a:rPr lang="en-US" sz="3200" dirty="0" smtClean="0">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দর্পনের</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প্রধান</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অক্ষের</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সমান্তরাল</a:t>
            </a:r>
            <a:r>
              <a:rPr lang="en-US" sz="2800" b="0" dirty="0" smtClean="0">
                <a:latin typeface="NikoshBAN" panose="02000000000000000000" pitchFamily="2" charset="0"/>
                <a:cs typeface="NikoshBAN" panose="02000000000000000000" pitchFamily="2" charset="0"/>
              </a:rPr>
              <a:t> ও </a:t>
            </a:r>
            <a:r>
              <a:rPr lang="en-US" sz="2800" b="0" dirty="0" err="1" smtClean="0">
                <a:latin typeface="NikoshBAN" panose="02000000000000000000" pitchFamily="2" charset="0"/>
                <a:cs typeface="NikoshBAN" panose="02000000000000000000" pitchFamily="2" charset="0"/>
              </a:rPr>
              <a:t>নিকটবর্তী</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আলোক</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রশ্মিগুচ্ছ</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প্রতিফলনের</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পর</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যদি</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প্রধান</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অক্ষের</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ওপর</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কোনো</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বিন্দুতে</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মিলিত</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হয়</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অথবা</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প্রধান</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অক্ষের</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ওপরের</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কোনো</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বিন্দু</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থেকে</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অপসৃত</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হচ্ছে</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বলে</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মনে</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হয়,তবে</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ওই</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বিন্দু</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কে</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দর্পনের</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প্রধান</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ফোকাস</a:t>
            </a:r>
            <a:r>
              <a:rPr lang="en-US" sz="2800" b="0" dirty="0" smtClean="0">
                <a:latin typeface="NikoshBAN" panose="02000000000000000000" pitchFamily="2" charset="0"/>
                <a:cs typeface="NikoshBAN" panose="02000000000000000000" pitchFamily="2" charset="0"/>
              </a:rPr>
              <a:t> </a:t>
            </a:r>
            <a:r>
              <a:rPr lang="en-US" sz="2800" b="0" dirty="0" err="1" smtClean="0">
                <a:latin typeface="NikoshBAN" panose="02000000000000000000" pitchFamily="2" charset="0"/>
                <a:cs typeface="NikoshBAN" panose="02000000000000000000" pitchFamily="2" charset="0"/>
              </a:rPr>
              <a:t>বলে</a:t>
            </a:r>
            <a:r>
              <a:rPr lang="en-US" sz="2800" b="0" dirty="0" smtClean="0">
                <a:latin typeface="NikoshBAN" panose="02000000000000000000" pitchFamily="2" charset="0"/>
                <a:cs typeface="NikoshBAN" panose="02000000000000000000" pitchFamily="2" charset="0"/>
              </a:rPr>
              <a:t>।</a:t>
            </a:r>
            <a:endParaRPr lang="en-US" sz="2800" b="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6601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par>
                                <p:cTn id="32" presetID="6" presetClass="entr" presetSubtype="16"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par>
                                <p:cTn id="35" presetID="6" presetClass="entr" presetSubtype="16"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par>
                                <p:cTn id="38" presetID="6" presetClass="entr" presetSubtype="16"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2000"/>
                                        <p:tgtEl>
                                          <p:spTgt spid="18"/>
                                        </p:tgtEl>
                                      </p:cBhvr>
                                    </p:animEffect>
                                  </p:childTnLst>
                                </p:cTn>
                              </p:par>
                              <p:par>
                                <p:cTn id="41" presetID="6" presetClass="entr" presetSubtype="16"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ircle(in)">
                                      <p:cBhvr>
                                        <p:cTn id="43" dur="2000"/>
                                        <p:tgtEl>
                                          <p:spTgt spid="19"/>
                                        </p:tgtEl>
                                      </p:cBhvr>
                                    </p:animEffect>
                                  </p:childTnLst>
                                </p:cTn>
                              </p:par>
                              <p:par>
                                <p:cTn id="44" presetID="6" presetClass="entr" presetSubtype="16"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circle(in)">
                                      <p:cBhvr>
                                        <p:cTn id="46" dur="2000"/>
                                        <p:tgtEl>
                                          <p:spTgt spid="20"/>
                                        </p:tgtEl>
                                      </p:cBhvr>
                                    </p:animEffect>
                                  </p:childTnLst>
                                </p:cTn>
                              </p:par>
                              <p:par>
                                <p:cTn id="47" presetID="6" presetClass="entr" presetSubtype="16"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circle(in)">
                                      <p:cBhvr>
                                        <p:cTn id="49" dur="2000"/>
                                        <p:tgtEl>
                                          <p:spTgt spid="30"/>
                                        </p:tgtEl>
                                      </p:cBhvr>
                                    </p:animEffect>
                                  </p:childTnLst>
                                </p:cTn>
                              </p:par>
                              <p:par>
                                <p:cTn id="50" presetID="6" presetClass="entr" presetSubtype="16"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circle(in)">
                                      <p:cBhvr>
                                        <p:cTn id="52" dur="2000"/>
                                        <p:tgtEl>
                                          <p:spTgt spid="31"/>
                                        </p:tgtEl>
                                      </p:cBhvr>
                                    </p:animEffect>
                                  </p:childTnLst>
                                </p:cTn>
                              </p:par>
                              <p:par>
                                <p:cTn id="53" presetID="6" presetClass="entr" presetSubtype="16"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circle(in)">
                                      <p:cBhvr>
                                        <p:cTn id="55" dur="2000"/>
                                        <p:tgtEl>
                                          <p:spTgt spid="32"/>
                                        </p:tgtEl>
                                      </p:cBhvr>
                                    </p:animEffect>
                                  </p:childTnLst>
                                </p:cTn>
                              </p:par>
                              <p:par>
                                <p:cTn id="56" presetID="6" presetClass="entr" presetSubtype="16"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circle(in)">
                                      <p:cBhvr>
                                        <p:cTn id="58" dur="2000"/>
                                        <p:tgtEl>
                                          <p:spTgt spid="33"/>
                                        </p:tgtEl>
                                      </p:cBhvr>
                                    </p:animEffect>
                                  </p:childTnLst>
                                </p:cTn>
                              </p:par>
                              <p:par>
                                <p:cTn id="59" presetID="6" presetClass="entr" presetSubtype="16"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circle(in)">
                                      <p:cBhvr>
                                        <p:cTn id="61" dur="2000"/>
                                        <p:tgtEl>
                                          <p:spTgt spid="34"/>
                                        </p:tgtEl>
                                      </p:cBhvr>
                                    </p:animEffect>
                                  </p:childTnLst>
                                </p:cTn>
                              </p:par>
                              <p:par>
                                <p:cTn id="62" presetID="6" presetClass="entr" presetSubtype="16"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circle(in)">
                                      <p:cBhvr>
                                        <p:cTn id="64" dur="2000"/>
                                        <p:tgtEl>
                                          <p:spTgt spid="35"/>
                                        </p:tgtEl>
                                      </p:cBhvr>
                                    </p:animEffect>
                                  </p:childTnLst>
                                </p:cTn>
                              </p:par>
                              <p:par>
                                <p:cTn id="65" presetID="6" presetClass="entr" presetSubtype="16"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circle(in)">
                                      <p:cBhvr>
                                        <p:cTn id="67" dur="2000"/>
                                        <p:tgtEl>
                                          <p:spTgt spid="36"/>
                                        </p:tgtEl>
                                      </p:cBhvr>
                                    </p:animEffect>
                                  </p:childTnLst>
                                </p:cTn>
                              </p:par>
                              <p:par>
                                <p:cTn id="68" presetID="6" presetClass="entr" presetSubtype="16"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circle(in)">
                                      <p:cBhvr>
                                        <p:cTn id="70" dur="2000"/>
                                        <p:tgtEl>
                                          <p:spTgt spid="37"/>
                                        </p:tgtEl>
                                      </p:cBhvr>
                                    </p:animEffect>
                                  </p:childTnLst>
                                </p:cTn>
                              </p:par>
                              <p:par>
                                <p:cTn id="71" presetID="6" presetClass="entr" presetSubtype="16"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circle(in)">
                                      <p:cBhvr>
                                        <p:cTn id="73" dur="2000"/>
                                        <p:tgtEl>
                                          <p:spTgt spid="38"/>
                                        </p:tgtEl>
                                      </p:cBhvr>
                                    </p:animEffect>
                                  </p:childTnLst>
                                </p:cTn>
                              </p:par>
                              <p:par>
                                <p:cTn id="74" presetID="6" presetClass="entr" presetSubtype="16" fill="hold"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circle(in)">
                                      <p:cBhvr>
                                        <p:cTn id="76" dur="2000"/>
                                        <p:tgtEl>
                                          <p:spTgt spid="39"/>
                                        </p:tgtEl>
                                      </p:cBhvr>
                                    </p:animEffect>
                                  </p:childTnLst>
                                </p:cTn>
                              </p:par>
                              <p:par>
                                <p:cTn id="77" presetID="6" presetClass="entr" presetSubtype="16" fill="hold"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circle(in)">
                                      <p:cBhvr>
                                        <p:cTn id="79" dur="2000"/>
                                        <p:tgtEl>
                                          <p:spTgt spid="40"/>
                                        </p:tgtEl>
                                      </p:cBhvr>
                                    </p:animEffect>
                                  </p:childTnLst>
                                </p:cTn>
                              </p:par>
                              <p:par>
                                <p:cTn id="80" presetID="6" presetClass="entr" presetSubtype="16" fill="hold"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circle(in)">
                                      <p:cBhvr>
                                        <p:cTn id="82" dur="2000"/>
                                        <p:tgtEl>
                                          <p:spTgt spid="41"/>
                                        </p:tgtEl>
                                      </p:cBhvr>
                                    </p:animEffect>
                                  </p:childTnLst>
                                </p:cTn>
                              </p:par>
                              <p:par>
                                <p:cTn id="83" presetID="6" presetClass="entr" presetSubtype="16" fill="hold"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circle(in)">
                                      <p:cBhvr>
                                        <p:cTn id="85" dur="2000"/>
                                        <p:tgtEl>
                                          <p:spTgt spid="42"/>
                                        </p:tgtEl>
                                      </p:cBhvr>
                                    </p:animEffect>
                                  </p:childTnLst>
                                </p:cTn>
                              </p:par>
                              <p:par>
                                <p:cTn id="86" presetID="6" presetClass="entr" presetSubtype="16" fill="hold"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circle(in)">
                                      <p:cBhvr>
                                        <p:cTn id="88" dur="2000"/>
                                        <p:tgtEl>
                                          <p:spTgt spid="43"/>
                                        </p:tgtEl>
                                      </p:cBhvr>
                                    </p:animEffect>
                                  </p:childTnLst>
                                </p:cTn>
                              </p:par>
                              <p:par>
                                <p:cTn id="89" presetID="6" presetClass="entr" presetSubtype="16" fill="hold"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circle(in)">
                                      <p:cBhvr>
                                        <p:cTn id="91" dur="2000"/>
                                        <p:tgtEl>
                                          <p:spTgt spid="22"/>
                                        </p:tgtEl>
                                      </p:cBhvr>
                                    </p:animEffect>
                                  </p:childTnLst>
                                </p:cTn>
                              </p:par>
                              <p:par>
                                <p:cTn id="92" presetID="6" presetClass="entr" presetSubtype="16"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circle(in)">
                                      <p:cBhvr>
                                        <p:cTn id="94" dur="2000"/>
                                        <p:tgtEl>
                                          <p:spTgt spid="23"/>
                                        </p:tgtEl>
                                      </p:cBhvr>
                                    </p:animEffect>
                                  </p:childTnLst>
                                </p:cTn>
                              </p:par>
                              <p:par>
                                <p:cTn id="95" presetID="6"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circle(in)">
                                      <p:cBhvr>
                                        <p:cTn id="97" dur="2000"/>
                                        <p:tgtEl>
                                          <p:spTgt spid="24"/>
                                        </p:tgtEl>
                                      </p:cBhvr>
                                    </p:animEffect>
                                  </p:childTnLst>
                                </p:cTn>
                              </p:par>
                              <p:par>
                                <p:cTn id="98" presetID="6" presetClass="entr" presetSubtype="16" fill="hold"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circle(in)">
                                      <p:cBhvr>
                                        <p:cTn id="100" dur="2000"/>
                                        <p:tgtEl>
                                          <p:spTgt spid="25"/>
                                        </p:tgtEl>
                                      </p:cBhvr>
                                    </p:animEffect>
                                  </p:childTnLst>
                                </p:cTn>
                              </p:par>
                              <p:par>
                                <p:cTn id="101" presetID="6" presetClass="entr" presetSubtype="16" fill="hold" nodeType="with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circle(in)">
                                      <p:cBhvr>
                                        <p:cTn id="103" dur="2000"/>
                                        <p:tgtEl>
                                          <p:spTgt spid="26"/>
                                        </p:tgtEl>
                                      </p:cBhvr>
                                    </p:animEffect>
                                  </p:childTnLst>
                                </p:cTn>
                              </p:par>
                              <p:par>
                                <p:cTn id="104" presetID="6" presetClass="entr" presetSubtype="16" fill="hold"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circle(in)">
                                      <p:cBhvr>
                                        <p:cTn id="106" dur="2000"/>
                                        <p:tgtEl>
                                          <p:spTgt spid="27"/>
                                        </p:tgtEl>
                                      </p:cBhvr>
                                    </p:animEffect>
                                  </p:childTnLst>
                                </p:cTn>
                              </p:par>
                              <p:par>
                                <p:cTn id="107" presetID="6" presetClass="entr" presetSubtype="16" fill="hold"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circle(in)">
                                      <p:cBhvr>
                                        <p:cTn id="109" dur="2000"/>
                                        <p:tgtEl>
                                          <p:spTgt spid="28"/>
                                        </p:tgtEl>
                                      </p:cBhvr>
                                    </p:animEffect>
                                  </p:childTnLst>
                                </p:cTn>
                              </p:par>
                              <p:par>
                                <p:cTn id="110" presetID="6" presetClass="entr" presetSubtype="16" fill="hold" nodeType="with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circle(in)">
                                      <p:cBhvr>
                                        <p:cTn id="112" dur="2000"/>
                                        <p:tgtEl>
                                          <p:spTgt spid="2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2" fill="hold" nodeType="click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right)">
                                      <p:cBhvr>
                                        <p:cTn id="117" dur="500"/>
                                        <p:tgtEl>
                                          <p:spTgt spid="8"/>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nodeType="clickEffect">
                                  <p:stCondLst>
                                    <p:cond delay="0"/>
                                  </p:stCondLst>
                                  <p:childTnLst>
                                    <p:set>
                                      <p:cBhvr>
                                        <p:cTn id="121" dur="1" fill="hold">
                                          <p:stCondLst>
                                            <p:cond delay="0"/>
                                          </p:stCondLst>
                                        </p:cTn>
                                        <p:tgtEl>
                                          <p:spTgt spid="61"/>
                                        </p:tgtEl>
                                        <p:attrNameLst>
                                          <p:attrName>style.visibility</p:attrName>
                                        </p:attrNameLst>
                                      </p:cBhvr>
                                      <p:to>
                                        <p:strVal val="visible"/>
                                      </p:to>
                                    </p:set>
                                    <p:animEffect transition="in" filter="wipe(up)">
                                      <p:cBhvr>
                                        <p:cTn id="122" dur="500"/>
                                        <p:tgtEl>
                                          <p:spTgt spid="61"/>
                                        </p:tgtEl>
                                      </p:cBhvr>
                                    </p:animEffect>
                                  </p:childTnLst>
                                </p:cTn>
                              </p:par>
                            </p:childTnLst>
                          </p:cTn>
                        </p:par>
                      </p:childTnLst>
                    </p:cTn>
                  </p:par>
                  <p:par>
                    <p:cTn id="123" fill="hold">
                      <p:stCondLst>
                        <p:cond delay="indefinite"/>
                      </p:stCondLst>
                      <p:childTnLst>
                        <p:par>
                          <p:cTn id="124" fill="hold">
                            <p:stCondLst>
                              <p:cond delay="0"/>
                            </p:stCondLst>
                            <p:childTnLst>
                              <p:par>
                                <p:cTn id="125" presetID="6" presetClass="entr" presetSubtype="16" fill="hold" grpId="0" nodeType="clickEffect">
                                  <p:stCondLst>
                                    <p:cond delay="0"/>
                                  </p:stCondLst>
                                  <p:childTnLst>
                                    <p:set>
                                      <p:cBhvr>
                                        <p:cTn id="126" dur="1" fill="hold">
                                          <p:stCondLst>
                                            <p:cond delay="0"/>
                                          </p:stCondLst>
                                        </p:cTn>
                                        <p:tgtEl>
                                          <p:spTgt spid="9"/>
                                        </p:tgtEl>
                                        <p:attrNameLst>
                                          <p:attrName>style.visibility</p:attrName>
                                        </p:attrNameLst>
                                      </p:cBhvr>
                                      <p:to>
                                        <p:strVal val="visible"/>
                                      </p:to>
                                    </p:set>
                                    <p:animEffect transition="in" filter="circle(in)">
                                      <p:cBhvr>
                                        <p:cTn id="127" dur="2000"/>
                                        <p:tgtEl>
                                          <p:spTgt spid="9"/>
                                        </p:tgtEl>
                                      </p:cBhvr>
                                    </p:animEffect>
                                  </p:childTnLst>
                                </p:cTn>
                              </p:par>
                              <p:par>
                                <p:cTn id="128" presetID="6" presetClass="entr" presetSubtype="16" fill="hold" grpId="0" nodeType="with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circle(in)">
                                      <p:cBhvr>
                                        <p:cTn id="130" dur="2000"/>
                                        <p:tgtEl>
                                          <p:spTgt spid="6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2" fill="hold" nodeType="clickEffect">
                                  <p:stCondLst>
                                    <p:cond delay="0"/>
                                  </p:stCondLst>
                                  <p:childTnLst>
                                    <p:set>
                                      <p:cBhvr>
                                        <p:cTn id="134" dur="1" fill="hold">
                                          <p:stCondLst>
                                            <p:cond delay="0"/>
                                          </p:stCondLst>
                                        </p:cTn>
                                        <p:tgtEl>
                                          <p:spTgt spid="46"/>
                                        </p:tgtEl>
                                        <p:attrNameLst>
                                          <p:attrName>style.visibility</p:attrName>
                                        </p:attrNameLst>
                                      </p:cBhvr>
                                      <p:to>
                                        <p:strVal val="visible"/>
                                      </p:to>
                                    </p:set>
                                    <p:animEffect transition="in" filter="wipe(right)">
                                      <p:cBhvr>
                                        <p:cTn id="135" dur="500"/>
                                        <p:tgtEl>
                                          <p:spTgt spid="46"/>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nodeType="clickEffect">
                                  <p:stCondLst>
                                    <p:cond delay="0"/>
                                  </p:stCondLst>
                                  <p:childTnLst>
                                    <p:set>
                                      <p:cBhvr>
                                        <p:cTn id="139" dur="1" fill="hold">
                                          <p:stCondLst>
                                            <p:cond delay="0"/>
                                          </p:stCondLst>
                                        </p:cTn>
                                        <p:tgtEl>
                                          <p:spTgt spid="67"/>
                                        </p:tgtEl>
                                        <p:attrNameLst>
                                          <p:attrName>style.visibility</p:attrName>
                                        </p:attrNameLst>
                                      </p:cBhvr>
                                      <p:to>
                                        <p:strVal val="visible"/>
                                      </p:to>
                                    </p:set>
                                    <p:animEffect transition="in" filter="wipe(down)">
                                      <p:cBhvr>
                                        <p:cTn id="140" dur="500"/>
                                        <p:tgtEl>
                                          <p:spTgt spid="67"/>
                                        </p:tgtEl>
                                      </p:cBhvr>
                                    </p:animEffect>
                                  </p:childTnLst>
                                </p:cTn>
                              </p:par>
                            </p:childTnLst>
                          </p:cTn>
                        </p:par>
                      </p:childTnLst>
                    </p:cTn>
                  </p:par>
                  <p:par>
                    <p:cTn id="141" fill="hold">
                      <p:stCondLst>
                        <p:cond delay="indefinite"/>
                      </p:stCondLst>
                      <p:childTnLst>
                        <p:par>
                          <p:cTn id="142" fill="hold">
                            <p:stCondLst>
                              <p:cond delay="0"/>
                            </p:stCondLst>
                            <p:childTnLst>
                              <p:par>
                                <p:cTn id="143" presetID="6" presetClass="entr" presetSubtype="16" fill="hold" grpId="0" nodeType="clickEffect">
                                  <p:stCondLst>
                                    <p:cond delay="0"/>
                                  </p:stCondLst>
                                  <p:childTnLst>
                                    <p:set>
                                      <p:cBhvr>
                                        <p:cTn id="144" dur="1" fill="hold">
                                          <p:stCondLst>
                                            <p:cond delay="0"/>
                                          </p:stCondLst>
                                        </p:cTn>
                                        <p:tgtEl>
                                          <p:spTgt spid="59"/>
                                        </p:tgtEl>
                                        <p:attrNameLst>
                                          <p:attrName>style.visibility</p:attrName>
                                        </p:attrNameLst>
                                      </p:cBhvr>
                                      <p:to>
                                        <p:strVal val="visible"/>
                                      </p:to>
                                    </p:set>
                                    <p:animEffect transition="in" filter="circle(in)">
                                      <p:cBhvr>
                                        <p:cTn id="145" dur="2000"/>
                                        <p:tgtEl>
                                          <p:spTgt spid="59"/>
                                        </p:tgtEl>
                                      </p:cBhvr>
                                    </p:animEffect>
                                  </p:childTnLst>
                                </p:cTn>
                              </p:par>
                              <p:par>
                                <p:cTn id="146" presetID="6" presetClass="entr" presetSubtype="16" fill="hold" grpId="0" nodeType="withEffect">
                                  <p:stCondLst>
                                    <p:cond delay="0"/>
                                  </p:stCondLst>
                                  <p:childTnLst>
                                    <p:set>
                                      <p:cBhvr>
                                        <p:cTn id="147" dur="1" fill="hold">
                                          <p:stCondLst>
                                            <p:cond delay="0"/>
                                          </p:stCondLst>
                                        </p:cTn>
                                        <p:tgtEl>
                                          <p:spTgt spid="71"/>
                                        </p:tgtEl>
                                        <p:attrNameLst>
                                          <p:attrName>style.visibility</p:attrName>
                                        </p:attrNameLst>
                                      </p:cBhvr>
                                      <p:to>
                                        <p:strVal val="visible"/>
                                      </p:to>
                                    </p:set>
                                    <p:animEffect transition="in" filter="circle(in)">
                                      <p:cBhvr>
                                        <p:cTn id="148" dur="2000"/>
                                        <p:tgtEl>
                                          <p:spTgt spid="71"/>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2" fill="hold" nodeType="clickEffect">
                                  <p:stCondLst>
                                    <p:cond delay="0"/>
                                  </p:stCondLst>
                                  <p:childTnLst>
                                    <p:set>
                                      <p:cBhvr>
                                        <p:cTn id="152" dur="1" fill="hold">
                                          <p:stCondLst>
                                            <p:cond delay="0"/>
                                          </p:stCondLst>
                                        </p:cTn>
                                        <p:tgtEl>
                                          <p:spTgt spid="48"/>
                                        </p:tgtEl>
                                        <p:attrNameLst>
                                          <p:attrName>style.visibility</p:attrName>
                                        </p:attrNameLst>
                                      </p:cBhvr>
                                      <p:to>
                                        <p:strVal val="visible"/>
                                      </p:to>
                                    </p:set>
                                    <p:animEffect transition="in" filter="wipe(right)">
                                      <p:cBhvr>
                                        <p:cTn id="153" dur="500"/>
                                        <p:tgtEl>
                                          <p:spTgt spid="48"/>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1" fill="hold" nodeType="click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up)">
                                      <p:cBhvr>
                                        <p:cTn id="158" dur="500"/>
                                        <p:tgtEl>
                                          <p:spTgt spid="63"/>
                                        </p:tgtEl>
                                      </p:cBhvr>
                                    </p:animEffect>
                                  </p:childTnLst>
                                </p:cTn>
                              </p:par>
                            </p:childTnLst>
                          </p:cTn>
                        </p:par>
                      </p:childTnLst>
                    </p:cTn>
                  </p:par>
                  <p:par>
                    <p:cTn id="159" fill="hold">
                      <p:stCondLst>
                        <p:cond delay="indefinite"/>
                      </p:stCondLst>
                      <p:childTnLst>
                        <p:par>
                          <p:cTn id="160" fill="hold">
                            <p:stCondLst>
                              <p:cond delay="0"/>
                            </p:stCondLst>
                            <p:childTnLst>
                              <p:par>
                                <p:cTn id="161" presetID="6" presetClass="entr" presetSubtype="16" fill="hold" grpId="0" nodeType="clickEffect">
                                  <p:stCondLst>
                                    <p:cond delay="0"/>
                                  </p:stCondLst>
                                  <p:childTnLst>
                                    <p:set>
                                      <p:cBhvr>
                                        <p:cTn id="162" dur="1" fill="hold">
                                          <p:stCondLst>
                                            <p:cond delay="0"/>
                                          </p:stCondLst>
                                        </p:cTn>
                                        <p:tgtEl>
                                          <p:spTgt spid="57"/>
                                        </p:tgtEl>
                                        <p:attrNameLst>
                                          <p:attrName>style.visibility</p:attrName>
                                        </p:attrNameLst>
                                      </p:cBhvr>
                                      <p:to>
                                        <p:strVal val="visible"/>
                                      </p:to>
                                    </p:set>
                                    <p:animEffect transition="in" filter="circle(in)">
                                      <p:cBhvr>
                                        <p:cTn id="163" dur="2000"/>
                                        <p:tgtEl>
                                          <p:spTgt spid="57"/>
                                        </p:tgtEl>
                                      </p:cBhvr>
                                    </p:animEffect>
                                  </p:childTnLst>
                                </p:cTn>
                              </p:par>
                              <p:par>
                                <p:cTn id="164" presetID="6" presetClass="entr" presetSubtype="16" fill="hold" grpId="0" nodeType="withEffect">
                                  <p:stCondLst>
                                    <p:cond delay="0"/>
                                  </p:stCondLst>
                                  <p:childTnLst>
                                    <p:set>
                                      <p:cBhvr>
                                        <p:cTn id="165" dur="1" fill="hold">
                                          <p:stCondLst>
                                            <p:cond delay="0"/>
                                          </p:stCondLst>
                                        </p:cTn>
                                        <p:tgtEl>
                                          <p:spTgt spid="69"/>
                                        </p:tgtEl>
                                        <p:attrNameLst>
                                          <p:attrName>style.visibility</p:attrName>
                                        </p:attrNameLst>
                                      </p:cBhvr>
                                      <p:to>
                                        <p:strVal val="visible"/>
                                      </p:to>
                                    </p:set>
                                    <p:animEffect transition="in" filter="circle(in)">
                                      <p:cBhvr>
                                        <p:cTn id="166" dur="2000"/>
                                        <p:tgtEl>
                                          <p:spTgt spid="69"/>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2" fill="hold" nodeType="clickEffect">
                                  <p:stCondLst>
                                    <p:cond delay="0"/>
                                  </p:stCondLst>
                                  <p:childTnLst>
                                    <p:set>
                                      <p:cBhvr>
                                        <p:cTn id="170" dur="1" fill="hold">
                                          <p:stCondLst>
                                            <p:cond delay="0"/>
                                          </p:stCondLst>
                                        </p:cTn>
                                        <p:tgtEl>
                                          <p:spTgt spid="47"/>
                                        </p:tgtEl>
                                        <p:attrNameLst>
                                          <p:attrName>style.visibility</p:attrName>
                                        </p:attrNameLst>
                                      </p:cBhvr>
                                      <p:to>
                                        <p:strVal val="visible"/>
                                      </p:to>
                                    </p:set>
                                    <p:animEffect transition="in" filter="wipe(right)">
                                      <p:cBhvr>
                                        <p:cTn id="171" dur="500"/>
                                        <p:tgtEl>
                                          <p:spTgt spid="47"/>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4" fill="hold" nodeType="clickEffect">
                                  <p:stCondLst>
                                    <p:cond delay="0"/>
                                  </p:stCondLst>
                                  <p:childTnLst>
                                    <p:set>
                                      <p:cBhvr>
                                        <p:cTn id="175" dur="1" fill="hold">
                                          <p:stCondLst>
                                            <p:cond delay="0"/>
                                          </p:stCondLst>
                                        </p:cTn>
                                        <p:tgtEl>
                                          <p:spTgt spid="65"/>
                                        </p:tgtEl>
                                        <p:attrNameLst>
                                          <p:attrName>style.visibility</p:attrName>
                                        </p:attrNameLst>
                                      </p:cBhvr>
                                      <p:to>
                                        <p:strVal val="visible"/>
                                      </p:to>
                                    </p:set>
                                    <p:animEffect transition="in" filter="wipe(down)">
                                      <p:cBhvr>
                                        <p:cTn id="176" dur="500"/>
                                        <p:tgtEl>
                                          <p:spTgt spid="65"/>
                                        </p:tgtEl>
                                      </p:cBhvr>
                                    </p:animEffect>
                                  </p:childTnLst>
                                </p:cTn>
                              </p:par>
                            </p:childTnLst>
                          </p:cTn>
                        </p:par>
                      </p:childTnLst>
                    </p:cTn>
                  </p:par>
                  <p:par>
                    <p:cTn id="177" fill="hold">
                      <p:stCondLst>
                        <p:cond delay="indefinite"/>
                      </p:stCondLst>
                      <p:childTnLst>
                        <p:par>
                          <p:cTn id="178" fill="hold">
                            <p:stCondLst>
                              <p:cond delay="0"/>
                            </p:stCondLst>
                            <p:childTnLst>
                              <p:par>
                                <p:cTn id="179" presetID="6" presetClass="entr" presetSubtype="16" fill="hold" grpId="0" nodeType="clickEffect">
                                  <p:stCondLst>
                                    <p:cond delay="0"/>
                                  </p:stCondLst>
                                  <p:childTnLst>
                                    <p:set>
                                      <p:cBhvr>
                                        <p:cTn id="180" dur="1" fill="hold">
                                          <p:stCondLst>
                                            <p:cond delay="0"/>
                                          </p:stCondLst>
                                        </p:cTn>
                                        <p:tgtEl>
                                          <p:spTgt spid="58"/>
                                        </p:tgtEl>
                                        <p:attrNameLst>
                                          <p:attrName>style.visibility</p:attrName>
                                        </p:attrNameLst>
                                      </p:cBhvr>
                                      <p:to>
                                        <p:strVal val="visible"/>
                                      </p:to>
                                    </p:set>
                                    <p:animEffect transition="in" filter="circle(in)">
                                      <p:cBhvr>
                                        <p:cTn id="181" dur="2000"/>
                                        <p:tgtEl>
                                          <p:spTgt spid="58"/>
                                        </p:tgtEl>
                                      </p:cBhvr>
                                    </p:animEffect>
                                  </p:childTnLst>
                                </p:cTn>
                              </p:par>
                              <p:par>
                                <p:cTn id="182" presetID="6" presetClass="entr" presetSubtype="16" fill="hold" grpId="0" nodeType="withEffect">
                                  <p:stCondLst>
                                    <p:cond delay="0"/>
                                  </p:stCondLst>
                                  <p:childTnLst>
                                    <p:set>
                                      <p:cBhvr>
                                        <p:cTn id="183" dur="1" fill="hold">
                                          <p:stCondLst>
                                            <p:cond delay="0"/>
                                          </p:stCondLst>
                                        </p:cTn>
                                        <p:tgtEl>
                                          <p:spTgt spid="70"/>
                                        </p:tgtEl>
                                        <p:attrNameLst>
                                          <p:attrName>style.visibility</p:attrName>
                                        </p:attrNameLst>
                                      </p:cBhvr>
                                      <p:to>
                                        <p:strVal val="visible"/>
                                      </p:to>
                                    </p:set>
                                    <p:animEffect transition="in" filter="circle(in)">
                                      <p:cBhvr>
                                        <p:cTn id="184" dur="2000"/>
                                        <p:tgtEl>
                                          <p:spTgt spid="70"/>
                                        </p:tgtEl>
                                      </p:cBhvr>
                                    </p:animEffect>
                                  </p:childTnLst>
                                </p:cTn>
                              </p:par>
                            </p:childTnLst>
                          </p:cTn>
                        </p:par>
                      </p:childTnLst>
                    </p:cTn>
                  </p:par>
                  <p:par>
                    <p:cTn id="185" fill="hold">
                      <p:stCondLst>
                        <p:cond delay="indefinite"/>
                      </p:stCondLst>
                      <p:childTnLst>
                        <p:par>
                          <p:cTn id="186" fill="hold">
                            <p:stCondLst>
                              <p:cond delay="0"/>
                            </p:stCondLst>
                            <p:childTnLst>
                              <p:par>
                                <p:cTn id="187" presetID="6" presetClass="entr" presetSubtype="16" fill="hold" grpId="0" nodeType="clickEffect">
                                  <p:stCondLst>
                                    <p:cond delay="0"/>
                                  </p:stCondLst>
                                  <p:childTnLst>
                                    <p:set>
                                      <p:cBhvr>
                                        <p:cTn id="188" dur="1" fill="hold">
                                          <p:stCondLst>
                                            <p:cond delay="0"/>
                                          </p:stCondLst>
                                        </p:cTn>
                                        <p:tgtEl>
                                          <p:spTgt spid="5"/>
                                        </p:tgtEl>
                                        <p:attrNameLst>
                                          <p:attrName>style.visibility</p:attrName>
                                        </p:attrNameLst>
                                      </p:cBhvr>
                                      <p:to>
                                        <p:strVal val="visible"/>
                                      </p:to>
                                    </p:set>
                                    <p:animEffect transition="in" filter="circle(in)">
                                      <p:cBhvr>
                                        <p:cTn id="189" dur="2000"/>
                                        <p:tgtEl>
                                          <p:spTgt spid="5"/>
                                        </p:tgtEl>
                                      </p:cBhvr>
                                    </p:animEffect>
                                  </p:childTnLst>
                                </p:cTn>
                              </p:par>
                            </p:childTnLst>
                          </p:cTn>
                        </p:par>
                      </p:childTnLst>
                    </p:cTn>
                  </p:par>
                  <p:par>
                    <p:cTn id="190" fill="hold">
                      <p:stCondLst>
                        <p:cond delay="indefinite"/>
                      </p:stCondLst>
                      <p:childTnLst>
                        <p:par>
                          <p:cTn id="191" fill="hold">
                            <p:stCondLst>
                              <p:cond delay="0"/>
                            </p:stCondLst>
                            <p:childTnLst>
                              <p:par>
                                <p:cTn id="192" presetID="6" presetClass="entr" presetSubtype="16" fill="hold" grpId="0" nodeType="clickEffect">
                                  <p:stCondLst>
                                    <p:cond delay="0"/>
                                  </p:stCondLst>
                                  <p:childTnLst>
                                    <p:set>
                                      <p:cBhvr>
                                        <p:cTn id="193" dur="1" fill="hold">
                                          <p:stCondLst>
                                            <p:cond delay="0"/>
                                          </p:stCondLst>
                                        </p:cTn>
                                        <p:tgtEl>
                                          <p:spTgt spid="72"/>
                                        </p:tgtEl>
                                        <p:attrNameLst>
                                          <p:attrName>style.visibility</p:attrName>
                                        </p:attrNameLst>
                                      </p:cBhvr>
                                      <p:to>
                                        <p:strVal val="visible"/>
                                      </p:to>
                                    </p:set>
                                    <p:animEffect transition="in" filter="circle(in)">
                                      <p:cBhvr>
                                        <p:cTn id="194"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9" grpId="0" animBg="1"/>
      <p:bldP spid="57" grpId="0" animBg="1"/>
      <p:bldP spid="58" grpId="0" animBg="1"/>
      <p:bldP spid="59" grpId="0" animBg="1"/>
      <p:bldP spid="68" grpId="0" animBg="1"/>
      <p:bldP spid="69" grpId="0" animBg="1"/>
      <p:bldP spid="70" grpId="0" animBg="1"/>
      <p:bldP spid="71" grpId="0" animBg="1"/>
      <p:bldP spid="7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382</TotalTime>
  <Words>343</Words>
  <Application>Microsoft Office PowerPoint</Application>
  <PresentationFormat>Widescreen</PresentationFormat>
  <Paragraphs>64</Paragraphs>
  <Slides>18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Century Gothic</vt:lpstr>
      <vt:lpstr>NikoshBAN</vt:lpstr>
      <vt:lpstr>SutonnyOMJ</vt:lpstr>
      <vt:lpstr>SutonnySushreeOMJ</vt:lpstr>
      <vt:lpstr>Vrinda</vt:lpstr>
      <vt:lpstr>Wingdings</vt:lpstr>
      <vt:lpstr>Wingdings 2</vt:lpstr>
      <vt:lpstr>Quotable</vt:lpstr>
      <vt:lpstr>মাল্টিমিডিয়া ক্লাসে  সবাইকে স্বাগতম</vt:lpstr>
      <vt:lpstr>PowerPoint Presentation</vt:lpstr>
      <vt:lpstr>PowerPoint Presentation</vt:lpstr>
      <vt:lpstr>প্রতিবিম্ব</vt:lpstr>
      <vt:lpstr>PowerPoint Presentation</vt:lpstr>
      <vt:lpstr>প্রতিবিম্বঃ কোন বিন্দু থেকে আলোক রশ্মি  দর্পনে আপতিত হয়ে প্রতিফলনের পর যদি দ্বিতীয় কোন বিন্দুতে প্রকৃত পক্ষে মিলিত হয় অথবা দ্বিতীয় কোন বিন্দু থেকে অপসৃত হচ্ছে বলে মনে হয়  তবে দ্বিতীয় বিন্দুকে প্রথম বিন্দুর  প্রতিবিম্ব বলে। </vt:lpstr>
      <vt:lpstr>বাস্তব প্রতিবিম্বঃ কোন বিন্দু থেকে আলোক রশ্নি দর্পনে আপতিত হয়ে প্রতিফলনের পর যদি দ্বিতীয় কোন বিন্দুতে প্রকৃত পক্ষে মিলিত হয় তবে দ্বিতীয় বিন্দুকে প্রথম বিন্দুর বাস্তব প্রতিবিম্ব বলে।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বাড়ির কাজঃ</vt:lpstr>
      <vt:lpstr>সবাইকে ধন্যবাদ</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Mamunur Rashid Mamun</dc:creator>
  <cp:lastModifiedBy>Mamunur Rashid Mamun</cp:lastModifiedBy>
  <cp:revision>39</cp:revision>
  <dcterms:created xsi:type="dcterms:W3CDTF">2020-10-29T11:37:14Z</dcterms:created>
  <dcterms:modified xsi:type="dcterms:W3CDTF">2020-11-01T03:15:59Z</dcterms:modified>
</cp:coreProperties>
</file>