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</p:showPr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8%E0%A6%BF%E0%A6%89%E0%A6%95%E0%A7%8D%E0%A6%B2%E0%A6%BF%E0%A6%AF%E0%A6%BC%E0%A6%BE%E0%A6%B8" TargetMode="External"/><Relationship Id="rId3" Type="http://schemas.openxmlformats.org/officeDocument/2006/relationships/hyperlink" Target="https://bn.wikipedia.org/wiki/%E0%A6%95%E0%A7%8B%E0%A6%AF%E0%A6%BC%E0%A6%BE%E0%A6%A8%E0%A7%8D%E0%A6%9F%E0%A6%BE%E0%A6%AE_%E0%A6%B0%E0%A6%B8%E0%A6%BE%E0%A6%AF%E0%A6%BC%E0%A6%A8" TargetMode="External"/><Relationship Id="rId7" Type="http://schemas.openxmlformats.org/officeDocument/2006/relationships/hyperlink" Target="https://bn.wikipedia.org/w/index.php?title=%E0%A6%85%E0%A6%B0%E0%A7%8D%E0%A6%AC%E0%A6%BF%E0%A6%9F%E0%A6%BE%E0%A6%B2&amp;action=edit&amp;redlink=1" TargetMode="External"/><Relationship Id="rId2" Type="http://schemas.openxmlformats.org/officeDocument/2006/relationships/hyperlink" Target="https://bn.wikipedia.org/w/index.php?title=%E0%A6%86%E0%A6%A3%E0%A6%AC%E0%A6%BF%E0%A6%95_%E0%A6%AA%E0%A6%A6%E0%A6%BE%E0%A6%B0%E0%A7%8D%E0%A6%A5_%E0%A6%AC%E0%A6%BF%E0%A6%9C%E0%A7%8D%E0%A6%9E%E0%A6%BE%E0%A6%A8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n.wikipedia.org/wiki/%E0%A6%87%E0%A6%B2%E0%A7%87%E0%A6%95%E0%A7%8D%E0%A6%9F%E0%A7%8D%E0%A6%B0%E0%A6%A8" TargetMode="External"/><Relationship Id="rId11" Type="http://schemas.openxmlformats.org/officeDocument/2006/relationships/hyperlink" Target="https://bn.wikipedia.org/wiki/%E0%A6%B8%E0%A6%AE%E0%A6%AF%E0%A7%8B%E0%A6%9C%E0%A7%80_%E0%A6%AC%E0%A6%A8%E0%A7%8D%E0%A6%A7%E0%A6%A8" TargetMode="External"/><Relationship Id="rId5" Type="http://schemas.openxmlformats.org/officeDocument/2006/relationships/hyperlink" Target="https://bn.wikipedia.org/wiki/%E0%A6%AA%E0%A6%B0%E0%A6%AE%E0%A6%BE%E0%A6%A3%E0%A7%81" TargetMode="External"/><Relationship Id="rId10" Type="http://schemas.openxmlformats.org/officeDocument/2006/relationships/hyperlink" Target="https://bn.wikipedia.org/wiki/%E0%A6%AF%E0%A7%8B%E0%A6%9C%E0%A6%A8%E0%A7%80" TargetMode="External"/><Relationship Id="rId4" Type="http://schemas.openxmlformats.org/officeDocument/2006/relationships/hyperlink" Target="https://bn.wikipedia.org/wiki/%E0%A6%85%E0%A6%A3%E0%A7%81" TargetMode="External"/><Relationship Id="rId9" Type="http://schemas.openxmlformats.org/officeDocument/2006/relationships/hyperlink" Target="https://bn.wikipedia.org/wiki/%E0%A6%86%E0%A6%89%E0%A6%AB%E0%A6%AC%E0%A6%BE%E0%A6%89_%E0%A6%A8%E0%A7%80%E0%A6%A4%E0%A6%B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57200"/>
            <a:ext cx="3962400" cy="9604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5174" y="1715001"/>
            <a:ext cx="4090426" cy="32756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990600"/>
            <a:ext cx="2133600" cy="762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33600"/>
            <a:ext cx="6096000" cy="3352800"/>
          </a:xfrm>
        </p:spPr>
        <p:txBody>
          <a:bodyPr/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পলির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বর্জন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আউফবাউ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762000"/>
            <a:ext cx="2667000" cy="762000"/>
          </a:xfr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086600" cy="1981200"/>
          </a:xfrm>
        </p:spPr>
        <p:txBody>
          <a:bodyPr/>
          <a:lstStyle/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কপার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ক্রোমিয়ামের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ব্যতিক্রম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ব্যাখ্যা করো।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04088"/>
            <a:ext cx="5105400" cy="819912"/>
          </a:xfr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আন্তরিক ধন্যবাদ</a:t>
            </a:r>
            <a:endParaRPr lang="en-US" dirty="0">
              <a:ln w="12700"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Goodby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1" y="1600200"/>
            <a:ext cx="4953000" cy="4343400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পরিচিতি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399"/>
            <a:ext cx="4419600" cy="25146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মনিরুল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আফছার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মহেশপুর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বাকেরগঞ্জ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01720574751</a:t>
            </a:r>
          </a:p>
          <a:p>
            <a:pPr algn="ctr">
              <a:spcBef>
                <a:spcPts val="0"/>
              </a:spcBef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20190731_12044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09082" y="1219200"/>
            <a:ext cx="2563317" cy="32004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066800"/>
            <a:ext cx="2895600" cy="7802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প্রথমপত্র</a:t>
            </a:r>
            <a:endParaRPr lang="en-US" sz="4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বিন্যাসের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2209800" cy="78028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53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cap="all" dirty="0">
              <a:ln w="0"/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1.	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বিন্যাসে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হুন্ডের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14350" indent="-51435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২. 	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পলির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 marL="514350" indent="-51435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৩. 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ইলৈকট্রন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বিন্যাসে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আউফবাউ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bn-BD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bn-BD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কপার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1" y="1981200"/>
            <a:ext cx="4929444" cy="4191000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as-IN" dirty="0" smtClean="0">
                <a:latin typeface="NikoshBAN" pitchFamily="2" charset="0"/>
                <a:cs typeface="NikoshBAN" pitchFamily="2" charset="0"/>
                <a:hlinkClick r:id="rId2" tooltip="আণবিক পদার্থ বিজ্ঞান (পাতার অস্তিত্ব নেই)"/>
              </a:rPr>
              <a:t>আণবিক পদার্থ বিজ্ঞান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এবং </a:t>
            </a:r>
            <a:r>
              <a:rPr lang="as-IN" dirty="0" smtClean="0">
                <a:latin typeface="NikoshBAN" pitchFamily="2" charset="0"/>
                <a:cs typeface="NikoshBAN" pitchFamily="2" charset="0"/>
                <a:hlinkClick r:id="rId3" tooltip="কোয়ান্টাম রসায়ন"/>
              </a:rPr>
              <a:t>কোয়ান্টাম রসায়ন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অনুযায়ী 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ইলেক্ট্রন বিন্যাস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হচ্ছে কোন </a:t>
            </a:r>
            <a:r>
              <a:rPr lang="as-IN" dirty="0" smtClean="0">
                <a:latin typeface="NikoshBAN" pitchFamily="2" charset="0"/>
                <a:cs typeface="NikoshBAN" pitchFamily="2" charset="0"/>
                <a:hlinkClick r:id="rId4" tooltip="অণু"/>
              </a:rPr>
              <a:t>অণু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, </a:t>
            </a:r>
            <a:r>
              <a:rPr lang="as-IN" dirty="0" smtClean="0">
                <a:latin typeface="NikoshBAN" pitchFamily="2" charset="0"/>
                <a:cs typeface="NikoshBAN" pitchFamily="2" charset="0"/>
                <a:hlinkClick r:id="rId5" tooltip="পরমাণু"/>
              </a:rPr>
              <a:t>পরমাণু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বা অন্য কোন বস্তুতে </a:t>
            </a:r>
            <a:r>
              <a:rPr lang="as-IN" dirty="0" smtClean="0">
                <a:latin typeface="NikoshBAN" pitchFamily="2" charset="0"/>
                <a:cs typeface="NikoshBAN" pitchFamily="2" charset="0"/>
                <a:hlinkClick r:id="rId6" tooltip="ইলেক্ট্রন"/>
              </a:rPr>
              <a:t>ইলেক্ট্রনের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সজ্জা। ইলেক্ট্রন নির্দিষ্ট সম্ভাব্য এলাকা জুড়ে পরিভ্রমণ করে যা </a:t>
            </a:r>
            <a:r>
              <a:rPr lang="as-IN" i="1" dirty="0" smtClean="0">
                <a:latin typeface="NikoshBAN" pitchFamily="2" charset="0"/>
                <a:cs typeface="NikoshBAN" pitchFamily="2" charset="0"/>
                <a:hlinkClick r:id="rId7" tooltip="অর্বিটাল (পাতার অস্তিত্ব নেই)"/>
              </a:rPr>
              <a:t>অর্বিটাল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নামে পরিচিত। এই অর্বিটালগুলোর আকৃতি এবং ইলেক্ট্রন ধারণক্ষমতা </a:t>
            </a:r>
            <a:r>
              <a:rPr lang="as-IN" dirty="0" smtClean="0">
                <a:latin typeface="NikoshBAN" pitchFamily="2" charset="0"/>
                <a:cs typeface="NikoshBAN" pitchFamily="2" charset="0"/>
                <a:hlinkClick r:id="rId8" tooltip="নিউক্লিয়াস"/>
              </a:rPr>
              <a:t>নিউক্লিয়াস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থেকে অর্বিটালের দূরত্বের উপর নির্ভর করে বিভিন্ন হয়। প্রতিটি অর্বিটালের সর্বোচ্চ ইলেক্ট্রন ধারণক্ষমতা নির্দিষ্ট। অণু বা পরমাণুর কোন অর্বিটালে কতটি করে ইলেক্ট্রন অবস্থান করবে তা </a:t>
            </a:r>
            <a:r>
              <a:rPr lang="as-IN" dirty="0" smtClean="0">
                <a:latin typeface="NikoshBAN" pitchFamily="2" charset="0"/>
                <a:cs typeface="NikoshBAN" pitchFamily="2" charset="0"/>
                <a:hlinkClick r:id="rId9" tooltip="আউফবাউ নীতি"/>
              </a:rPr>
              <a:t>আউফবাউ নীতি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অনুযায়ী নির্ধারিত হয়। কোন অণু বা পরমাণুর অর্বিটালগুলোতে কতটি করে ইলেক্ট্রন রয়েছে তা বিশেষ উপায়ে প্রকাশিত রূপই হচ্ছে ইলেক্ট্রন বিন্যাস। পরমাণুর ইলেকট্রন বিন্যাসের উপরে ঐ পরমাণুর </a:t>
            </a:r>
            <a:r>
              <a:rPr lang="as-IN" dirty="0" smtClean="0">
                <a:latin typeface="NikoshBAN" pitchFamily="2" charset="0"/>
                <a:cs typeface="NikoshBAN" pitchFamily="2" charset="0"/>
                <a:hlinkClick r:id="rId10" tooltip="যোজনী"/>
              </a:rPr>
              <a:t>যোজনী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নির্ভর করে। ইলেক্ট্রন বিন্যাসের বৈশিষ্ট্যের উপরে দাঁড়িয়ে আছে </a:t>
            </a:r>
            <a:r>
              <a:rPr lang="as-IN" dirty="0" smtClean="0">
                <a:latin typeface="NikoshBAN" pitchFamily="2" charset="0"/>
                <a:cs typeface="NikoshBAN" pitchFamily="2" charset="0"/>
                <a:hlinkClick r:id="rId11" tooltip="সমযোজী বন্ধন"/>
              </a:rPr>
              <a:t>সমযোজী বন্ধনের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ভিত্তি।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000" dirty="0" smtClean="0"/>
              <a:t>	</a:t>
            </a:r>
            <a:r>
              <a:rPr lang="as-IN" sz="3200" b="1" dirty="0" smtClean="0">
                <a:solidFill>
                  <a:srgbClr val="FF0000"/>
                </a:solidFill>
              </a:rPr>
              <a:t>পলির বর্জন </a:t>
            </a:r>
            <a:r>
              <a:rPr lang="as-IN" sz="3200" b="1" dirty="0" smtClean="0">
                <a:solidFill>
                  <a:srgbClr val="FF0000"/>
                </a:solidFill>
              </a:rPr>
              <a:t>নীতি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3200" b="1" dirty="0" smtClean="0"/>
              <a:t>	</a:t>
            </a:r>
            <a:r>
              <a:rPr lang="as-IN" dirty="0" smtClean="0"/>
              <a:t>একটি পরমাণুতে যেকোনো দুটি ইলেকট্রনের জন্য চারটি কোয়ান্টাম সংখ্যার মান কখনো একই হতে পারে না। অর্থাৎ একটি পরমাণুতে অবস্থানরত যেকোনো দুটি ইলেকট্রনের মধ্যে কমপক্ষে একটি কোয়ান্টাম সংখ্যা অবশ্যই ভিন্ন হবে।’</a:t>
            </a:r>
          </a:p>
          <a:p>
            <a:pPr algn="just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as-IN" dirty="0" smtClean="0"/>
              <a:t>উদাহরণ </a:t>
            </a:r>
            <a:r>
              <a:rPr lang="as-IN" dirty="0" smtClean="0"/>
              <a:t>হিসেবে আমরা </a:t>
            </a:r>
            <a:r>
              <a:rPr lang="en-US" dirty="0" smtClean="0"/>
              <a:t>He-</a:t>
            </a:r>
            <a:r>
              <a:rPr lang="as-IN" dirty="0" smtClean="0"/>
              <a:t>এর কথা চিন্তা করতে পারি। </a:t>
            </a:r>
            <a:r>
              <a:rPr lang="en-US" dirty="0" smtClean="0"/>
              <a:t>He-</a:t>
            </a:r>
            <a:r>
              <a:rPr lang="as-IN" dirty="0" smtClean="0"/>
              <a:t>এর ক্ষেত্রে চারটি  কোয়ান্টাম সংখ্যার মান হবে নিম্নরূপ।</a:t>
            </a:r>
          </a:p>
          <a:p>
            <a:pPr algn="just">
              <a:spcBef>
                <a:spcPts val="0"/>
              </a:spcBef>
              <a:buNone/>
            </a:pPr>
            <a:r>
              <a:rPr lang="en-US" dirty="0" smtClean="0"/>
              <a:t>	He(2</a:t>
            </a:r>
            <a:r>
              <a:rPr lang="en-US" dirty="0" smtClean="0"/>
              <a:t>)®1s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algn="just">
              <a:spcBef>
                <a:spcPts val="0"/>
              </a:spcBef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1</a:t>
            </a:r>
            <a:r>
              <a:rPr lang="as-IN" dirty="0" smtClean="0"/>
              <a:t>ম </a:t>
            </a:r>
            <a:r>
              <a:rPr lang="as-IN" dirty="0" smtClean="0"/>
              <a:t>ইলেকট্রনের জন্য, </a:t>
            </a:r>
            <a:r>
              <a:rPr lang="en-US" dirty="0" smtClean="0"/>
              <a:t>n=1, l=0, m=o, s=+1/2</a:t>
            </a:r>
          </a:p>
          <a:p>
            <a:pPr algn="just">
              <a:spcBef>
                <a:spcPts val="0"/>
              </a:spcBef>
              <a:buNone/>
            </a:pPr>
            <a:r>
              <a:rPr lang="en-US" dirty="0" smtClean="0"/>
              <a:t>	2</a:t>
            </a:r>
            <a:r>
              <a:rPr lang="as-IN" dirty="0" smtClean="0"/>
              <a:t>য় </a:t>
            </a:r>
            <a:r>
              <a:rPr lang="as-IN" dirty="0" smtClean="0"/>
              <a:t>ইলেকট্রনের জন্য  </a:t>
            </a:r>
            <a:r>
              <a:rPr lang="en-US" dirty="0" smtClean="0"/>
              <a:t>n=1, l=0, m=o, s= - 1/2</a:t>
            </a:r>
          </a:p>
          <a:p>
            <a:pPr algn="just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as-IN" dirty="0" smtClean="0"/>
              <a:t>অর্থাৎ </a:t>
            </a:r>
            <a:r>
              <a:rPr lang="as-IN" dirty="0" smtClean="0"/>
              <a:t>একই পরমাণুতে ২টি ইলেকট্রনের জন্য কক্ষপথের আকার (</a:t>
            </a:r>
            <a:r>
              <a:rPr lang="en-US" dirty="0" smtClean="0"/>
              <a:t>n), </a:t>
            </a:r>
            <a:r>
              <a:rPr lang="as-IN" dirty="0" smtClean="0"/>
              <a:t>আকৃতি (</a:t>
            </a:r>
            <a:r>
              <a:rPr lang="en-US" dirty="0" smtClean="0"/>
              <a:t>l) </a:t>
            </a:r>
            <a:r>
              <a:rPr lang="as-IN" dirty="0" smtClean="0"/>
              <a:t>এবং কৌণিক অবস্থান (</a:t>
            </a:r>
            <a:r>
              <a:rPr lang="en-US" dirty="0" smtClean="0"/>
              <a:t>m) </a:t>
            </a:r>
            <a:r>
              <a:rPr lang="as-IN" dirty="0" smtClean="0"/>
              <a:t>একই হলেও ইলেকট্রন ঘূর্ণনের দিক বা স্পিন কোয়ান্টাম সংখ্যা (</a:t>
            </a:r>
            <a:r>
              <a:rPr lang="en-US" dirty="0" smtClean="0"/>
              <a:t>s) </a:t>
            </a:r>
            <a:r>
              <a:rPr lang="as-IN" dirty="0" smtClean="0"/>
              <a:t>এর মান ভিন্ন হয়</a:t>
            </a:r>
            <a:r>
              <a:rPr lang="as-IN" dirty="0" smtClean="0"/>
              <a:t>।অর্থাৎ </a:t>
            </a:r>
            <a:r>
              <a:rPr lang="as-IN" dirty="0" smtClean="0"/>
              <a:t>পলির বর্জন নীতি অনুসারে, ‘একটি পারমাণবিক অরবিটালে সর্বাধিক দুটি ইলেকট্রন থাকতে পারবে, যদি তাদের ঘূর্ণন বা স্পিন কোয়ান্টাম সংখ্যার মান ভিন্ন হয়।’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3581400" cy="609600"/>
          </a:xfr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3200" dirty="0" err="1" smtClean="0"/>
              <a:t>আউফবাউ</a:t>
            </a:r>
            <a:r>
              <a:rPr lang="en-US" sz="3200" dirty="0" smtClean="0"/>
              <a:t> </a:t>
            </a:r>
            <a:r>
              <a:rPr lang="en-US" sz="3200" dirty="0" err="1" smtClean="0"/>
              <a:t>নীতি</a:t>
            </a:r>
            <a:endParaRPr lang="en-US" sz="3200" dirty="0"/>
          </a:p>
        </p:txBody>
      </p:sp>
      <p:pic>
        <p:nvPicPr>
          <p:cNvPr id="11" name="Content Placeholder 10" descr="Auf bau Rul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4114800" cy="4403555"/>
          </a:xfrm>
        </p:spPr>
      </p:pic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114800" y="1524000"/>
            <a:ext cx="4572000" cy="483092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as-IN" dirty="0" smtClean="0"/>
              <a:t>‘</a:t>
            </a:r>
            <a:r>
              <a:rPr lang="as-IN" dirty="0" smtClean="0"/>
              <a:t>আউফবাউ’ জার্মান শব্দ। অর্থ হলো নিচ থেকে ওপর দিকে তৈরি করা বা </a:t>
            </a:r>
            <a:r>
              <a:rPr lang="en-US" dirty="0" smtClean="0"/>
              <a:t>building up. </a:t>
            </a:r>
            <a:r>
              <a:rPr lang="as-IN" dirty="0" smtClean="0"/>
              <a:t>আমরা জানি, ইলেকট্রন প্রথমে কম শক্তির অরবিটালে প্রবেশ করে সে অরবিটাল পূর্ণ করে উচ্চশক্তির অরবিটালে প্রবেশ করে। এভাবে ইলেকট্রন দ্বারা অরবিটাল পূর্ণ হওয়ার নিয়মকে আউফবাউ নীতি বলে।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800" y="609600"/>
            <a:ext cx="2438400" cy="76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90600" y="2743201"/>
            <a:ext cx="7467600" cy="1904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বিন্যাসে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হুন্ডের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নীতিটি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লেখো।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হিলিয়াম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ইলেকট্রনের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নয়-ব্যাখ্যা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</TotalTime>
  <Words>101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আন্তরিক শুভেচ্ছা </vt:lpstr>
      <vt:lpstr>পরিচিতি</vt:lpstr>
      <vt:lpstr>পাঠ পরিচিতি</vt:lpstr>
      <vt:lpstr>শিখনফল</vt:lpstr>
      <vt:lpstr>ছবিটি লক্ষ্য কর</vt:lpstr>
      <vt:lpstr>ইলেকট্রন বিন্যাস</vt:lpstr>
      <vt:lpstr>Slide 7</vt:lpstr>
      <vt:lpstr> আউফবাউ নীতি</vt:lpstr>
      <vt:lpstr>শ্রেণির কাজ</vt:lpstr>
      <vt:lpstr>মূল্যায়ন</vt:lpstr>
      <vt:lpstr>বাড়ির কাজ</vt:lpstr>
      <vt:lpstr>সকলকে আন্তরিক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Excellent</dc:creator>
  <cp:lastModifiedBy>USER</cp:lastModifiedBy>
  <cp:revision>90</cp:revision>
  <dcterms:created xsi:type="dcterms:W3CDTF">2006-08-16T00:00:00Z</dcterms:created>
  <dcterms:modified xsi:type="dcterms:W3CDTF">2020-11-01T17:15:41Z</dcterms:modified>
</cp:coreProperties>
</file>