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4BC"/>
    <a:srgbClr val="8D8FF5"/>
    <a:srgbClr val="B084FE"/>
    <a:srgbClr val="CCD3D3"/>
    <a:srgbClr val="5E5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D4CEA-37D4-42D1-BBC9-2ACAB4B9185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F37C5-3F34-447B-BD19-9B79DD8A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0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F37C5-3F34-447B-BD19-9B79DD8A18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4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F37C5-3F34-447B-BD19-9B79DD8A18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9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F36EB2-27F4-49AD-98C4-1B4927FE2F3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604EFD-D4AB-4B70-AF64-278542AC91F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09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6EB2-27F4-49AD-98C4-1B4927FE2F3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4EFD-D4AB-4B70-AF64-278542AC9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6EB2-27F4-49AD-98C4-1B4927FE2F3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4EFD-D4AB-4B70-AF64-278542AC9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9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6EB2-27F4-49AD-98C4-1B4927FE2F3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4EFD-D4AB-4B70-AF64-278542AC9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3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6EB2-27F4-49AD-98C4-1B4927FE2F3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4EFD-D4AB-4B70-AF64-278542AC91F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02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6EB2-27F4-49AD-98C4-1B4927FE2F3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4EFD-D4AB-4B70-AF64-278542AC9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1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6EB2-27F4-49AD-98C4-1B4927FE2F3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4EFD-D4AB-4B70-AF64-278542AC9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7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6EB2-27F4-49AD-98C4-1B4927FE2F3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4EFD-D4AB-4B70-AF64-278542AC9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1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6EB2-27F4-49AD-98C4-1B4927FE2F3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4EFD-D4AB-4B70-AF64-278542AC9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2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6EB2-27F4-49AD-98C4-1B4927FE2F3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4EFD-D4AB-4B70-AF64-278542AC9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1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6EB2-27F4-49AD-98C4-1B4927FE2F3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4EFD-D4AB-4B70-AF64-278542AC9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9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9F36EB2-27F4-49AD-98C4-1B4927FE2F3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C604EFD-D4AB-4B70-AF64-278542AC9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6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en.wikipedia.org/wiki/Bangladesh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nis127299@gmail.com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545730-2503-4D54-8C8F-C54F09222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8" y="246185"/>
            <a:ext cx="11676183" cy="6365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AD86B7-EF2F-42C6-8AD4-1F8EB1CCA426}"/>
              </a:ext>
            </a:extLst>
          </p:cNvPr>
          <p:cNvSpPr txBox="1"/>
          <p:nvPr/>
        </p:nvSpPr>
        <p:spPr>
          <a:xfrm>
            <a:off x="2215661" y="2721113"/>
            <a:ext cx="9577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Welcome to My New English Class</a:t>
            </a:r>
          </a:p>
        </p:txBody>
      </p:sp>
    </p:spTree>
    <p:extLst>
      <p:ext uri="{BB962C8B-B14F-4D97-AF65-F5344CB8AC3E}">
        <p14:creationId xmlns:p14="http://schemas.microsoft.com/office/powerpoint/2010/main" val="4134282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D354310D-AF68-46EE-9FD4-65103759C326}"/>
              </a:ext>
            </a:extLst>
          </p:cNvPr>
          <p:cNvSpPr/>
          <p:nvPr/>
        </p:nvSpPr>
        <p:spPr>
          <a:xfrm>
            <a:off x="3455158" y="259309"/>
            <a:ext cx="5281683" cy="1351128"/>
          </a:xfrm>
          <a:prstGeom prst="hexagon">
            <a:avLst>
              <a:gd name="adj" fmla="val 24020"/>
              <a:gd name="vf" fmla="val 11547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Let’s go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ACEF77-ACA8-4237-9EEC-4C79EC4A6684}"/>
              </a:ext>
            </a:extLst>
          </p:cNvPr>
          <p:cNvGrpSpPr/>
          <p:nvPr/>
        </p:nvGrpSpPr>
        <p:grpSpPr>
          <a:xfrm>
            <a:off x="900752" y="2019868"/>
            <a:ext cx="10590663" cy="682388"/>
            <a:chOff x="900752" y="2019869"/>
            <a:chExt cx="10590663" cy="682388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8F3C3310-A014-45D3-8D6C-70DDABD523CF}"/>
                </a:ext>
              </a:extLst>
            </p:cNvPr>
            <p:cNvSpPr/>
            <p:nvPr/>
          </p:nvSpPr>
          <p:spPr>
            <a:xfrm>
              <a:off x="900752" y="2019869"/>
              <a:ext cx="982639" cy="682388"/>
            </a:xfrm>
            <a:prstGeom prst="wedgeEllipseCallout">
              <a:avLst>
                <a:gd name="adj1" fmla="val 85776"/>
                <a:gd name="adj2" fmla="val 250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dirty="0" err="1"/>
                <a:t>দ্যা</a:t>
              </a:r>
              <a:endParaRPr lang="en-US" sz="3800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F06D7B2-C473-4EC9-B7A9-D14C02307CAF}"/>
                </a:ext>
              </a:extLst>
            </p:cNvPr>
            <p:cNvSpPr/>
            <p:nvPr/>
          </p:nvSpPr>
          <p:spPr>
            <a:xfrm>
              <a:off x="2238233" y="2019870"/>
              <a:ext cx="9253182" cy="682387"/>
            </a:xfrm>
            <a:prstGeom prst="roundRect">
              <a:avLst>
                <a:gd name="adj" fmla="val 2466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The Padma is a big river.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EFE75F-68ED-4EAC-AC90-0613AC79E0E5}"/>
              </a:ext>
            </a:extLst>
          </p:cNvPr>
          <p:cNvGrpSpPr/>
          <p:nvPr/>
        </p:nvGrpSpPr>
        <p:grpSpPr>
          <a:xfrm>
            <a:off x="900751" y="4155744"/>
            <a:ext cx="10590664" cy="808629"/>
            <a:chOff x="900751" y="3365878"/>
            <a:chExt cx="10590664" cy="80862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1FDAFCC-38AD-407A-AFAF-E4841054FE9D}"/>
                </a:ext>
              </a:extLst>
            </p:cNvPr>
            <p:cNvSpPr/>
            <p:nvPr/>
          </p:nvSpPr>
          <p:spPr>
            <a:xfrm>
              <a:off x="2238233" y="3429000"/>
              <a:ext cx="9253182" cy="682387"/>
            </a:xfrm>
            <a:prstGeom prst="roundRect">
              <a:avLst>
                <a:gd name="adj" fmla="val 2466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The English are industrious.</a:t>
              </a:r>
            </a:p>
          </p:txBody>
        </p:sp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8591FBD8-01E2-4339-8742-E0EF107A1E5E}"/>
                </a:ext>
              </a:extLst>
            </p:cNvPr>
            <p:cNvSpPr/>
            <p:nvPr/>
          </p:nvSpPr>
          <p:spPr>
            <a:xfrm>
              <a:off x="900751" y="3365878"/>
              <a:ext cx="982639" cy="808629"/>
            </a:xfrm>
            <a:prstGeom prst="wedgeEllipseCallout">
              <a:avLst>
                <a:gd name="adj1" fmla="val 87165"/>
                <a:gd name="adj2" fmla="val -87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/>
                <a:t>দি</a:t>
              </a:r>
              <a:endParaRPr lang="en-US" sz="4000" dirty="0"/>
            </a:p>
          </p:txBody>
        </p:sp>
      </p:grpSp>
      <p:sp>
        <p:nvSpPr>
          <p:cNvPr id="14" name="Arc 13">
            <a:extLst>
              <a:ext uri="{FF2B5EF4-FFF2-40B4-BE49-F238E27FC236}">
                <a16:creationId xmlns:a16="http://schemas.microsoft.com/office/drawing/2014/main" id="{E8E8F6F4-9A83-40E0-877E-8FE4A47EA810}"/>
              </a:ext>
            </a:extLst>
          </p:cNvPr>
          <p:cNvSpPr/>
          <p:nvPr/>
        </p:nvSpPr>
        <p:spPr>
          <a:xfrm>
            <a:off x="3029803" y="1842445"/>
            <a:ext cx="1214651" cy="968993"/>
          </a:xfrm>
          <a:prstGeom prst="arc">
            <a:avLst>
              <a:gd name="adj1" fmla="val 16200000"/>
              <a:gd name="adj2" fmla="val 160632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6CF04E62-60A3-491A-BC60-4D45A082574A}"/>
              </a:ext>
            </a:extLst>
          </p:cNvPr>
          <p:cNvSpPr/>
          <p:nvPr/>
        </p:nvSpPr>
        <p:spPr>
          <a:xfrm>
            <a:off x="2415655" y="4019267"/>
            <a:ext cx="1364776" cy="1025287"/>
          </a:xfrm>
          <a:prstGeom prst="arc">
            <a:avLst>
              <a:gd name="adj1" fmla="val 16200000"/>
              <a:gd name="adj2" fmla="val 161138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>
            <a:extLst>
              <a:ext uri="{FF2B5EF4-FFF2-40B4-BE49-F238E27FC236}">
                <a16:creationId xmlns:a16="http://schemas.microsoft.com/office/drawing/2014/main" id="{9283F989-7EC1-44C5-A6CD-5CACA69A3EA7}"/>
              </a:ext>
            </a:extLst>
          </p:cNvPr>
          <p:cNvSpPr/>
          <p:nvPr/>
        </p:nvSpPr>
        <p:spPr>
          <a:xfrm>
            <a:off x="2240507" y="1190767"/>
            <a:ext cx="7710985" cy="4476465"/>
          </a:xfrm>
          <a:prstGeom prst="hexagon">
            <a:avLst>
              <a:gd name="adj" fmla="val 28478"/>
              <a:gd name="vf" fmla="val 11547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Can you guess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are going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 discuss.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F2276873-66A7-44C9-BCDC-0A5DFD96E1D3}"/>
              </a:ext>
            </a:extLst>
          </p:cNvPr>
          <p:cNvSpPr/>
          <p:nvPr/>
        </p:nvSpPr>
        <p:spPr>
          <a:xfrm>
            <a:off x="1555845" y="2838733"/>
            <a:ext cx="9103055" cy="2934269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Use of definite Article</a:t>
            </a:r>
          </a:p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‘THE’</a:t>
            </a: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6E341E93-16FD-48DC-AD23-A4B1E3E3B789}"/>
              </a:ext>
            </a:extLst>
          </p:cNvPr>
          <p:cNvSpPr/>
          <p:nvPr/>
        </p:nvSpPr>
        <p:spPr>
          <a:xfrm>
            <a:off x="1555845" y="532263"/>
            <a:ext cx="9103055" cy="2169994"/>
          </a:xfrm>
          <a:prstGeom prst="horizontalScroll">
            <a:avLst>
              <a:gd name="adj" fmla="val 621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Our Todays Lesson is-</a:t>
            </a:r>
          </a:p>
        </p:txBody>
      </p:sp>
    </p:spTree>
    <p:extLst>
      <p:ext uri="{BB962C8B-B14F-4D97-AF65-F5344CB8AC3E}">
        <p14:creationId xmlns:p14="http://schemas.microsoft.com/office/powerpoint/2010/main" val="29636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7DD1BB-93C3-4E09-AAB1-43D42E3266F5}"/>
              </a:ext>
            </a:extLst>
          </p:cNvPr>
          <p:cNvSpPr/>
          <p:nvPr/>
        </p:nvSpPr>
        <p:spPr>
          <a:xfrm>
            <a:off x="821140" y="286603"/>
            <a:ext cx="10549719" cy="941695"/>
          </a:xfrm>
          <a:prstGeom prst="roundRect">
            <a:avLst/>
          </a:prstGeom>
          <a:solidFill>
            <a:srgbClr val="8D8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Learning out comes-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0BCDFF-ED8A-4FFE-AC27-F1D5947859EE}"/>
              </a:ext>
            </a:extLst>
          </p:cNvPr>
          <p:cNvSpPr/>
          <p:nvPr/>
        </p:nvSpPr>
        <p:spPr>
          <a:xfrm>
            <a:off x="286604" y="1378424"/>
            <a:ext cx="11627632" cy="519297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51"/>
              <a:gd name="connsiteY0" fmla="*/ 0 h 21324"/>
              <a:gd name="connsiteX1" fmla="*/ 21600 w 21651"/>
              <a:gd name="connsiteY1" fmla="*/ 0 h 21324"/>
              <a:gd name="connsiteX2" fmla="*/ 21651 w 21651"/>
              <a:gd name="connsiteY2" fmla="*/ 17322 h 21324"/>
              <a:gd name="connsiteX3" fmla="*/ 0 w 21651"/>
              <a:gd name="connsiteY3" fmla="*/ 20172 h 21324"/>
              <a:gd name="connsiteX4" fmla="*/ 0 w 21651"/>
              <a:gd name="connsiteY4" fmla="*/ 0 h 21324"/>
              <a:gd name="connsiteX0" fmla="*/ 0 w 21651"/>
              <a:gd name="connsiteY0" fmla="*/ 0 h 21021"/>
              <a:gd name="connsiteX1" fmla="*/ 21600 w 21651"/>
              <a:gd name="connsiteY1" fmla="*/ 0 h 21021"/>
              <a:gd name="connsiteX2" fmla="*/ 21651 w 21651"/>
              <a:gd name="connsiteY2" fmla="*/ 17322 h 21021"/>
              <a:gd name="connsiteX3" fmla="*/ 0 w 21651"/>
              <a:gd name="connsiteY3" fmla="*/ 20172 h 21021"/>
              <a:gd name="connsiteX4" fmla="*/ 0 w 21651"/>
              <a:gd name="connsiteY4" fmla="*/ 0 h 21021"/>
              <a:gd name="connsiteX0" fmla="*/ 26 w 21677"/>
              <a:gd name="connsiteY0" fmla="*/ 0 h 20042"/>
              <a:gd name="connsiteX1" fmla="*/ 21626 w 21677"/>
              <a:gd name="connsiteY1" fmla="*/ 0 h 20042"/>
              <a:gd name="connsiteX2" fmla="*/ 21677 w 21677"/>
              <a:gd name="connsiteY2" fmla="*/ 17322 h 20042"/>
              <a:gd name="connsiteX3" fmla="*/ 0 w 21677"/>
              <a:gd name="connsiteY3" fmla="*/ 19112 h 20042"/>
              <a:gd name="connsiteX4" fmla="*/ 26 w 21677"/>
              <a:gd name="connsiteY4" fmla="*/ 0 h 20042"/>
              <a:gd name="connsiteX0" fmla="*/ 26 w 21677"/>
              <a:gd name="connsiteY0" fmla="*/ 0 h 19112"/>
              <a:gd name="connsiteX1" fmla="*/ 21626 w 21677"/>
              <a:gd name="connsiteY1" fmla="*/ 0 h 19112"/>
              <a:gd name="connsiteX2" fmla="*/ 21677 w 21677"/>
              <a:gd name="connsiteY2" fmla="*/ 17322 h 19112"/>
              <a:gd name="connsiteX3" fmla="*/ 0 w 21677"/>
              <a:gd name="connsiteY3" fmla="*/ 19112 h 19112"/>
              <a:gd name="connsiteX4" fmla="*/ 26 w 21677"/>
              <a:gd name="connsiteY4" fmla="*/ 0 h 19112"/>
              <a:gd name="connsiteX0" fmla="*/ 26 w 21677"/>
              <a:gd name="connsiteY0" fmla="*/ 0 h 19112"/>
              <a:gd name="connsiteX1" fmla="*/ 21626 w 21677"/>
              <a:gd name="connsiteY1" fmla="*/ 0 h 19112"/>
              <a:gd name="connsiteX2" fmla="*/ 21677 w 21677"/>
              <a:gd name="connsiteY2" fmla="*/ 17322 h 19112"/>
              <a:gd name="connsiteX3" fmla="*/ 0 w 21677"/>
              <a:gd name="connsiteY3" fmla="*/ 19112 h 19112"/>
              <a:gd name="connsiteX4" fmla="*/ 26 w 21677"/>
              <a:gd name="connsiteY4" fmla="*/ 0 h 19112"/>
              <a:gd name="connsiteX0" fmla="*/ 26 w 21677"/>
              <a:gd name="connsiteY0" fmla="*/ 0 h 19112"/>
              <a:gd name="connsiteX1" fmla="*/ 21626 w 21677"/>
              <a:gd name="connsiteY1" fmla="*/ 0 h 19112"/>
              <a:gd name="connsiteX2" fmla="*/ 21677 w 21677"/>
              <a:gd name="connsiteY2" fmla="*/ 17322 h 19112"/>
              <a:gd name="connsiteX3" fmla="*/ 0 w 21677"/>
              <a:gd name="connsiteY3" fmla="*/ 19112 h 19112"/>
              <a:gd name="connsiteX4" fmla="*/ 26 w 21677"/>
              <a:gd name="connsiteY4" fmla="*/ 0 h 19112"/>
              <a:gd name="connsiteX0" fmla="*/ 2 w 21679"/>
              <a:gd name="connsiteY0" fmla="*/ 0 h 19174"/>
              <a:gd name="connsiteX1" fmla="*/ 21628 w 21679"/>
              <a:gd name="connsiteY1" fmla="*/ 62 h 19174"/>
              <a:gd name="connsiteX2" fmla="*/ 21679 w 21679"/>
              <a:gd name="connsiteY2" fmla="*/ 17384 h 19174"/>
              <a:gd name="connsiteX3" fmla="*/ 2 w 21679"/>
              <a:gd name="connsiteY3" fmla="*/ 19174 h 19174"/>
              <a:gd name="connsiteX4" fmla="*/ 2 w 21679"/>
              <a:gd name="connsiteY4" fmla="*/ 0 h 19174"/>
              <a:gd name="connsiteX0" fmla="*/ 2 w 21679"/>
              <a:gd name="connsiteY0" fmla="*/ 0 h 19174"/>
              <a:gd name="connsiteX1" fmla="*/ 21628 w 21679"/>
              <a:gd name="connsiteY1" fmla="*/ 62 h 19174"/>
              <a:gd name="connsiteX2" fmla="*/ 21679 w 21679"/>
              <a:gd name="connsiteY2" fmla="*/ 17384 h 19174"/>
              <a:gd name="connsiteX3" fmla="*/ 2 w 21679"/>
              <a:gd name="connsiteY3" fmla="*/ 19174 h 19174"/>
              <a:gd name="connsiteX4" fmla="*/ 2 w 21679"/>
              <a:gd name="connsiteY4" fmla="*/ 0 h 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9" h="19174">
                <a:moveTo>
                  <a:pt x="2" y="0"/>
                </a:moveTo>
                <a:cubicBezTo>
                  <a:pt x="7649" y="3264"/>
                  <a:pt x="14419" y="41"/>
                  <a:pt x="21628" y="62"/>
                </a:cubicBezTo>
                <a:cubicBezTo>
                  <a:pt x="21628" y="5836"/>
                  <a:pt x="21679" y="11610"/>
                  <a:pt x="21679" y="17384"/>
                </a:cubicBezTo>
                <a:cubicBezTo>
                  <a:pt x="12887" y="13891"/>
                  <a:pt x="21076" y="14566"/>
                  <a:pt x="2" y="19174"/>
                </a:cubicBezTo>
                <a:cubicBezTo>
                  <a:pt x="11" y="12803"/>
                  <a:pt x="-7" y="6371"/>
                  <a:pt x="2" y="0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 completing the lesson we will be able to-</a:t>
            </a:r>
          </a:p>
          <a:p>
            <a:pPr marL="857250" indent="-514350">
              <a:buAutoNum type="arabicPeriod"/>
            </a:pP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Know the correct pronunciation of ‘the’</a:t>
            </a:r>
            <a:r>
              <a:rPr lang="en-US" sz="4000" b="1" dirty="0">
                <a:solidFill>
                  <a:schemeClr val="tx1"/>
                </a:solidFill>
                <a:latin typeface="Book Antiqua" pitchFamily="18" charset="0"/>
                <a:cs typeface="NikoshBAN" panose="02000000000000000000" pitchFamily="2" charset="0"/>
              </a:rPr>
              <a:t> properly.</a:t>
            </a:r>
          </a:p>
          <a:p>
            <a:pPr marL="857250" indent="-514350">
              <a:buAutoNum type="arabicPeriod"/>
            </a:pPr>
            <a:r>
              <a:rPr lang="en-US" sz="4000" b="1" dirty="0">
                <a:solidFill>
                  <a:schemeClr val="tx1"/>
                </a:solidFill>
                <a:latin typeface="Book Antiqua" pitchFamily="18" charset="0"/>
                <a:cs typeface="NikoshBAN" panose="02000000000000000000" pitchFamily="2" charset="0"/>
              </a:rPr>
              <a:t>.</a:t>
            </a:r>
            <a:r>
              <a:rPr lang="en-US" sz="40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Book Antiqua" pitchFamily="18" charset="0"/>
                <a:cs typeface="NikoshBAN" panose="02000000000000000000" pitchFamily="2" charset="0"/>
              </a:rPr>
              <a:t>2. Proper use of definite article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‘the’</a:t>
            </a:r>
          </a:p>
          <a:p>
            <a:pPr indent="342900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8D40B0-9AF4-4545-8DD5-06BA14B82100}"/>
              </a:ext>
            </a:extLst>
          </p:cNvPr>
          <p:cNvSpPr/>
          <p:nvPr/>
        </p:nvSpPr>
        <p:spPr>
          <a:xfrm>
            <a:off x="261582" y="272955"/>
            <a:ext cx="11668835" cy="9962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600" dirty="0">
                <a:latin typeface="NikoshBAN" panose="02000000000000000000" pitchFamily="2" charset="0"/>
                <a:cs typeface="NikoshBAN" panose="02000000000000000000" pitchFamily="2" charset="0"/>
              </a:rPr>
              <a:t>Let's start to make sentence with ‘The’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00CD09-B63D-4F2A-93EB-8A04BD6C6B52}"/>
              </a:ext>
            </a:extLst>
          </p:cNvPr>
          <p:cNvGrpSpPr/>
          <p:nvPr/>
        </p:nvGrpSpPr>
        <p:grpSpPr>
          <a:xfrm>
            <a:off x="575642" y="1504138"/>
            <a:ext cx="9089480" cy="1230413"/>
            <a:chOff x="413910" y="1690207"/>
            <a:chExt cx="9089480" cy="102781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498E70E-FC83-4713-9891-BEB03DFCA9D3}"/>
                </a:ext>
              </a:extLst>
            </p:cNvPr>
            <p:cNvSpPr/>
            <p:nvPr/>
          </p:nvSpPr>
          <p:spPr>
            <a:xfrm>
              <a:off x="2006220" y="1690207"/>
              <a:ext cx="7497170" cy="1027813"/>
            </a:xfrm>
            <a:prstGeom prst="roundRect">
              <a:avLst>
                <a:gd name="adj" fmla="val 45506"/>
              </a:avLst>
            </a:prstGeom>
            <a:solidFill>
              <a:srgbClr val="B084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The sun gives us light.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A373F-B00F-4A89-90C4-6D1D5612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3910" y="1690207"/>
              <a:ext cx="1223821" cy="102781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193D74-230D-49D2-87F9-A937DC624DA0}"/>
              </a:ext>
            </a:extLst>
          </p:cNvPr>
          <p:cNvSpPr/>
          <p:nvPr/>
        </p:nvSpPr>
        <p:spPr>
          <a:xfrm>
            <a:off x="2167952" y="2969447"/>
            <a:ext cx="8161361" cy="1230413"/>
          </a:xfrm>
          <a:prstGeom prst="roundRect">
            <a:avLst>
              <a:gd name="adj" fmla="val 39960"/>
            </a:avLst>
          </a:prstGeom>
          <a:solidFill>
            <a:srgbClr val="B084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stars twinkle in the sky.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45A0C3-3810-4E75-846E-740801222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42" y="2969447"/>
            <a:ext cx="1230413" cy="12304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A90A89-12E3-4FB2-B746-58960742A12F}"/>
              </a:ext>
            </a:extLst>
          </p:cNvPr>
          <p:cNvSpPr/>
          <p:nvPr/>
        </p:nvSpPr>
        <p:spPr>
          <a:xfrm>
            <a:off x="575642" y="4312693"/>
            <a:ext cx="11040716" cy="22996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Noun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একটির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হয়না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অদ্বিতীয়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Noun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 The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4139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852658-0885-4E24-AC85-57DCDDE319C2}"/>
              </a:ext>
            </a:extLst>
          </p:cNvPr>
          <p:cNvGrpSpPr/>
          <p:nvPr/>
        </p:nvGrpSpPr>
        <p:grpSpPr>
          <a:xfrm>
            <a:off x="272955" y="251535"/>
            <a:ext cx="11646089" cy="1057322"/>
            <a:chOff x="1023582" y="2325995"/>
            <a:chExt cx="11646089" cy="105732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61F7E5A-8047-4AE5-AAC0-5F46F8653628}"/>
                </a:ext>
              </a:extLst>
            </p:cNvPr>
            <p:cNvSpPr/>
            <p:nvPr/>
          </p:nvSpPr>
          <p:spPr>
            <a:xfrm>
              <a:off x="1023582" y="2325995"/>
              <a:ext cx="11646089" cy="1057322"/>
            </a:xfrm>
            <a:prstGeom prst="roundRect">
              <a:avLst/>
            </a:prstGeom>
            <a:solidFill>
              <a:srgbClr val="CCD3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0" dirty="0">
                  <a:solidFill>
                    <a:srgbClr val="202122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			The Rangpur Express</a:t>
              </a:r>
              <a:r>
                <a:rPr lang="en-US" sz="2800" b="0" i="0" dirty="0">
                  <a:solidFill>
                    <a:srgbClr val="202122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 is a </a:t>
              </a:r>
              <a:r>
                <a:rPr lang="en-US" sz="2800" b="0" i="0" u="sng" dirty="0">
                  <a:solidFill>
                    <a:srgbClr val="FAA7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Bangladeshi</a:t>
              </a:r>
              <a:r>
                <a:rPr lang="en-US" sz="2800" b="0" i="0" dirty="0">
                  <a:solidFill>
                    <a:srgbClr val="202122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 Intercity train.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37CFC8-D980-4445-A4AE-4B36E53C0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82" y="2352722"/>
              <a:ext cx="1505803" cy="100386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961BB7-A767-49C6-9FE4-A5CD304223F9}"/>
              </a:ext>
            </a:extLst>
          </p:cNvPr>
          <p:cNvGrpSpPr/>
          <p:nvPr/>
        </p:nvGrpSpPr>
        <p:grpSpPr>
          <a:xfrm>
            <a:off x="272954" y="1335584"/>
            <a:ext cx="11646089" cy="1393968"/>
            <a:chOff x="1583139" y="3452577"/>
            <a:chExt cx="11646089" cy="158446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C0BFF43-CD10-4386-B773-6C9B1114248D}"/>
                </a:ext>
              </a:extLst>
            </p:cNvPr>
            <p:cNvSpPr/>
            <p:nvPr/>
          </p:nvSpPr>
          <p:spPr>
            <a:xfrm>
              <a:off x="1583139" y="3452577"/>
              <a:ext cx="11646089" cy="1584468"/>
            </a:xfrm>
            <a:prstGeom prst="roundRect">
              <a:avLst/>
            </a:prstGeom>
            <a:solidFill>
              <a:srgbClr val="5E56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				The Padma is a big river.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49D20E1-E31D-427C-AC2E-D9B9E46D6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140" y="3600258"/>
              <a:ext cx="1505803" cy="128910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2" name="Cloud 11">
            <a:extLst>
              <a:ext uri="{FF2B5EF4-FFF2-40B4-BE49-F238E27FC236}">
                <a16:creationId xmlns:a16="http://schemas.microsoft.com/office/drawing/2014/main" id="{7DBE2B46-7FA6-473D-9462-54F376993511}"/>
              </a:ext>
            </a:extLst>
          </p:cNvPr>
          <p:cNvSpPr/>
          <p:nvPr/>
        </p:nvSpPr>
        <p:spPr>
          <a:xfrm>
            <a:off x="272954" y="2729551"/>
            <a:ext cx="11646089" cy="3870388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নদী</a:t>
            </a:r>
            <a:r>
              <a:rPr lang="en-US" sz="4000" dirty="0"/>
              <a:t>, </a:t>
            </a:r>
            <a:r>
              <a:rPr lang="en-US" sz="4000" dirty="0" err="1"/>
              <a:t>সাগর</a:t>
            </a:r>
            <a:r>
              <a:rPr lang="en-US" sz="4000" dirty="0"/>
              <a:t>, </a:t>
            </a:r>
            <a:r>
              <a:rPr lang="en-US" sz="4000" dirty="0" err="1"/>
              <a:t>পাহার</a:t>
            </a:r>
            <a:r>
              <a:rPr lang="en-US" sz="4000" dirty="0"/>
              <a:t>, </a:t>
            </a:r>
            <a:r>
              <a:rPr lang="en-US" sz="4000" dirty="0" err="1"/>
              <a:t>মহাসাগর</a:t>
            </a:r>
            <a:r>
              <a:rPr lang="en-US" sz="4000" dirty="0"/>
              <a:t>, </a:t>
            </a:r>
            <a:r>
              <a:rPr lang="en-US" sz="4000" dirty="0" err="1"/>
              <a:t>উপসাগর</a:t>
            </a:r>
            <a:r>
              <a:rPr lang="en-US" sz="4000" dirty="0"/>
              <a:t>, </a:t>
            </a:r>
            <a:r>
              <a:rPr lang="en-US" sz="4000" dirty="0" err="1"/>
              <a:t>পর্বতশ্রেণি</a:t>
            </a:r>
            <a:r>
              <a:rPr lang="en-US" sz="4000" dirty="0"/>
              <a:t>, </a:t>
            </a:r>
            <a:r>
              <a:rPr lang="en-US" sz="4000" dirty="0" err="1"/>
              <a:t>মহাকাশযান</a:t>
            </a:r>
            <a:r>
              <a:rPr lang="en-US" sz="4000" dirty="0"/>
              <a:t>, </a:t>
            </a:r>
            <a:r>
              <a:rPr lang="en-US" sz="4000" dirty="0" err="1"/>
              <a:t>মরুভূমি</a:t>
            </a:r>
            <a:r>
              <a:rPr lang="en-US" sz="4000" dirty="0"/>
              <a:t>, </a:t>
            </a:r>
            <a:r>
              <a:rPr lang="en-US" sz="4000" dirty="0" err="1"/>
              <a:t>ট্রেন</a:t>
            </a:r>
            <a:r>
              <a:rPr lang="en-US" sz="4000" dirty="0"/>
              <a:t>, </a:t>
            </a:r>
            <a:r>
              <a:rPr lang="en-US" sz="4000" dirty="0" err="1"/>
              <a:t>বিমান</a:t>
            </a:r>
            <a:r>
              <a:rPr lang="en-US" sz="4000" dirty="0"/>
              <a:t>, </a:t>
            </a:r>
            <a:r>
              <a:rPr lang="en-US" sz="4000" dirty="0" err="1"/>
              <a:t>জাহাজ</a:t>
            </a:r>
            <a:r>
              <a:rPr lang="en-US" sz="4000" dirty="0"/>
              <a:t> </a:t>
            </a:r>
            <a:r>
              <a:rPr lang="en-US" sz="4000" dirty="0" err="1"/>
              <a:t>ইত্যাদির</a:t>
            </a:r>
            <a:r>
              <a:rPr lang="en-US" sz="4000" dirty="0"/>
              <a:t> </a:t>
            </a:r>
            <a:r>
              <a:rPr lang="en-US" sz="4000" dirty="0" err="1"/>
              <a:t>পূর্বে</a:t>
            </a:r>
            <a:r>
              <a:rPr lang="en-US" sz="4000" dirty="0"/>
              <a:t>  </a:t>
            </a:r>
            <a:r>
              <a:rPr lang="en-US" sz="4000" b="1" dirty="0">
                <a:solidFill>
                  <a:srgbClr val="FF0000"/>
                </a:solidFill>
                <a:latin typeface="Eras Demi ITC" panose="020B0805030504020804" pitchFamily="34" charset="0"/>
              </a:rPr>
              <a:t>The</a:t>
            </a:r>
            <a:r>
              <a:rPr lang="en-US" sz="4000" dirty="0">
                <a:latin typeface="Eras Demi ITC" panose="020B0805030504020804" pitchFamily="34" charset="0"/>
              </a:rPr>
              <a:t> </a:t>
            </a:r>
            <a:r>
              <a:rPr lang="en-US" sz="4000" dirty="0" err="1"/>
              <a:t>বসে</a:t>
            </a:r>
            <a:r>
              <a:rPr lang="en-US" sz="4000" dirty="0"/>
              <a:t>।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965B22E-581B-480E-B760-D67FD6B971A0}"/>
              </a:ext>
            </a:extLst>
          </p:cNvPr>
          <p:cNvSpPr/>
          <p:nvPr/>
        </p:nvSpPr>
        <p:spPr>
          <a:xfrm>
            <a:off x="4435522" y="5158854"/>
            <a:ext cx="1132765" cy="818865"/>
          </a:xfrm>
          <a:prstGeom prst="arc">
            <a:avLst>
              <a:gd name="adj1" fmla="val 17855603"/>
              <a:gd name="adj2" fmla="val 1782267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3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3AAF4EF-96DB-49C2-B25B-D04025DBB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0990"/>
            <a:ext cx="5859439" cy="21919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987235-97AE-40B9-9440-5A6B8AFA1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1" y="243385"/>
            <a:ext cx="5859439" cy="219956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672F6BD-8E73-4F1E-ABF6-C49943AFC7BD}"/>
              </a:ext>
            </a:extLst>
          </p:cNvPr>
          <p:cNvSpPr/>
          <p:nvPr/>
        </p:nvSpPr>
        <p:spPr>
          <a:xfrm>
            <a:off x="236561" y="2442949"/>
            <a:ext cx="5859439" cy="1122528"/>
          </a:xfrm>
          <a:prstGeom prst="roundRect">
            <a:avLst/>
          </a:prstGeom>
          <a:solidFill>
            <a:srgbClr val="CCD3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read </a:t>
            </a:r>
            <a:r>
              <a:rPr lang="en-US" sz="2800" b="1" i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Daily Star regularly.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F4A8C2-9088-4113-9946-64EDA0656A17}"/>
              </a:ext>
            </a:extLst>
          </p:cNvPr>
          <p:cNvSpPr/>
          <p:nvPr/>
        </p:nvSpPr>
        <p:spPr>
          <a:xfrm>
            <a:off x="6095999" y="2450554"/>
            <a:ext cx="5859439" cy="1122528"/>
          </a:xfrm>
          <a:prstGeom prst="roundRect">
            <a:avLst/>
          </a:prstGeom>
          <a:solidFill>
            <a:srgbClr val="CCD3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My mother reads </a:t>
            </a:r>
            <a:r>
              <a:rPr lang="en-US" sz="2800" b="1" i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holy Quran regularly.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D0C4A9A0-2AAC-4E9E-8292-96CAA4A8AF91}"/>
              </a:ext>
            </a:extLst>
          </p:cNvPr>
          <p:cNvSpPr/>
          <p:nvPr/>
        </p:nvSpPr>
        <p:spPr>
          <a:xfrm>
            <a:off x="236561" y="3588292"/>
            <a:ext cx="11718877" cy="2894395"/>
          </a:xfrm>
          <a:prstGeom prst="hexagon">
            <a:avLst>
              <a:gd name="adj" fmla="val 16432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পবিত্র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ধর্মগ্রন্থ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এবং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দৈনিক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সংবাদ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পত্রের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নামের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পূর্বে</a:t>
            </a:r>
            <a:r>
              <a:rPr lang="en-US" sz="4000" b="1" dirty="0">
                <a:solidFill>
                  <a:schemeClr val="tx1"/>
                </a:solidFill>
              </a:rPr>
              <a:t>  </a:t>
            </a:r>
            <a:r>
              <a:rPr lang="en-US" sz="4000" b="1" i="1" u="sng" dirty="0">
                <a:solidFill>
                  <a:schemeClr val="tx1"/>
                </a:solidFill>
              </a:rPr>
              <a:t>The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বসে</a:t>
            </a:r>
            <a:r>
              <a:rPr lang="en-US" sz="4000" b="1" dirty="0">
                <a:solidFill>
                  <a:schemeClr val="tx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110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0C6B236B-977C-47EA-81C5-A6CDAEF5CB58}"/>
              </a:ext>
            </a:extLst>
          </p:cNvPr>
          <p:cNvSpPr/>
          <p:nvPr/>
        </p:nvSpPr>
        <p:spPr>
          <a:xfrm>
            <a:off x="887104" y="4043861"/>
            <a:ext cx="10417793" cy="2183642"/>
          </a:xfrm>
          <a:prstGeom prst="hexagon">
            <a:avLst>
              <a:gd name="adj" fmla="val 43750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জাতি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সম্প্রদায়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বিখ্যাত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অট্রালিকা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প্রসিদ্ধ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প্রসাদ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ইমারতের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পূর্বে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200" b="1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বসে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B9C92-818E-4984-B7B2-4871D9610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" y="293426"/>
            <a:ext cx="5045122" cy="2295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C9E471-AA0F-4ACB-B236-E9FB53F74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3426"/>
            <a:ext cx="5818496" cy="229552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6B8DC1-07CD-4FDF-A095-4F48A5C3E32E}"/>
              </a:ext>
            </a:extLst>
          </p:cNvPr>
          <p:cNvSpPr/>
          <p:nvPr/>
        </p:nvSpPr>
        <p:spPr>
          <a:xfrm>
            <a:off x="887105" y="2770496"/>
            <a:ext cx="5045122" cy="10918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Bengalis  are brave nation.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965448-4460-4804-833B-BF48ED5612F8}"/>
              </a:ext>
            </a:extLst>
          </p:cNvPr>
          <p:cNvSpPr/>
          <p:nvPr/>
        </p:nvSpPr>
        <p:spPr>
          <a:xfrm>
            <a:off x="6259775" y="2770496"/>
            <a:ext cx="5045122" cy="10918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Taj Mahal is a symbol of beauty.</a:t>
            </a:r>
          </a:p>
        </p:txBody>
      </p:sp>
    </p:spTree>
    <p:extLst>
      <p:ext uri="{BB962C8B-B14F-4D97-AF65-F5344CB8AC3E}">
        <p14:creationId xmlns:p14="http://schemas.microsoft.com/office/powerpoint/2010/main" val="357864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A58497CD-920B-4780-9E2A-E6EE91277FEA}"/>
              </a:ext>
            </a:extLst>
          </p:cNvPr>
          <p:cNvSpPr/>
          <p:nvPr/>
        </p:nvSpPr>
        <p:spPr>
          <a:xfrm>
            <a:off x="282052" y="272956"/>
            <a:ext cx="11550555" cy="1719618"/>
          </a:xfrm>
          <a:prstGeom prst="hexagon">
            <a:avLst>
              <a:gd name="adj" fmla="val 15476"/>
              <a:gd name="vf" fmla="val 11547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latin typeface="Impact" panose="020B0806030902050204" pitchFamily="34" charset="0"/>
                <a:cs typeface="NikoshBAN" panose="02000000000000000000" pitchFamily="2" charset="0"/>
              </a:rPr>
              <a:t>  The 26</a:t>
            </a:r>
            <a:r>
              <a:rPr lang="en-US" sz="4800" baseline="30000" dirty="0">
                <a:latin typeface="Impact" panose="020B0806030902050204" pitchFamily="34" charset="0"/>
                <a:cs typeface="NikoshBAN" panose="02000000000000000000" pitchFamily="2" charset="0"/>
              </a:rPr>
              <a:t>th</a:t>
            </a:r>
            <a:r>
              <a:rPr lang="en-US" sz="4800" dirty="0">
                <a:latin typeface="Impact" panose="020B0806030902050204" pitchFamily="34" charset="0"/>
                <a:cs typeface="NikoshBAN" panose="02000000000000000000" pitchFamily="2" charset="0"/>
              </a:rPr>
              <a:t>  March is the red letter day.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B45E3F74-3522-4461-ABA6-2CA6EA9A0B61}"/>
              </a:ext>
            </a:extLst>
          </p:cNvPr>
          <p:cNvSpPr/>
          <p:nvPr/>
        </p:nvSpPr>
        <p:spPr>
          <a:xfrm>
            <a:off x="322997" y="1992574"/>
            <a:ext cx="11546006" cy="1719618"/>
          </a:xfrm>
          <a:prstGeom prst="hexagon">
            <a:avLst>
              <a:gd name="adj" fmla="val 15476"/>
              <a:gd name="vf" fmla="val 11547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Impact" panose="020B0806030902050204" pitchFamily="34" charset="0"/>
                <a:cs typeface="NikoshBAN" panose="02000000000000000000" pitchFamily="2" charset="0"/>
              </a:rPr>
              <a:t>Adre</a:t>
            </a:r>
            <a:r>
              <a:rPr lang="en-US" sz="4800" dirty="0">
                <a:latin typeface="Impact" panose="020B0806030902050204" pitchFamily="34" charset="0"/>
                <a:cs typeface="NikoshBAN" panose="02000000000000000000" pitchFamily="2" charset="0"/>
              </a:rPr>
              <a:t> went home on the 1</a:t>
            </a:r>
            <a:r>
              <a:rPr lang="en-US" sz="4800" baseline="30000" dirty="0">
                <a:latin typeface="Impact" panose="020B0806030902050204" pitchFamily="34" charset="0"/>
                <a:cs typeface="NikoshBAN" panose="02000000000000000000" pitchFamily="2" charset="0"/>
              </a:rPr>
              <a:t>st</a:t>
            </a:r>
            <a:r>
              <a:rPr lang="en-US" sz="4800" dirty="0">
                <a:latin typeface="Impact" panose="020B0806030902050204" pitchFamily="34" charset="0"/>
                <a:cs typeface="NikoshBAN" panose="02000000000000000000" pitchFamily="2" charset="0"/>
              </a:rPr>
              <a:t> April.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7A4BD145-1E80-49A5-BC11-BA8269A0B81D}"/>
              </a:ext>
            </a:extLst>
          </p:cNvPr>
          <p:cNvSpPr/>
          <p:nvPr/>
        </p:nvSpPr>
        <p:spPr>
          <a:xfrm>
            <a:off x="322997" y="3712192"/>
            <a:ext cx="11546006" cy="2872852"/>
          </a:xfrm>
          <a:prstGeom prst="hexagon">
            <a:avLst>
              <a:gd name="adj" fmla="val 15476"/>
              <a:gd name="vf" fmla="val 11547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The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12480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33BA76C-27A7-4BB7-96EA-18B9B4A88317}"/>
              </a:ext>
            </a:extLst>
          </p:cNvPr>
          <p:cNvGrpSpPr/>
          <p:nvPr/>
        </p:nvGrpSpPr>
        <p:grpSpPr>
          <a:xfrm>
            <a:off x="240323" y="240592"/>
            <a:ext cx="11711354" cy="1398264"/>
            <a:chOff x="240323" y="299208"/>
            <a:chExt cx="11711354" cy="1398264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ECEEADDA-FF10-458F-8BBA-34182FC9AFB8}"/>
                </a:ext>
              </a:extLst>
            </p:cNvPr>
            <p:cNvSpPr/>
            <p:nvPr/>
          </p:nvSpPr>
          <p:spPr>
            <a:xfrm>
              <a:off x="240323" y="299208"/>
              <a:ext cx="11711354" cy="1397893"/>
            </a:xfrm>
            <a:prstGeom prst="hexag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He plays with </a:t>
              </a:r>
              <a:r>
                <a:rPr lang="en-US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the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violin.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ECAEF9-18C9-46FF-9DAD-1564A1508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15" y="337474"/>
              <a:ext cx="1893277" cy="135999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677819D-0F30-4F03-8472-A88CC79072E0}"/>
              </a:ext>
            </a:extLst>
          </p:cNvPr>
          <p:cNvGrpSpPr/>
          <p:nvPr/>
        </p:nvGrpSpPr>
        <p:grpSpPr>
          <a:xfrm>
            <a:off x="240323" y="1664676"/>
            <a:ext cx="11711354" cy="1766224"/>
            <a:chOff x="386861" y="2407193"/>
            <a:chExt cx="11711354" cy="1766224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D60B1694-7391-426C-B52F-34F35A4C74F8}"/>
                </a:ext>
              </a:extLst>
            </p:cNvPr>
            <p:cNvSpPr/>
            <p:nvPr/>
          </p:nvSpPr>
          <p:spPr>
            <a:xfrm>
              <a:off x="386861" y="2407193"/>
              <a:ext cx="11711354" cy="1735016"/>
            </a:xfrm>
            <a:prstGeom prst="hexagon">
              <a:avLst>
                <a:gd name="adj" fmla="val 21622"/>
                <a:gd name="vf" fmla="val 11547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Akbar, </a:t>
              </a:r>
              <a:r>
                <a: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the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great is </a:t>
              </a:r>
              <a:r>
                <a: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the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best king of the Mughals.</a:t>
              </a:r>
              <a:r>
                <a:rPr lang="en-US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E32897-42DE-4C4C-87D9-7FAA13376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29" y="2438401"/>
              <a:ext cx="1412631" cy="1735016"/>
            </a:xfrm>
            <a:prstGeom prst="rect">
              <a:avLst/>
            </a:prstGeom>
          </p:spPr>
        </p:pic>
      </p:grpSp>
      <p:sp>
        <p:nvSpPr>
          <p:cNvPr id="20" name="Arc 19">
            <a:extLst>
              <a:ext uri="{FF2B5EF4-FFF2-40B4-BE49-F238E27FC236}">
                <a16:creationId xmlns:a16="http://schemas.microsoft.com/office/drawing/2014/main" id="{5579F751-9660-4B6F-8A2F-43E2A9950B86}"/>
              </a:ext>
            </a:extLst>
          </p:cNvPr>
          <p:cNvSpPr/>
          <p:nvPr/>
        </p:nvSpPr>
        <p:spPr>
          <a:xfrm>
            <a:off x="6576646" y="457200"/>
            <a:ext cx="1090246" cy="937846"/>
          </a:xfrm>
          <a:prstGeom prst="arc">
            <a:avLst>
              <a:gd name="adj1" fmla="val 16200000"/>
              <a:gd name="adj2" fmla="val 161559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D17095F-C1CB-4B75-858B-83109FD55C23}"/>
              </a:ext>
            </a:extLst>
          </p:cNvPr>
          <p:cNvSpPr/>
          <p:nvPr/>
        </p:nvSpPr>
        <p:spPr>
          <a:xfrm>
            <a:off x="3493476" y="2145323"/>
            <a:ext cx="691661" cy="773723"/>
          </a:xfrm>
          <a:prstGeom prst="arc">
            <a:avLst>
              <a:gd name="adj1" fmla="val 16200000"/>
              <a:gd name="adj2" fmla="val 161559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5C53CCBB-ED32-44B0-8F7A-F5B4D2D45C89}"/>
              </a:ext>
            </a:extLst>
          </p:cNvPr>
          <p:cNvSpPr/>
          <p:nvPr/>
        </p:nvSpPr>
        <p:spPr>
          <a:xfrm>
            <a:off x="5568461" y="2176530"/>
            <a:ext cx="691661" cy="773723"/>
          </a:xfrm>
          <a:prstGeom prst="arc">
            <a:avLst>
              <a:gd name="adj1" fmla="val 16200000"/>
              <a:gd name="adj2" fmla="val 161559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26C4CD6-3D19-4E60-BF0B-FE6D3727CFCC}"/>
              </a:ext>
            </a:extLst>
          </p:cNvPr>
          <p:cNvSpPr/>
          <p:nvPr/>
        </p:nvSpPr>
        <p:spPr>
          <a:xfrm>
            <a:off x="832337" y="3900988"/>
            <a:ext cx="1198685" cy="785527"/>
          </a:xfrm>
          <a:prstGeom prst="rightArrow">
            <a:avLst>
              <a:gd name="adj1" fmla="val 6499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1828178-75D2-42D5-BE77-C795AB25B812}"/>
              </a:ext>
            </a:extLst>
          </p:cNvPr>
          <p:cNvSpPr/>
          <p:nvPr/>
        </p:nvSpPr>
        <p:spPr>
          <a:xfrm>
            <a:off x="851385" y="4764698"/>
            <a:ext cx="1094646" cy="651364"/>
          </a:xfrm>
          <a:prstGeom prst="rightArrow">
            <a:avLst>
              <a:gd name="adj1" fmla="val 6499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2EB319-A414-43F0-B7B3-EA9F37A32959}"/>
              </a:ext>
            </a:extLst>
          </p:cNvPr>
          <p:cNvSpPr txBox="1"/>
          <p:nvPr/>
        </p:nvSpPr>
        <p:spPr>
          <a:xfrm>
            <a:off x="2215660" y="3970585"/>
            <a:ext cx="808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Musical instrument </a:t>
            </a:r>
            <a:r>
              <a:rPr lang="en-US" sz="3600" dirty="0" err="1"/>
              <a:t>এর</a:t>
            </a:r>
            <a:r>
              <a:rPr lang="en-US" sz="3600" dirty="0"/>
              <a:t> </a:t>
            </a:r>
            <a:r>
              <a:rPr lang="en-US" sz="3600" dirty="0" err="1"/>
              <a:t>আগে</a:t>
            </a:r>
            <a:r>
              <a:rPr lang="en-US" sz="3600" dirty="0"/>
              <a:t> The </a:t>
            </a:r>
            <a:r>
              <a:rPr lang="en-US" sz="3600" dirty="0" err="1"/>
              <a:t>বসে</a:t>
            </a:r>
            <a:r>
              <a:rPr lang="en-US" sz="3600" dirty="0"/>
              <a:t>।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96C09D-F863-439C-8F0E-C16A5DB4FCA6}"/>
              </a:ext>
            </a:extLst>
          </p:cNvPr>
          <p:cNvSpPr txBox="1"/>
          <p:nvPr/>
        </p:nvSpPr>
        <p:spPr>
          <a:xfrm>
            <a:off x="2031022" y="4841245"/>
            <a:ext cx="9012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Proper Noun </a:t>
            </a:r>
            <a:r>
              <a:rPr lang="en-US" sz="3200" dirty="0" err="1"/>
              <a:t>এর</a:t>
            </a:r>
            <a:r>
              <a:rPr lang="en-US" sz="3200" dirty="0"/>
              <a:t> </a:t>
            </a:r>
            <a:r>
              <a:rPr lang="en-US" sz="3200" dirty="0" err="1"/>
              <a:t>পরে</a:t>
            </a:r>
            <a:r>
              <a:rPr lang="en-US" sz="3200" dirty="0"/>
              <a:t> </a:t>
            </a:r>
            <a:r>
              <a:rPr lang="en-US" sz="3200" dirty="0" err="1"/>
              <a:t>যদি</a:t>
            </a:r>
            <a:r>
              <a:rPr lang="en-US" sz="3200" dirty="0"/>
              <a:t>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বিশেষণ</a:t>
            </a:r>
            <a:r>
              <a:rPr lang="en-US" sz="3200" dirty="0"/>
              <a:t> </a:t>
            </a:r>
            <a:r>
              <a:rPr lang="en-US" sz="3200" dirty="0" err="1"/>
              <a:t>গুণবাচক</a:t>
            </a:r>
            <a:r>
              <a:rPr lang="en-US" sz="3200" dirty="0"/>
              <a:t> </a:t>
            </a:r>
            <a:r>
              <a:rPr lang="en-US" sz="3200" dirty="0" err="1"/>
              <a:t>শব্দ</a:t>
            </a:r>
            <a:r>
              <a:rPr lang="en-US" sz="3200" dirty="0"/>
              <a:t> </a:t>
            </a:r>
            <a:r>
              <a:rPr lang="en-US" sz="3200" dirty="0" err="1"/>
              <a:t>থাকলে</a:t>
            </a:r>
            <a:r>
              <a:rPr lang="en-US" sz="3200" dirty="0"/>
              <a:t> </a:t>
            </a:r>
            <a:r>
              <a:rPr lang="en-US" sz="3200" dirty="0" err="1"/>
              <a:t>তার</a:t>
            </a:r>
            <a:r>
              <a:rPr lang="en-US" sz="3200" dirty="0"/>
              <a:t> </a:t>
            </a:r>
            <a:r>
              <a:rPr lang="en-US" sz="3200" dirty="0" err="1"/>
              <a:t>পূর্বে</a:t>
            </a:r>
            <a:r>
              <a:rPr lang="en-US" sz="3200" dirty="0"/>
              <a:t>  The </a:t>
            </a:r>
            <a:r>
              <a:rPr lang="en-US" sz="3200" dirty="0" err="1"/>
              <a:t>বসে</a:t>
            </a:r>
            <a:r>
              <a:rPr lang="en-US" sz="32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530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5" grpId="0" animBg="1"/>
      <p:bldP spid="27" grpId="0" animBg="1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25CDB-B981-47A0-8236-88987B443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60" y="282054"/>
            <a:ext cx="9858460" cy="13563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C5611-AE6D-4F17-9A92-AB4ACEE27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867" y="1897039"/>
            <a:ext cx="6196082" cy="41837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US" sz="2800" b="1" dirty="0">
                <a:solidFill>
                  <a:schemeClr val="tx1"/>
                </a:solidFill>
              </a:rPr>
              <a:t>Md. Anisul Haque</a:t>
            </a:r>
          </a:p>
          <a:p>
            <a:pPr marL="45720" indent="0" algn="just">
              <a:buNone/>
            </a:pPr>
            <a:r>
              <a:rPr lang="en-US" sz="2800" b="1" dirty="0">
                <a:solidFill>
                  <a:schemeClr val="tx1"/>
                </a:solidFill>
              </a:rPr>
              <a:t>Assistant Teacher (English)</a:t>
            </a:r>
          </a:p>
          <a:p>
            <a:pPr marL="45720" indent="0" algn="just">
              <a:buNone/>
            </a:pPr>
            <a:r>
              <a:rPr lang="en-US" sz="2800" b="1" dirty="0" err="1">
                <a:solidFill>
                  <a:schemeClr val="tx1"/>
                </a:solidFill>
              </a:rPr>
              <a:t>Jafargonj</a:t>
            </a:r>
            <a:r>
              <a:rPr lang="en-US" sz="2800" b="1" dirty="0">
                <a:solidFill>
                  <a:schemeClr val="tx1"/>
                </a:solidFill>
              </a:rPr>
              <a:t> School &amp; College</a:t>
            </a:r>
          </a:p>
          <a:p>
            <a:pPr marL="45720" indent="0" algn="just">
              <a:buNone/>
            </a:pPr>
            <a:r>
              <a:rPr lang="en-US" sz="2800" b="1" dirty="0">
                <a:solidFill>
                  <a:schemeClr val="tx1"/>
                </a:solidFill>
              </a:rPr>
              <a:t>Uttam(</a:t>
            </a:r>
            <a:r>
              <a:rPr lang="en-US" sz="2800" b="1" dirty="0" err="1">
                <a:solidFill>
                  <a:schemeClr val="tx1"/>
                </a:solidFill>
              </a:rPr>
              <a:t>Hazirhat</a:t>
            </a:r>
            <a:r>
              <a:rPr lang="en-US" sz="2800" b="1" dirty="0">
                <a:solidFill>
                  <a:schemeClr val="tx1"/>
                </a:solidFill>
              </a:rPr>
              <a:t>), </a:t>
            </a:r>
            <a:r>
              <a:rPr lang="en-US" sz="2800" b="1" dirty="0" err="1">
                <a:solidFill>
                  <a:schemeClr val="tx1"/>
                </a:solidFill>
              </a:rPr>
              <a:t>Mahanagar,Rangpur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  <a:p>
            <a:pPr marL="45720" indent="0" algn="just">
              <a:buNone/>
            </a:pPr>
            <a:r>
              <a:rPr lang="en-US" sz="2800" b="1" dirty="0">
                <a:solidFill>
                  <a:schemeClr val="tx1"/>
                </a:solidFill>
              </a:rPr>
              <a:t>Email: </a:t>
            </a:r>
            <a:r>
              <a:rPr lang="en-US" sz="28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anis127299@gmail.com</a:t>
            </a:r>
            <a:endParaRPr lang="en-US" sz="2800" b="1" dirty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en-US" sz="2800" b="1" dirty="0">
                <a:solidFill>
                  <a:schemeClr val="tx1"/>
                </a:solidFill>
              </a:rPr>
              <a:t>Mobile: 01557125271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5790B-E9C4-44C7-971D-DBF06F491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0484" y="1897039"/>
            <a:ext cx="4572000" cy="418372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b="1" u="sng" dirty="0">
                <a:solidFill>
                  <a:srgbClr val="FF0000"/>
                </a:solidFill>
                <a:latin typeface="Book Antiqua" pitchFamily="18" charset="0"/>
              </a:rPr>
              <a:t>Class- Six-</a:t>
            </a:r>
          </a:p>
          <a:p>
            <a:pPr marL="4572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Book Antiqua" pitchFamily="18" charset="0"/>
              </a:rPr>
              <a:t>Subject: English 2nd </a:t>
            </a:r>
          </a:p>
          <a:p>
            <a:pPr marL="4572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Book Antiqua" pitchFamily="18" charset="0"/>
              </a:rPr>
              <a:t>Topic: Articles</a:t>
            </a:r>
          </a:p>
          <a:p>
            <a:pPr marL="4572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Book Antiqua" pitchFamily="18" charset="0"/>
              </a:rPr>
              <a:t>Time-50 minutes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201BCC5-2D6E-4239-AD92-0B6C171AE3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" y="228847"/>
            <a:ext cx="11746524" cy="6392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583CFD-7FBC-471F-8E63-C9F13CC5CF45}"/>
              </a:ext>
            </a:extLst>
          </p:cNvPr>
          <p:cNvSpPr txBox="1"/>
          <p:nvPr/>
        </p:nvSpPr>
        <p:spPr>
          <a:xfrm>
            <a:off x="2907323" y="4638901"/>
            <a:ext cx="6858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>
                <a:latin typeface="NikoshBAN" panose="02000000000000000000" pitchFamily="2" charset="0"/>
                <a:cs typeface="NikoshBAN" panose="02000000000000000000" pitchFamily="2" charset="0"/>
              </a:rPr>
              <a:t>Individual Works</a:t>
            </a:r>
          </a:p>
          <a:p>
            <a:pPr algn="ctr"/>
            <a:r>
              <a:rPr lang="en-US" sz="5800" dirty="0">
                <a:latin typeface="NikoshBAN" panose="02000000000000000000" pitchFamily="2" charset="0"/>
                <a:cs typeface="NikoshBAN" panose="02000000000000000000" pitchFamily="2" charset="0"/>
              </a:rPr>
              <a:t>Orally</a:t>
            </a:r>
          </a:p>
        </p:txBody>
      </p:sp>
    </p:spTree>
    <p:extLst>
      <p:ext uri="{BB962C8B-B14F-4D97-AF65-F5344CB8AC3E}">
        <p14:creationId xmlns:p14="http://schemas.microsoft.com/office/powerpoint/2010/main" val="38087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0A653C89-3C8B-47EB-9E6F-537F6EC1E4AF}"/>
              </a:ext>
            </a:extLst>
          </p:cNvPr>
          <p:cNvSpPr/>
          <p:nvPr/>
        </p:nvSpPr>
        <p:spPr>
          <a:xfrm>
            <a:off x="269631" y="234462"/>
            <a:ext cx="11641015" cy="6377353"/>
          </a:xfrm>
          <a:prstGeom prst="hexagon">
            <a:avLst>
              <a:gd name="adj" fmla="val 9007"/>
              <a:gd name="vf" fmla="val 1154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u="sng" dirty="0">
                <a:latin typeface="NikoshBAN" panose="02000000000000000000" pitchFamily="2" charset="0"/>
                <a:cs typeface="NikoshBAN" panose="02000000000000000000" pitchFamily="2" charset="0"/>
              </a:rPr>
              <a:t>Home work:</a:t>
            </a:r>
          </a:p>
          <a:p>
            <a:pPr algn="just"/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Honesty is (a)___ great virtue. (b)___ honest man shines in life. On (c)___ other hand, (d)___ dishonest man faces difficulties in life. For the development of (e)___ organization, honesty is (f)___ must. If the citizen of a country are honest, it rises up rapidly. A country lags behind because of dishonest citizens. If we read (g)___ history of develop countries, we can see that their people are (h)___ honest.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0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ACCC46-6C09-443B-B84B-41CC74FD7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246185"/>
            <a:ext cx="11723076" cy="6398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0714D3-10C4-416D-B5BE-6707369B93D6}"/>
              </a:ext>
            </a:extLst>
          </p:cNvPr>
          <p:cNvSpPr txBox="1"/>
          <p:nvPr/>
        </p:nvSpPr>
        <p:spPr>
          <a:xfrm>
            <a:off x="4794738" y="246185"/>
            <a:ext cx="7162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May Allah bless you All.</a:t>
            </a:r>
          </a:p>
        </p:txBody>
      </p:sp>
    </p:spTree>
    <p:extLst>
      <p:ext uri="{BB962C8B-B14F-4D97-AF65-F5344CB8AC3E}">
        <p14:creationId xmlns:p14="http://schemas.microsoft.com/office/powerpoint/2010/main" val="14247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5E9E88-274A-4179-BAA4-ECF56B9AAC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r="-1"/>
          <a:stretch/>
        </p:blipFill>
        <p:spPr>
          <a:xfrm>
            <a:off x="232011" y="232012"/>
            <a:ext cx="11723427" cy="477671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BBFE3E4-C2D3-4181-8DA1-1ACB33B5AFC6}"/>
              </a:ext>
            </a:extLst>
          </p:cNvPr>
          <p:cNvSpPr/>
          <p:nvPr/>
        </p:nvSpPr>
        <p:spPr>
          <a:xfrm>
            <a:off x="232011" y="5008728"/>
            <a:ext cx="11723427" cy="1617260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The Mountain looks nice.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DDAA4C87-7AA8-4AAB-85A4-7182B66ACBE4}"/>
              </a:ext>
            </a:extLst>
          </p:cNvPr>
          <p:cNvSpPr/>
          <p:nvPr/>
        </p:nvSpPr>
        <p:spPr>
          <a:xfrm>
            <a:off x="2674962" y="5227093"/>
            <a:ext cx="1282890" cy="1064525"/>
          </a:xfrm>
          <a:prstGeom prst="arc">
            <a:avLst>
              <a:gd name="adj1" fmla="val 16200000"/>
              <a:gd name="adj2" fmla="val 161045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63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B4CCE7-0844-480F-AED4-58A13CAFB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9" y="232011"/>
            <a:ext cx="11750721" cy="4735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33BBEC-5A19-4E54-867C-1F5E41A197D6}"/>
              </a:ext>
            </a:extLst>
          </p:cNvPr>
          <p:cNvSpPr/>
          <p:nvPr/>
        </p:nvSpPr>
        <p:spPr>
          <a:xfrm>
            <a:off x="220639" y="4967785"/>
            <a:ext cx="11750721" cy="16582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Titanic sank in the Atlantic.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D27A50-7DFC-4483-A0CE-AA6FB4CAEDBA}"/>
              </a:ext>
            </a:extLst>
          </p:cNvPr>
          <p:cNvSpPr/>
          <p:nvPr/>
        </p:nvSpPr>
        <p:spPr>
          <a:xfrm>
            <a:off x="1576316" y="5232500"/>
            <a:ext cx="1214437" cy="11287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FF3705-B860-4C88-81F8-6D3590270D77}"/>
              </a:ext>
            </a:extLst>
          </p:cNvPr>
          <p:cNvSpPr/>
          <p:nvPr/>
        </p:nvSpPr>
        <p:spPr>
          <a:xfrm>
            <a:off x="6953535" y="5232500"/>
            <a:ext cx="1214437" cy="11287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83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8AD0B-0FAB-4316-9C87-866E64A33B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r="2462" b="6223"/>
          <a:stretch/>
        </p:blipFill>
        <p:spPr>
          <a:xfrm>
            <a:off x="3209498" y="346455"/>
            <a:ext cx="5773003" cy="3215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C23392-B09D-46DF-8EAD-49AAFD14DE82}"/>
              </a:ext>
            </a:extLst>
          </p:cNvPr>
          <p:cNvSpPr txBox="1"/>
          <p:nvPr/>
        </p:nvSpPr>
        <p:spPr>
          <a:xfrm>
            <a:off x="2210937" y="4121624"/>
            <a:ext cx="78611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How beautiful the world is!</a:t>
            </a:r>
          </a:p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E5B40C-68B7-4E64-8886-579C53258CB9}"/>
              </a:ext>
            </a:extLst>
          </p:cNvPr>
          <p:cNvSpPr/>
          <p:nvPr/>
        </p:nvSpPr>
        <p:spPr>
          <a:xfrm>
            <a:off x="6243850" y="3895020"/>
            <a:ext cx="1139589" cy="10464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E4F3C6-E1D4-458E-8CF3-F022679C533E}"/>
              </a:ext>
            </a:extLst>
          </p:cNvPr>
          <p:cNvSpPr/>
          <p:nvPr/>
        </p:nvSpPr>
        <p:spPr>
          <a:xfrm>
            <a:off x="213814" y="197893"/>
            <a:ext cx="11764370" cy="64622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5398C-B82D-4CA9-AACB-C85BECEEC505}"/>
              </a:ext>
            </a:extLst>
          </p:cNvPr>
          <p:cNvSpPr txBox="1"/>
          <p:nvPr/>
        </p:nvSpPr>
        <p:spPr>
          <a:xfrm>
            <a:off x="213814" y="1521726"/>
            <a:ext cx="11764370" cy="3477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The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) cow is a domestic animal.</a:t>
            </a:r>
          </a:p>
          <a:p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The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) Atlantic is a big Ocean.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The (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) sun gives us shine.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He join the (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) army.</a:t>
            </a:r>
          </a:p>
        </p:txBody>
      </p:sp>
    </p:spTree>
    <p:extLst>
      <p:ext uri="{BB962C8B-B14F-4D97-AF65-F5344CB8AC3E}">
        <p14:creationId xmlns:p14="http://schemas.microsoft.com/office/powerpoint/2010/main" val="242102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C5937C4A-29BA-4411-A559-6398F4925CCE}"/>
              </a:ext>
            </a:extLst>
          </p:cNvPr>
          <p:cNvSpPr/>
          <p:nvPr/>
        </p:nvSpPr>
        <p:spPr>
          <a:xfrm>
            <a:off x="7044020" y="449244"/>
            <a:ext cx="1464863" cy="168549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D628671-3F23-4831-B20E-8712DCCB962A}"/>
              </a:ext>
            </a:extLst>
          </p:cNvPr>
          <p:cNvSpPr/>
          <p:nvPr/>
        </p:nvSpPr>
        <p:spPr>
          <a:xfrm>
            <a:off x="439003" y="1952169"/>
            <a:ext cx="4339988" cy="3033148"/>
          </a:xfrm>
          <a:prstGeom prst="homePlate">
            <a:avLst>
              <a:gd name="adj" fmla="val 459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000" dirty="0">
                <a:latin typeface="NikoshBAN" panose="02000000000000000000" pitchFamily="2" charset="0"/>
                <a:cs typeface="NikoshBAN" panose="02000000000000000000" pitchFamily="2" charset="0"/>
              </a:rPr>
              <a:t>The 			 </a:t>
            </a:r>
            <a:r>
              <a:rPr lang="en-US" sz="5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দ্যা</a:t>
            </a:r>
            <a:endParaRPr lang="en-US" sz="5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000" dirty="0">
                <a:latin typeface="NikoshBAN" panose="02000000000000000000" pitchFamily="2" charset="0"/>
                <a:cs typeface="NikoshBAN" panose="02000000000000000000" pitchFamily="2" charset="0"/>
              </a:rPr>
              <a:t>The 			 </a:t>
            </a:r>
            <a:r>
              <a:rPr lang="en-US" sz="5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endParaRPr lang="en-US" sz="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053AE3-C810-4E6D-83A6-9C0337332481}"/>
              </a:ext>
            </a:extLst>
          </p:cNvPr>
          <p:cNvGrpSpPr/>
          <p:nvPr/>
        </p:nvGrpSpPr>
        <p:grpSpPr>
          <a:xfrm>
            <a:off x="1867467" y="2722461"/>
            <a:ext cx="964443" cy="1467669"/>
            <a:chOff x="1903862" y="2740992"/>
            <a:chExt cx="964443" cy="1467669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7C551DA5-9254-4A4F-8501-52F244BC35F6}"/>
                </a:ext>
              </a:extLst>
            </p:cNvPr>
            <p:cNvSpPr/>
            <p:nvPr/>
          </p:nvSpPr>
          <p:spPr>
            <a:xfrm>
              <a:off x="1903862" y="2740992"/>
              <a:ext cx="928048" cy="6880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D87A6155-3DF0-408A-8632-5CE56DFCBCE4}"/>
                </a:ext>
              </a:extLst>
            </p:cNvPr>
            <p:cNvSpPr/>
            <p:nvPr/>
          </p:nvSpPr>
          <p:spPr>
            <a:xfrm>
              <a:off x="1940257" y="3520653"/>
              <a:ext cx="928048" cy="6880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23BE10B-6BB9-4BE1-A9B5-07DCED3C0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t="-2164" r="29184"/>
          <a:stretch/>
        </p:blipFill>
        <p:spPr>
          <a:xfrm>
            <a:off x="5765186" y="2134741"/>
            <a:ext cx="4022533" cy="297473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A2B4E2B-C05C-4E73-A4D0-7EF73A960CE0}"/>
              </a:ext>
            </a:extLst>
          </p:cNvPr>
          <p:cNvSpPr/>
          <p:nvPr/>
        </p:nvSpPr>
        <p:spPr>
          <a:xfrm>
            <a:off x="5308979" y="5349922"/>
            <a:ext cx="4804012" cy="1058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What does it mean?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6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2D4A9EE-04FD-482E-9F77-9D3A8BE5F4CA}"/>
              </a:ext>
            </a:extLst>
          </p:cNvPr>
          <p:cNvSpPr/>
          <p:nvPr/>
        </p:nvSpPr>
        <p:spPr>
          <a:xfrm>
            <a:off x="272955" y="300251"/>
            <a:ext cx="11382233" cy="616878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 us know the pronunciation of  ‘The’</a:t>
            </a:r>
          </a:p>
        </p:txBody>
      </p:sp>
    </p:spTree>
    <p:extLst>
      <p:ext uri="{BB962C8B-B14F-4D97-AF65-F5344CB8AC3E}">
        <p14:creationId xmlns:p14="http://schemas.microsoft.com/office/powerpoint/2010/main" val="25498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2384D11-7C8C-4167-BC9D-7A00AAE3B3A2}"/>
              </a:ext>
            </a:extLst>
          </p:cNvPr>
          <p:cNvGrpSpPr/>
          <p:nvPr/>
        </p:nvGrpSpPr>
        <p:grpSpPr>
          <a:xfrm>
            <a:off x="320720" y="405591"/>
            <a:ext cx="4599295" cy="5807975"/>
            <a:chOff x="211540" y="195761"/>
            <a:chExt cx="4599295" cy="5807975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16728655-17D4-4A97-9191-DDFE17EBD21E}"/>
                </a:ext>
              </a:extLst>
            </p:cNvPr>
            <p:cNvSpPr/>
            <p:nvPr/>
          </p:nvSpPr>
          <p:spPr>
            <a:xfrm>
              <a:off x="211540" y="195761"/>
              <a:ext cx="4599295" cy="5807975"/>
            </a:xfrm>
            <a:prstGeom prst="homePlate">
              <a:avLst>
                <a:gd name="adj" fmla="val 25731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দ্যা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				The  </a:t>
              </a:r>
            </a:p>
            <a:p>
              <a:pPr algn="ctr"/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দি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		  		   The</a:t>
              </a:r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D93161C5-A6C3-4E58-BBEC-E286B49528FF}"/>
                </a:ext>
              </a:extLst>
            </p:cNvPr>
            <p:cNvSpPr/>
            <p:nvPr/>
          </p:nvSpPr>
          <p:spPr>
            <a:xfrm>
              <a:off x="1801503" y="2437831"/>
              <a:ext cx="709684" cy="542499"/>
            </a:xfrm>
            <a:prstGeom prst="rightArrow">
              <a:avLst/>
            </a:prstGeom>
            <a:solidFill>
              <a:srgbClr val="1014BC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49BED1C7-043C-4DEF-A380-B34C07C33C2E}"/>
                </a:ext>
              </a:extLst>
            </p:cNvPr>
            <p:cNvSpPr/>
            <p:nvPr/>
          </p:nvSpPr>
          <p:spPr>
            <a:xfrm>
              <a:off x="1801503" y="3210636"/>
              <a:ext cx="709684" cy="542499"/>
            </a:xfrm>
            <a:prstGeom prst="rightArrow">
              <a:avLst/>
            </a:prstGeom>
            <a:solidFill>
              <a:srgbClr val="1014BC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AF363F7-7EB9-43B9-9BF5-FEE9F7DE75A0}"/>
              </a:ext>
            </a:extLst>
          </p:cNvPr>
          <p:cNvSpPr/>
          <p:nvPr/>
        </p:nvSpPr>
        <p:spPr>
          <a:xfrm>
            <a:off x="6866956" y="405590"/>
            <a:ext cx="4599295" cy="5807975"/>
          </a:xfrm>
          <a:prstGeom prst="roundRect">
            <a:avLst>
              <a:gd name="adj" fmla="val 2913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C-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V-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CE42FD-0553-4D2F-A2BD-8709014CC385}"/>
              </a:ext>
            </a:extLst>
          </p:cNvPr>
          <p:cNvGrpSpPr/>
          <p:nvPr/>
        </p:nvGrpSpPr>
        <p:grpSpPr>
          <a:xfrm>
            <a:off x="8338779" y="1107267"/>
            <a:ext cx="2797793" cy="4372309"/>
            <a:chOff x="8338779" y="1107267"/>
            <a:chExt cx="2797793" cy="437230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F00FFF-F690-49A6-A610-7FE6B1FF89EA}"/>
                </a:ext>
              </a:extLst>
            </p:cNvPr>
            <p:cNvSpPr txBox="1"/>
            <p:nvPr/>
          </p:nvSpPr>
          <p:spPr>
            <a:xfrm>
              <a:off x="8338781" y="4606119"/>
              <a:ext cx="2797791" cy="87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9B382D-7E9F-4629-8736-1759A712744D}"/>
                </a:ext>
              </a:extLst>
            </p:cNvPr>
            <p:cNvSpPr txBox="1"/>
            <p:nvPr/>
          </p:nvSpPr>
          <p:spPr>
            <a:xfrm>
              <a:off x="8338779" y="1107267"/>
              <a:ext cx="2797791" cy="7078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/>
                <a:t>Consonant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C3233D-3708-44DA-8F23-B4225B1D6D84}"/>
                </a:ext>
              </a:extLst>
            </p:cNvPr>
            <p:cNvSpPr txBox="1"/>
            <p:nvPr/>
          </p:nvSpPr>
          <p:spPr>
            <a:xfrm>
              <a:off x="8338780" y="4688904"/>
              <a:ext cx="2797791" cy="7078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/>
                <a:t>Vowel</a:t>
              </a:r>
              <a:endParaRPr lang="en-US" dirty="0"/>
            </a:p>
          </p:txBody>
        </p:sp>
      </p:grp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E5358CD-F165-475B-923C-B20F98086BF2}"/>
              </a:ext>
            </a:extLst>
          </p:cNvPr>
          <p:cNvSpPr/>
          <p:nvPr/>
        </p:nvSpPr>
        <p:spPr>
          <a:xfrm rot="20476031">
            <a:off x="4262301" y="1595035"/>
            <a:ext cx="3038651" cy="138264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দ্যা</a:t>
            </a:r>
            <a:endParaRPr lang="en-US" sz="3600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374C586-91C8-4D01-B1AC-D783FF0E1399}"/>
              </a:ext>
            </a:extLst>
          </p:cNvPr>
          <p:cNvSpPr/>
          <p:nvPr/>
        </p:nvSpPr>
        <p:spPr>
          <a:xfrm rot="1141792">
            <a:off x="4158197" y="3665269"/>
            <a:ext cx="3038651" cy="158448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দি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5482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Basis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737</TotalTime>
  <Words>542</Words>
  <Application>Microsoft Office PowerPoint</Application>
  <PresentationFormat>Widescreen</PresentationFormat>
  <Paragraphs>80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Book Antiqua</vt:lpstr>
      <vt:lpstr>Calibri</vt:lpstr>
      <vt:lpstr>Corbel</vt:lpstr>
      <vt:lpstr>Eras Demi ITC</vt:lpstr>
      <vt:lpstr>Impact</vt:lpstr>
      <vt:lpstr>NikoshBAN</vt:lpstr>
      <vt:lpstr>Basis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88</cp:revision>
  <dcterms:created xsi:type="dcterms:W3CDTF">2020-10-12T06:17:01Z</dcterms:created>
  <dcterms:modified xsi:type="dcterms:W3CDTF">2020-10-31T18:37:48Z</dcterms:modified>
</cp:coreProperties>
</file>