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60" r:id="rId4"/>
    <p:sldId id="265" r:id="rId5"/>
    <p:sldId id="264" r:id="rId6"/>
    <p:sldId id="266" r:id="rId7"/>
    <p:sldId id="268" r:id="rId8"/>
    <p:sldId id="271" r:id="rId9"/>
    <p:sldId id="272" r:id="rId10"/>
    <p:sldId id="274" r:id="rId11"/>
    <p:sldId id="277" r:id="rId12"/>
    <p:sldId id="278" r:id="rId13"/>
  </p:sldIdLst>
  <p:sldSz cx="11155363" cy="7523163"/>
  <p:notesSz cx="6858000" cy="9144000"/>
  <p:defaultTextStyle>
    <a:defPPr>
      <a:defRPr lang="en-US"/>
    </a:defPPr>
    <a:lvl1pPr marL="0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3644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67288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0932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34575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68219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01863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35507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69151" algn="l" defTabSz="10672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08" y="-96"/>
      </p:cViewPr>
      <p:guideLst>
        <p:guide orient="horz" pos="2370"/>
        <p:guide pos="35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EA06B-F17C-40C0-AA15-75E6CB461D10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7413" y="685800"/>
            <a:ext cx="5083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93C2-5D14-42E4-B894-AE03179A1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3644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67288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0932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34575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68219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01863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35507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69151" algn="l" defTabSz="10672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7413" y="685800"/>
            <a:ext cx="50831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1200" dirty="0" smtClean="0"/>
              <a:t>স্লাইড টি দেখাতে</a:t>
            </a:r>
            <a:r>
              <a:rPr lang="bn-IN" sz="1200" baseline="0" dirty="0" smtClean="0"/>
              <a:t> পারেন / হাইড করে রাখতে পারেন 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0C76B-C903-47E9-B043-48D8F8F6033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160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6652" y="2337057"/>
            <a:ext cx="9482059" cy="16126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3305" y="4263126"/>
            <a:ext cx="7808754" cy="19225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3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7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0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4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68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1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35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6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87638" y="301276"/>
            <a:ext cx="2509957" cy="64190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768" y="301276"/>
            <a:ext cx="7343947" cy="64190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197" y="4834329"/>
            <a:ext cx="9482059" cy="1494184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197" y="3188638"/>
            <a:ext cx="9482059" cy="164569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3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728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0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4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682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1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35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691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7768" y="1755405"/>
            <a:ext cx="4926952" cy="496494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0643" y="1755405"/>
            <a:ext cx="4926952" cy="496494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768" y="1684005"/>
            <a:ext cx="4928889" cy="70181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644" indent="0">
              <a:buNone/>
              <a:defRPr sz="2300" b="1"/>
            </a:lvl2pPr>
            <a:lvl3pPr marL="1067288" indent="0">
              <a:buNone/>
              <a:defRPr sz="2100" b="1"/>
            </a:lvl3pPr>
            <a:lvl4pPr marL="1600932" indent="0">
              <a:buNone/>
              <a:defRPr sz="1900" b="1"/>
            </a:lvl4pPr>
            <a:lvl5pPr marL="2134575" indent="0">
              <a:buNone/>
              <a:defRPr sz="1900" b="1"/>
            </a:lvl5pPr>
            <a:lvl6pPr marL="2668219" indent="0">
              <a:buNone/>
              <a:defRPr sz="1900" b="1"/>
            </a:lvl6pPr>
            <a:lvl7pPr marL="3201863" indent="0">
              <a:buNone/>
              <a:defRPr sz="1900" b="1"/>
            </a:lvl7pPr>
            <a:lvl8pPr marL="3735507" indent="0">
              <a:buNone/>
              <a:defRPr sz="1900" b="1"/>
            </a:lvl8pPr>
            <a:lvl9pPr marL="4269151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68" y="2385818"/>
            <a:ext cx="4928889" cy="43345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66770" y="1684005"/>
            <a:ext cx="4930825" cy="70181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3644" indent="0">
              <a:buNone/>
              <a:defRPr sz="2300" b="1"/>
            </a:lvl2pPr>
            <a:lvl3pPr marL="1067288" indent="0">
              <a:buNone/>
              <a:defRPr sz="2100" b="1"/>
            </a:lvl3pPr>
            <a:lvl4pPr marL="1600932" indent="0">
              <a:buNone/>
              <a:defRPr sz="1900" b="1"/>
            </a:lvl4pPr>
            <a:lvl5pPr marL="2134575" indent="0">
              <a:buNone/>
              <a:defRPr sz="1900" b="1"/>
            </a:lvl5pPr>
            <a:lvl6pPr marL="2668219" indent="0">
              <a:buNone/>
              <a:defRPr sz="1900" b="1"/>
            </a:lvl6pPr>
            <a:lvl7pPr marL="3201863" indent="0">
              <a:buNone/>
              <a:defRPr sz="1900" b="1"/>
            </a:lvl7pPr>
            <a:lvl8pPr marL="3735507" indent="0">
              <a:buNone/>
              <a:defRPr sz="1900" b="1"/>
            </a:lvl8pPr>
            <a:lvl9pPr marL="4269151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66770" y="2385818"/>
            <a:ext cx="4930825" cy="4334527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69" y="299533"/>
            <a:ext cx="3670038" cy="127475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437" y="299534"/>
            <a:ext cx="6236158" cy="6420811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7769" y="1574292"/>
            <a:ext cx="3670038" cy="5146053"/>
          </a:xfrm>
        </p:spPr>
        <p:txBody>
          <a:bodyPr/>
          <a:lstStyle>
            <a:lvl1pPr marL="0" indent="0">
              <a:buNone/>
              <a:defRPr sz="1600"/>
            </a:lvl1pPr>
            <a:lvl2pPr marL="533644" indent="0">
              <a:buNone/>
              <a:defRPr sz="1400"/>
            </a:lvl2pPr>
            <a:lvl3pPr marL="1067288" indent="0">
              <a:buNone/>
              <a:defRPr sz="1200"/>
            </a:lvl3pPr>
            <a:lvl4pPr marL="1600932" indent="0">
              <a:buNone/>
              <a:defRPr sz="1100"/>
            </a:lvl4pPr>
            <a:lvl5pPr marL="2134575" indent="0">
              <a:buNone/>
              <a:defRPr sz="1100"/>
            </a:lvl5pPr>
            <a:lvl6pPr marL="2668219" indent="0">
              <a:buNone/>
              <a:defRPr sz="1100"/>
            </a:lvl6pPr>
            <a:lvl7pPr marL="3201863" indent="0">
              <a:buNone/>
              <a:defRPr sz="1100"/>
            </a:lvl7pPr>
            <a:lvl8pPr marL="3735507" indent="0">
              <a:buNone/>
              <a:defRPr sz="1100"/>
            </a:lvl8pPr>
            <a:lvl9pPr marL="426915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6529" y="5266214"/>
            <a:ext cx="6693218" cy="62170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6529" y="672208"/>
            <a:ext cx="6693218" cy="4513898"/>
          </a:xfrm>
        </p:spPr>
        <p:txBody>
          <a:bodyPr/>
          <a:lstStyle>
            <a:lvl1pPr marL="0" indent="0">
              <a:buNone/>
              <a:defRPr sz="3700"/>
            </a:lvl1pPr>
            <a:lvl2pPr marL="533644" indent="0">
              <a:buNone/>
              <a:defRPr sz="3300"/>
            </a:lvl2pPr>
            <a:lvl3pPr marL="1067288" indent="0">
              <a:buNone/>
              <a:defRPr sz="2800"/>
            </a:lvl3pPr>
            <a:lvl4pPr marL="1600932" indent="0">
              <a:buNone/>
              <a:defRPr sz="2300"/>
            </a:lvl4pPr>
            <a:lvl5pPr marL="2134575" indent="0">
              <a:buNone/>
              <a:defRPr sz="2300"/>
            </a:lvl5pPr>
            <a:lvl6pPr marL="2668219" indent="0">
              <a:buNone/>
              <a:defRPr sz="2300"/>
            </a:lvl6pPr>
            <a:lvl7pPr marL="3201863" indent="0">
              <a:buNone/>
              <a:defRPr sz="2300"/>
            </a:lvl7pPr>
            <a:lvl8pPr marL="3735507" indent="0">
              <a:buNone/>
              <a:defRPr sz="2300"/>
            </a:lvl8pPr>
            <a:lvl9pPr marL="4269151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6529" y="5887921"/>
            <a:ext cx="6693218" cy="882926"/>
          </a:xfrm>
        </p:spPr>
        <p:txBody>
          <a:bodyPr/>
          <a:lstStyle>
            <a:lvl1pPr marL="0" indent="0">
              <a:buNone/>
              <a:defRPr sz="1600"/>
            </a:lvl1pPr>
            <a:lvl2pPr marL="533644" indent="0">
              <a:buNone/>
              <a:defRPr sz="1400"/>
            </a:lvl2pPr>
            <a:lvl3pPr marL="1067288" indent="0">
              <a:buNone/>
              <a:defRPr sz="1200"/>
            </a:lvl3pPr>
            <a:lvl4pPr marL="1600932" indent="0">
              <a:buNone/>
              <a:defRPr sz="1100"/>
            </a:lvl4pPr>
            <a:lvl5pPr marL="2134575" indent="0">
              <a:buNone/>
              <a:defRPr sz="1100"/>
            </a:lvl5pPr>
            <a:lvl6pPr marL="2668219" indent="0">
              <a:buNone/>
              <a:defRPr sz="1100"/>
            </a:lvl6pPr>
            <a:lvl7pPr marL="3201863" indent="0">
              <a:buNone/>
              <a:defRPr sz="1100"/>
            </a:lvl7pPr>
            <a:lvl8pPr marL="3735507" indent="0">
              <a:buNone/>
              <a:defRPr sz="1100"/>
            </a:lvl8pPr>
            <a:lvl9pPr marL="426915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EFD1"/>
            </a:gs>
            <a:gs pos="0">
              <a:srgbClr val="FFEFD1"/>
            </a:gs>
            <a:gs pos="0">
              <a:srgbClr val="FFEFD1"/>
            </a:gs>
            <a:gs pos="40000">
              <a:schemeClr val="accent2">
                <a:lumMod val="60000"/>
                <a:lumOff val="40000"/>
                <a:alpha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768" y="301275"/>
            <a:ext cx="10039827" cy="1253861"/>
          </a:xfrm>
          <a:prstGeom prst="rect">
            <a:avLst/>
          </a:prstGeom>
        </p:spPr>
        <p:txBody>
          <a:bodyPr vert="horz" lIns="106729" tIns="53364" rIns="106729" bIns="533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768" y="1755405"/>
            <a:ext cx="10039827" cy="4964940"/>
          </a:xfrm>
          <a:prstGeom prst="rect">
            <a:avLst/>
          </a:prstGeom>
        </p:spPr>
        <p:txBody>
          <a:bodyPr vert="horz" lIns="106729" tIns="53364" rIns="106729" bIns="533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768" y="6972858"/>
            <a:ext cx="2602918" cy="400539"/>
          </a:xfrm>
          <a:prstGeom prst="rect">
            <a:avLst/>
          </a:prstGeom>
        </p:spPr>
        <p:txBody>
          <a:bodyPr vert="horz" lIns="106729" tIns="53364" rIns="106729" bIns="533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1416" y="6972858"/>
            <a:ext cx="3532532" cy="400539"/>
          </a:xfrm>
          <a:prstGeom prst="rect">
            <a:avLst/>
          </a:prstGeom>
        </p:spPr>
        <p:txBody>
          <a:bodyPr vert="horz" lIns="106729" tIns="53364" rIns="106729" bIns="533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677" y="6972858"/>
            <a:ext cx="2602918" cy="400539"/>
          </a:xfrm>
          <a:prstGeom prst="rect">
            <a:avLst/>
          </a:prstGeom>
        </p:spPr>
        <p:txBody>
          <a:bodyPr vert="horz" lIns="106729" tIns="53364" rIns="106729" bIns="533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67288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233" indent="-400233" algn="l" defTabSz="1067288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7171" indent="-333527" algn="l" defTabSz="1067288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4110" indent="-266822" algn="l" defTabSz="1067288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67753" indent="-266822" algn="l" defTabSz="1067288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01397" indent="-266822" algn="l" defTabSz="1067288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5041" indent="-266822" algn="l" defTabSz="10672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68685" indent="-266822" algn="l" defTabSz="10672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2329" indent="-266822" algn="l" defTabSz="10672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35973" indent="-266822" algn="l" defTabSz="10672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644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7288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932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4575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8219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1863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5507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9151" algn="l" defTabSz="10672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1"/>
            <a:ext cx="11155363" cy="7523164"/>
            <a:chOff x="0" y="1"/>
            <a:chExt cx="9144000" cy="6858001"/>
          </a:xfrm>
        </p:grpSpPr>
        <p:sp>
          <p:nvSpPr>
            <p:cNvPr id="3" name="Frame 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Half Frame 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alf Frame 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ame 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2" name="Picture 11" descr="images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923" y="459162"/>
            <a:ext cx="10597595" cy="66048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2324034" y="752316"/>
            <a:ext cx="7072849" cy="1831319"/>
          </a:xfrm>
          <a:prstGeom prst="rect">
            <a:avLst/>
          </a:prstGeom>
          <a:noFill/>
        </p:spPr>
        <p:txBody>
          <a:bodyPr wrap="square" lIns="106729" tIns="53364" rIns="106729" bIns="53364" rtlCol="0">
            <a:spAutoFit/>
          </a:bodyPr>
          <a:lstStyle/>
          <a:p>
            <a:r>
              <a:rPr lang="ar-SA" sz="11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أهلا و سهلا </a:t>
            </a:r>
            <a:endParaRPr lang="en-US" sz="11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3904" y="5099033"/>
            <a:ext cx="1301459" cy="21070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29" y="5516986"/>
            <a:ext cx="1115536" cy="16890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677" y="6102121"/>
            <a:ext cx="836652" cy="118752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986" y="6436484"/>
            <a:ext cx="743691" cy="83590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140" y="6854438"/>
            <a:ext cx="464807" cy="501544"/>
          </a:xfrm>
          <a:prstGeom prst="rect">
            <a:avLst/>
          </a:prstGeom>
        </p:spPr>
      </p:pic>
      <p:pic>
        <p:nvPicPr>
          <p:cNvPr id="20" name="Picture 19" descr="download (1)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81802" y="5332748"/>
            <a:ext cx="4833991" cy="178163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3489004" y="0"/>
            <a:ext cx="3625493" cy="1421042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6729" tIns="53364" rIns="106729" bIns="53364" rtlCol="0" anchor="ctr"/>
          <a:lstStyle/>
          <a:p>
            <a:pPr algn="ctr"/>
            <a:r>
              <a:rPr lang="ar-SA" sz="3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عمل الاجتماع</a:t>
            </a:r>
            <a:endParaRPr lang="en-US" sz="33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-743691" y="1253861"/>
            <a:ext cx="7343947" cy="5182623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r"/>
            <a:r>
              <a:rPr lang="ar-SA" sz="6600" dirty="0" smtClean="0">
                <a:solidFill>
                  <a:schemeClr val="tx1"/>
                </a:solidFill>
              </a:rPr>
              <a:t>السوال : أكتب نبذة من حياة إمام الشافى رحمه الله تعالى ثم بين خدماته مختصرا .</a:t>
            </a:r>
            <a:endParaRPr lang="en-US" sz="6600" dirty="0">
              <a:solidFill>
                <a:schemeClr val="tx1"/>
              </a:solidFill>
            </a:endParaRPr>
          </a:p>
        </p:txBody>
      </p:sp>
      <p:pic>
        <p:nvPicPr>
          <p:cNvPr id="5" name="Picture 4" descr="download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295" y="1086679"/>
            <a:ext cx="4555107" cy="51826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6484"/>
            <a:ext cx="11155363" cy="10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758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20081" y="180181"/>
            <a:ext cx="7436909" cy="1421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ctr"/>
            <a:r>
              <a:rPr lang="ar-SA" sz="9300" b="1" dirty="0" smtClean="0">
                <a:solidFill>
                  <a:srgbClr val="002060"/>
                </a:solidFill>
              </a:rPr>
              <a:t>عمل البيت</a:t>
            </a:r>
            <a:endParaRPr lang="en-US" sz="93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images (9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1481" y="1627981"/>
            <a:ext cx="5353050" cy="5895182"/>
          </a:xfrm>
          <a:prstGeom prst="rect">
            <a:avLst/>
          </a:prstGeom>
        </p:spPr>
      </p:pic>
      <p:pic>
        <p:nvPicPr>
          <p:cNvPr id="6" name="Picture 5" descr="images (9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81" y="3284537"/>
            <a:ext cx="5334000" cy="4238626"/>
          </a:xfrm>
          <a:prstGeom prst="rect">
            <a:avLst/>
          </a:prstGeom>
        </p:spPr>
      </p:pic>
      <p:pic>
        <p:nvPicPr>
          <p:cNvPr id="7" name="Picture 6" descr="download (6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681" y="1627981"/>
            <a:ext cx="5105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86681" y="3532981"/>
            <a:ext cx="97686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6000" dirty="0" smtClean="0">
                <a:solidFill>
                  <a:srgbClr val="FF0000"/>
                </a:solidFill>
              </a:rPr>
              <a:t>السوال: ما هى حقيقة الرزق ؟ هل                الرزق ياتى من قوة ؟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83" y="2923381"/>
            <a:ext cx="11155364" cy="4502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11155364" cy="2758493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50730" y="1337451"/>
            <a:ext cx="9667981" cy="4263126"/>
          </a:xfrm>
          <a:prstGeom prst="rect">
            <a:avLst/>
          </a:prstGeom>
        </p:spPr>
        <p:txBody>
          <a:bodyPr lIns="106729" tIns="53364" rIns="106729" bIns="53364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11200" b="1" dirty="0" smtClean="0">
                <a:solidFill>
                  <a:srgbClr val="FFFF00"/>
                </a:solidFill>
                <a:latin typeface="NikoshBAN" pitchFamily="2" charset="0"/>
                <a:ea typeface="+mj-ea"/>
                <a:cs typeface="NikoshBAN" pitchFamily="2" charset="0"/>
              </a:rPr>
              <a:t>مع السلام الى اللقاء</a:t>
            </a:r>
            <a:endParaRPr lang="en-US" sz="11200" b="1" dirty="0">
              <a:solidFill>
                <a:srgbClr val="FFFF0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1208498" y="1504634"/>
            <a:ext cx="9946865" cy="3761580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anchor="ctr"/>
          <a:lstStyle/>
          <a:p>
            <a:pPr algn="ctr"/>
            <a:r>
              <a:rPr lang="ar-SA" sz="77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محمد أكبر على</a:t>
            </a:r>
          </a:p>
          <a:p>
            <a:pPr algn="ctr"/>
            <a:r>
              <a:rPr lang="ar-SA" sz="37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محاضر الاربي</a:t>
            </a:r>
          </a:p>
          <a:p>
            <a:pPr algn="ctr"/>
            <a:r>
              <a:rPr lang="ar-SA" sz="42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إحياء السنة عالم مدرسة </a:t>
            </a:r>
          </a:p>
          <a:p>
            <a:pPr algn="ctr"/>
            <a:r>
              <a:rPr lang="ar-SA" sz="42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راجارام بور ـ سابئ نوابغنج</a:t>
            </a:r>
          </a:p>
          <a:p>
            <a:pPr algn="ctr"/>
            <a:r>
              <a:rPr lang="ar-SA" sz="33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رقم الزوال: 01728161782</a:t>
            </a:r>
            <a:endParaRPr lang="en-US" sz="3300" dirty="0">
              <a:solidFill>
                <a:schemeClr val="bg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95879" y="334363"/>
            <a:ext cx="5949527" cy="1118155"/>
          </a:xfrm>
          <a:prstGeom prst="ellipse">
            <a:avLst/>
          </a:prstGeom>
          <a:solidFill>
            <a:srgbClr val="0070C0"/>
          </a:solid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anchor="ctr"/>
          <a:lstStyle/>
          <a:p>
            <a:pPr algn="ctr">
              <a:defRPr/>
            </a:pPr>
            <a:r>
              <a:rPr lang="ar-AE" sz="5100" b="1" dirty="0" smtClean="0"/>
              <a:t>تعريف المعلم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0" y="1"/>
            <a:ext cx="11155363" cy="7523164"/>
            <a:chOff x="0" y="1"/>
            <a:chExt cx="9144000" cy="6858001"/>
          </a:xfrm>
        </p:grpSpPr>
        <p:sp>
          <p:nvSpPr>
            <p:cNvPr id="23" name="Frame 22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Half Frame 23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Half Frame 26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Frame 27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Half Frame 28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Half Frame 29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2" descr="D:\Mobail Photo J4  2019\Camera\20190328_13521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846" y="250772"/>
            <a:ext cx="2416995" cy="25077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" name="Group 35"/>
          <p:cNvGrpSpPr/>
          <p:nvPr/>
        </p:nvGrpSpPr>
        <p:grpSpPr>
          <a:xfrm>
            <a:off x="185923" y="167182"/>
            <a:ext cx="11155363" cy="7523164"/>
            <a:chOff x="0" y="1"/>
            <a:chExt cx="9144000" cy="6858001"/>
          </a:xfrm>
        </p:grpSpPr>
        <p:sp>
          <p:nvSpPr>
            <p:cNvPr id="21" name="Frame 20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Half Frame 21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Half Frame 3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Half Frame 3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ame 3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5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Plaque 36"/>
          <p:cNvSpPr/>
          <p:nvPr/>
        </p:nvSpPr>
        <p:spPr>
          <a:xfrm>
            <a:off x="836652" y="5349805"/>
            <a:ext cx="9946865" cy="2173358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anchor="ctr"/>
          <a:lstStyle/>
          <a:p>
            <a:pPr algn="ctr"/>
            <a:r>
              <a:rPr lang="en-US" sz="47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মোঃ</a:t>
            </a:r>
            <a:r>
              <a:rPr lang="en-US" sz="47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47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আকবর</a:t>
            </a:r>
            <a:r>
              <a:rPr lang="en-US" sz="4700" b="1" dirty="0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4700" b="1" dirty="0" err="1" smtClean="0">
                <a:ln cmpd="dbl">
                  <a:solidFill>
                    <a:schemeClr val="tx1"/>
                  </a:solidFill>
                </a:ln>
                <a:solidFill>
                  <a:srgbClr val="00CC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  <a:reflection blurRad="6350" stA="27000" endPos="24000" dir="5400000" sy="-100000" algn="bl" rotWithShape="0"/>
                </a:effectLst>
                <a:latin typeface="Arial" pitchFamily="34" charset="0"/>
                <a:ea typeface="Batang" pitchFamily="18" charset="-127"/>
                <a:cs typeface="Arial" pitchFamily="34" charset="0"/>
              </a:rPr>
              <a:t>আলী</a:t>
            </a:r>
            <a:endParaRPr lang="ar-SA" sz="4700" b="1" dirty="0" smtClean="0">
              <a:ln cmpd="dbl">
                <a:solidFill>
                  <a:schemeClr val="tx1"/>
                </a:solidFill>
              </a:ln>
              <a:solidFill>
                <a:srgbClr val="00CC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  <a:reflection blurRad="6350" stA="27000" endPos="24000" dir="5400000" sy="-100000" algn="bl" rotWithShape="0"/>
              </a:effectLst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প্রভাষক</a:t>
            </a:r>
            <a:r>
              <a:rPr lang="en-US" sz="2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( </a:t>
            </a:r>
            <a:r>
              <a:rPr lang="en-US" sz="2800" dirty="0" err="1" smtClean="0">
                <a:latin typeface="Arial" pitchFamily="34" charset="0"/>
                <a:ea typeface="Batang" pitchFamily="18" charset="-127"/>
                <a:cs typeface="Arial" pitchFamily="34" charset="0"/>
              </a:rPr>
              <a:t>আরবি</a:t>
            </a:r>
            <a:r>
              <a:rPr lang="en-US" sz="28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)</a:t>
            </a:r>
            <a:endParaRPr lang="ar-SA" sz="28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রাজারামপুর</a:t>
            </a:r>
            <a:r>
              <a:rPr lang="en-US" sz="23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এহইয়া</a:t>
            </a:r>
            <a:r>
              <a:rPr lang="en-US" sz="23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উস্</a:t>
            </a:r>
            <a:r>
              <a:rPr lang="en-US" sz="23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সুন্নাত</a:t>
            </a:r>
            <a:r>
              <a:rPr lang="en-US" sz="23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সিনিয়র</a:t>
            </a:r>
            <a:r>
              <a:rPr lang="en-US" sz="23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আলিম</a:t>
            </a:r>
            <a:r>
              <a:rPr lang="en-US" sz="2300" dirty="0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300" dirty="0" err="1" smtClean="0">
                <a:solidFill>
                  <a:srgbClr val="FF00FF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মাদ্রাসা</a:t>
            </a:r>
            <a:endParaRPr lang="ar-SA" sz="2300" dirty="0" smtClean="0">
              <a:solidFill>
                <a:srgbClr val="FF00FF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রাজারামপুর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চাঁপাই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নবাবগঞ্জ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সদর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চাঁপাই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নবাবগঞ্জ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।</a:t>
            </a:r>
            <a:endParaRPr lang="ar-SA" sz="2800" dirty="0" smtClean="0">
              <a:solidFill>
                <a:srgbClr val="FFFF00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ctr"/>
            <a:r>
              <a:rPr lang="en-US" sz="1600" dirty="0" err="1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মোবাইল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নং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: 01728161782</a:t>
            </a:r>
            <a:endParaRPr lang="en-US" sz="1600" dirty="0">
              <a:solidFill>
                <a:schemeClr val="bg1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ular Callout 5"/>
          <p:cNvSpPr/>
          <p:nvPr/>
        </p:nvSpPr>
        <p:spPr>
          <a:xfrm>
            <a:off x="1580343" y="501544"/>
            <a:ext cx="7343947" cy="1504633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ar-AE" sz="3300" dirty="0" smtClean="0">
                <a:solidFill>
                  <a:srgbClr val="FF0000"/>
                </a:solidFill>
              </a:rPr>
              <a:t> </a:t>
            </a:r>
            <a:r>
              <a:rPr lang="ar-AE" sz="8400" b="1" dirty="0" smtClean="0">
                <a:solidFill>
                  <a:srgbClr val="FF0000"/>
                </a:solidFill>
              </a:rPr>
              <a:t>تعريف الدرس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652" y="2173358"/>
            <a:ext cx="9296136" cy="35548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106729" tIns="53364" rIns="106729" bIns="53364" rtlCol="0">
            <a:spAutoFit/>
          </a:bodyPr>
          <a:lstStyle/>
          <a:p>
            <a:pPr algn="ctr"/>
            <a:r>
              <a:rPr lang="ar-MA" sz="5600" b="1" spc="58" dirty="0" smtClean="0">
                <a:ln w="11430"/>
                <a:solidFill>
                  <a:sysClr val="windowText" lastClr="000000"/>
                </a:solidFill>
              </a:rPr>
              <a:t>الصف : </a:t>
            </a:r>
            <a:r>
              <a:rPr lang="ar-SA" sz="5600" b="1" spc="58" dirty="0" smtClean="0">
                <a:ln w="11430"/>
                <a:solidFill>
                  <a:sysClr val="windowText" lastClr="000000"/>
                </a:solidFill>
              </a:rPr>
              <a:t>العالم</a:t>
            </a:r>
            <a:endParaRPr lang="en-US" sz="5600" b="1" spc="58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5600" b="1" spc="58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ar-SA" sz="5600" b="1" spc="58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5600" b="1" spc="58" dirty="0" smtClean="0">
                <a:ln w="11430"/>
                <a:solidFill>
                  <a:sysClr val="windowText" lastClr="000000"/>
                </a:solidFill>
              </a:rPr>
              <a:t>الوحدة : </a:t>
            </a:r>
            <a:r>
              <a:rPr lang="ar-SA" sz="5600" b="1" spc="58" dirty="0" smtClean="0">
                <a:ln w="11430"/>
                <a:solidFill>
                  <a:sysClr val="windowText" lastClr="000000"/>
                </a:solidFill>
              </a:rPr>
              <a:t>الثالثة</a:t>
            </a:r>
            <a:endParaRPr lang="ar-SA" sz="5600" b="1" spc="58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5600" b="1" spc="58" dirty="0" smtClean="0">
                <a:ln w="11430"/>
                <a:solidFill>
                  <a:sysClr val="windowText" lastClr="000000"/>
                </a:solidFill>
              </a:rPr>
              <a:t>الدرس : </a:t>
            </a:r>
            <a:r>
              <a:rPr lang="ar-SA" sz="5600" b="1" spc="58" dirty="0" smtClean="0">
                <a:ln w="11430"/>
                <a:solidFill>
                  <a:sysClr val="windowText" lastClr="000000"/>
                </a:solidFill>
              </a:rPr>
              <a:t>الثانى</a:t>
            </a:r>
            <a:endParaRPr lang="ar-SA" sz="5600" b="1" spc="58" dirty="0" smtClean="0">
              <a:ln w="11430"/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536" y="5934940"/>
            <a:ext cx="9296136" cy="1184988"/>
          </a:xfrm>
          <a:prstGeom prst="rect">
            <a:avLst/>
          </a:prstGeom>
          <a:solidFill>
            <a:srgbClr val="00B050"/>
          </a:solidFill>
        </p:spPr>
        <p:txBody>
          <a:bodyPr wrap="square" lIns="106729" tIns="53364" rIns="106729" bIns="53364" rtlCol="0">
            <a:spAutoFit/>
          </a:bodyPr>
          <a:lstStyle/>
          <a:p>
            <a:pPr algn="ctr"/>
            <a:r>
              <a:rPr lang="ar-MA" sz="7000" b="1" spc="58" dirty="0" smtClean="0">
                <a:ln w="11430"/>
                <a:solidFill>
                  <a:sysClr val="windowText" lastClr="000000"/>
                </a:solidFill>
              </a:rPr>
              <a:t>الوقت : </a:t>
            </a:r>
            <a:r>
              <a:rPr lang="ar-SA" sz="7000" b="1" spc="58" dirty="0" smtClean="0">
                <a:ln w="11430"/>
                <a:solidFill>
                  <a:sysClr val="windowText" lastClr="000000"/>
                </a:solidFill>
              </a:rPr>
              <a:t>30 </a:t>
            </a:r>
            <a:r>
              <a:rPr lang="ar-MA" sz="7000" b="1" spc="58" dirty="0" smtClean="0">
                <a:ln w="11430"/>
                <a:solidFill>
                  <a:sysClr val="windowText" lastClr="000000"/>
                </a:solidFill>
              </a:rPr>
              <a:t>دقيقة</a:t>
            </a:r>
            <a:endParaRPr lang="ar-SA" sz="7000" b="1" spc="58" dirty="0" smtClean="0">
              <a:ln w="11430"/>
              <a:solidFill>
                <a:sysClr val="windowText" lastClr="000000"/>
              </a:solidFill>
            </a:endParaRPr>
          </a:p>
        </p:txBody>
      </p:sp>
      <p:grpSp>
        <p:nvGrpSpPr>
          <p:cNvPr id="9" name="Group 35"/>
          <p:cNvGrpSpPr/>
          <p:nvPr/>
        </p:nvGrpSpPr>
        <p:grpSpPr>
          <a:xfrm>
            <a:off x="0" y="1"/>
            <a:ext cx="11341286" cy="7690345"/>
            <a:chOff x="0" y="1"/>
            <a:chExt cx="9144000" cy="6858001"/>
          </a:xfrm>
        </p:grpSpPr>
        <p:sp>
          <p:nvSpPr>
            <p:cNvPr id="10" name="Frame 9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4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37968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1"/>
            <a:ext cx="11341286" cy="7690345"/>
            <a:chOff x="0" y="1"/>
            <a:chExt cx="9144000" cy="6858001"/>
          </a:xfrm>
        </p:grpSpPr>
        <p:sp>
          <p:nvSpPr>
            <p:cNvPr id="10" name="Frame 9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Half Frame 16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8" name="Picture 17" descr="download (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2" y="167182"/>
            <a:ext cx="11062402" cy="48897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Picture 18" descr="download (2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709" y="5349805"/>
            <a:ext cx="5040519" cy="2256949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" name="Picture 19" descr="images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6845" y="5433396"/>
            <a:ext cx="5368518" cy="2142011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="" xmlns:p14="http://schemas.microsoft.com/office/powerpoint/2010/main" val="1037968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1"/>
            <a:ext cx="11341286" cy="7690345"/>
            <a:chOff x="0" y="1"/>
            <a:chExt cx="9144000" cy="6858001"/>
          </a:xfrm>
        </p:grpSpPr>
        <p:sp>
          <p:nvSpPr>
            <p:cNvPr id="9" name="Frame 8"/>
            <p:cNvSpPr/>
            <p:nvPr/>
          </p:nvSpPr>
          <p:spPr>
            <a:xfrm>
              <a:off x="0" y="1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>
              <a:off x="152400" y="1524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8610600" y="632460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8614321" y="72480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6200000">
              <a:off x="156121" y="6320879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ame 13"/>
            <p:cNvSpPr/>
            <p:nvPr/>
          </p:nvSpPr>
          <p:spPr>
            <a:xfrm>
              <a:off x="0" y="2"/>
              <a:ext cx="9144000" cy="6858000"/>
            </a:xfrm>
            <a:prstGeom prst="frame">
              <a:avLst>
                <a:gd name="adj1" fmla="val 2227"/>
              </a:avLst>
            </a:prstGeom>
            <a:blipFill>
              <a:blip r:embed="rId2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>
              <a:off x="152400" y="15240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5400000">
              <a:off x="8614321" y="72481"/>
              <a:ext cx="381000" cy="388441"/>
            </a:xfrm>
            <a:prstGeom prst="halfFrame">
              <a:avLst/>
            </a:prstGeom>
            <a:blipFill>
              <a:blip r:embed="rId3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1846" y="334363"/>
            <a:ext cx="10411672" cy="1334108"/>
          </a:xfrm>
          <a:blipFill>
            <a:blip r:embed="rId4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ar-AE" sz="9300" dirty="0" smtClean="0">
                <a:solidFill>
                  <a:srgbClr val="FF0000"/>
                </a:solidFill>
              </a:rPr>
              <a:t>ما يستفاد من الدرس </a:t>
            </a:r>
            <a:endParaRPr lang="en-US" sz="9300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557768" y="1838996"/>
            <a:ext cx="10039827" cy="4881349"/>
          </a:xfrm>
          <a:blipFill>
            <a:blip r:embed="rId5"/>
            <a:tile tx="0" ty="0" sx="100000" sy="100000" flip="none" algn="tl"/>
          </a:blip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ar-AE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7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ما يتعلم الطلاب من هذا الدرس</a:t>
            </a:r>
            <a:endParaRPr lang="ar-SA" sz="7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ar-AE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ar-S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تعريف إمام شافى رحمه الله تعالى </a:t>
            </a:r>
            <a:r>
              <a:rPr lang="ar-AE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؟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S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(1) </a:t>
            </a:r>
            <a:endParaRPr lang="ar-SA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 algn="r">
              <a:buNone/>
            </a:pP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تشبيه إمام شافى للواعظين </a:t>
            </a:r>
            <a:r>
              <a:rPr lang="ar-AE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؟ </a:t>
            </a:r>
            <a:endParaRPr lang="ar-AE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373" lvl="3" indent="-320186" algn="r">
              <a:buSzPct val="95000"/>
              <a:buNone/>
            </a:pPr>
            <a:r>
              <a:rPr lang="ar-AE" sz="4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AE" sz="4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AE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ar-SA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ar-AE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حالة يوم القيامة ؟</a:t>
            </a:r>
            <a:endParaRPr lang="ar-SA" sz="41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40373" lvl="3" indent="-320186" algn="r">
              <a:buSzPct val="95000"/>
              <a:buNone/>
            </a:pPr>
            <a:r>
              <a:rPr lang="ar-SA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(4) </a:t>
            </a:r>
            <a:r>
              <a:rPr lang="ar-SA" sz="41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حقيقة الرزق ؟</a:t>
            </a:r>
            <a:endParaRPr lang="en-US" sz="41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3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6" dur="1845" decel="100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7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2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3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5" dur="1845" decel="100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6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1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2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4" dur="1845" decel="100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5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0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1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3" dur="1845" decel="100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9" dur="184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50" dur="184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5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52" dur="1845" decel="100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3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60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61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62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63" dur="1845" decel="100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64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7768" y="0"/>
            <a:ext cx="10039827" cy="1086679"/>
          </a:xfrm>
          <a:prstGeom prst="rect">
            <a:avLst/>
          </a:prstGeom>
        </p:spPr>
        <p:txBody>
          <a:bodyPr lIns="106729" tIns="53364" rIns="106729" bIns="53364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ar-SA" sz="77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أنظر إلى معانى المفردات</a:t>
            </a:r>
            <a:endParaRPr lang="en-US" sz="7700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85923" y="1504630"/>
          <a:ext cx="10783516" cy="601853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95879"/>
                <a:gridCol w="2695879"/>
                <a:gridCol w="2695879"/>
                <a:gridCol w="2695879"/>
              </a:tblGrid>
              <a:tr h="1298518"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r>
                        <a:rPr lang="en-US" sz="35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3500" b="1" dirty="0">
                        <a:solidFill>
                          <a:srgbClr val="002060"/>
                        </a:solidFill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5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35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3500" b="1" dirty="0">
                        <a:solidFill>
                          <a:srgbClr val="002060"/>
                        </a:solidFill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3500" b="1" dirty="0">
                        <a:solidFill>
                          <a:srgbClr val="002060"/>
                        </a:solidFill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3500" b="1" dirty="0">
                        <a:solidFill>
                          <a:srgbClr val="002060"/>
                        </a:solidFill>
                      </a:endParaRPr>
                    </a:p>
                  </a:txBody>
                  <a:tcPr marL="111554" marR="111554" marT="50154" marB="50154"/>
                </a:tc>
              </a:tr>
              <a:tr h="927513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বাস্তবতা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حقيفة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তারা</a:t>
                      </a:r>
                      <a:r>
                        <a:rPr lang="en-US" sz="26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উপদেশ</a:t>
                      </a:r>
                      <a:r>
                        <a:rPr lang="en-US" sz="26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6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দেয়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يتنصحون</a:t>
                      </a:r>
                      <a:endParaRPr lang="ar-SA" sz="3500" b="1" dirty="0" smtClean="0"/>
                    </a:p>
                  </a:txBody>
                  <a:tcPr marL="111554" marR="111554" marT="50154" marB="50154"/>
                </a:tc>
              </a:tr>
              <a:tr h="834763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রিজিক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الرزق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মানুষ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الناس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</a:tr>
              <a:tr h="834763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শক্তি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قوة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মুক্তি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النجاة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</a:tr>
              <a:tr h="10614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পাপসমূহ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الذنوب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jÿ</a:t>
                      </a:r>
                      <a:r>
                        <a:rPr lang="en-US" sz="2600" b="1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الهدف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</a:tr>
              <a:tr h="1061488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বক্তা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baseline="0" dirty="0" smtClean="0"/>
                        <a:t>الواعظ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 smtClean="0">
                          <a:latin typeface="SutonnyMJ" pitchFamily="2" charset="0"/>
                          <a:cs typeface="SutonnyMJ" pitchFamily="2" charset="0"/>
                        </a:rPr>
                        <a:t>ভয়</a:t>
                      </a:r>
                      <a:endParaRPr lang="en-US" sz="26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 marL="111554" marR="111554" marT="50154" marB="501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500" b="1" dirty="0" smtClean="0"/>
                        <a:t>تقوى</a:t>
                      </a:r>
                      <a:endParaRPr lang="en-US" sz="3500" b="1" dirty="0"/>
                    </a:p>
                  </a:txBody>
                  <a:tcPr marL="111554" marR="111554" marT="50154" marB="5015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24391" y="83591"/>
            <a:ext cx="8357668" cy="71649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ctr"/>
            <a:r>
              <a:rPr lang="ar-SA" sz="5600" b="1" dirty="0" smtClean="0">
                <a:solidFill>
                  <a:schemeClr val="accent6">
                    <a:lumMod val="75000"/>
                  </a:schemeClr>
                </a:solidFill>
              </a:rPr>
              <a:t>العبارات</a:t>
            </a:r>
            <a:endParaRPr lang="en-US" sz="5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9881" y="1094581"/>
            <a:ext cx="10590981" cy="559267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r" rtl="1"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ar-SA" sz="3200" b="1" dirty="0" smtClean="0">
                <a:solidFill>
                  <a:schemeClr val="tx1"/>
                </a:solidFill>
              </a:rPr>
              <a:t>يا </a:t>
            </a:r>
            <a:r>
              <a:rPr lang="ar-SA" sz="3200" b="1" dirty="0" smtClean="0">
                <a:solidFill>
                  <a:schemeClr val="tx1"/>
                </a:solidFill>
              </a:rPr>
              <a:t>واعِظَ الناسِ عَمّا أَنتَ </a:t>
            </a:r>
            <a:r>
              <a:rPr lang="ar-SA" sz="3200" b="1" dirty="0" smtClean="0">
                <a:solidFill>
                  <a:schemeClr val="tx1"/>
                </a:solidFill>
              </a:rPr>
              <a:t>فاعِلُهُ</a:t>
            </a:r>
            <a:r>
              <a:rPr lang="en-US" sz="3200" b="1" dirty="0" smtClean="0">
                <a:solidFill>
                  <a:schemeClr val="tx1"/>
                </a:solidFill>
              </a:rPr>
              <a:t>    *    </a:t>
            </a:r>
            <a:r>
              <a:rPr lang="ar-SA" sz="3200" b="1" dirty="0" smtClean="0">
                <a:solidFill>
                  <a:schemeClr val="tx1"/>
                </a:solidFill>
              </a:rPr>
              <a:t>يا </a:t>
            </a:r>
            <a:r>
              <a:rPr lang="ar-SA" sz="3200" b="1" dirty="0" smtClean="0">
                <a:solidFill>
                  <a:schemeClr val="tx1"/>
                </a:solidFill>
              </a:rPr>
              <a:t>مَن يُعَدُّ عَلَيهِ العُمرُ بِالنَفَسِ</a:t>
            </a:r>
          </a:p>
          <a:p>
            <a:pPr algn="r" rtl="1"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ar-SA" sz="3200" b="1" dirty="0" smtClean="0">
                <a:solidFill>
                  <a:schemeClr val="tx1"/>
                </a:solidFill>
              </a:rPr>
              <a:t>اِحفَظ </a:t>
            </a:r>
            <a:r>
              <a:rPr lang="ar-SA" sz="3200" b="1" dirty="0" smtClean="0">
                <a:solidFill>
                  <a:schemeClr val="tx1"/>
                </a:solidFill>
              </a:rPr>
              <a:t>لِشَيبِكَ مِن عَيبٍ </a:t>
            </a:r>
            <a:r>
              <a:rPr lang="ar-SA" sz="3200" b="1" dirty="0" smtClean="0">
                <a:solidFill>
                  <a:schemeClr val="tx1"/>
                </a:solidFill>
              </a:rPr>
              <a:t>يُدَنِّسُهُ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  *      </a:t>
            </a:r>
            <a:r>
              <a:rPr lang="ar-SA" sz="3200" b="1" dirty="0" smtClean="0">
                <a:solidFill>
                  <a:schemeClr val="tx1"/>
                </a:solidFill>
              </a:rPr>
              <a:t>إِنَّ </a:t>
            </a:r>
            <a:r>
              <a:rPr lang="ar-SA" sz="3200" b="1" dirty="0" smtClean="0">
                <a:solidFill>
                  <a:schemeClr val="tx1"/>
                </a:solidFill>
              </a:rPr>
              <a:t>البَياضَ قَليلُ الحَملِ لِلدَنَسِ</a:t>
            </a:r>
          </a:p>
          <a:p>
            <a:pPr algn="r" rtl="1"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ar-SA" sz="3200" b="1" dirty="0" smtClean="0">
                <a:solidFill>
                  <a:schemeClr val="tx1"/>
                </a:solidFill>
              </a:rPr>
              <a:t>كَحامِلٍ </a:t>
            </a:r>
            <a:r>
              <a:rPr lang="ar-SA" sz="3200" b="1" dirty="0" smtClean="0">
                <a:solidFill>
                  <a:schemeClr val="tx1"/>
                </a:solidFill>
              </a:rPr>
              <a:t>لِثِيابِ الناسِ </a:t>
            </a:r>
            <a:r>
              <a:rPr lang="ar-SA" sz="3200" b="1" dirty="0" smtClean="0">
                <a:solidFill>
                  <a:schemeClr val="tx1"/>
                </a:solidFill>
              </a:rPr>
              <a:t>يَغسِلُها</a:t>
            </a: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en-US" sz="3200" b="1" dirty="0" smtClean="0">
                <a:solidFill>
                  <a:schemeClr val="tx1"/>
                </a:solidFill>
              </a:rPr>
              <a:t>*</a:t>
            </a:r>
            <a:r>
              <a:rPr lang="en-US" sz="3200" b="1" dirty="0" smtClean="0">
                <a:solidFill>
                  <a:schemeClr val="tx1"/>
                </a:solidFill>
              </a:rPr>
              <a:t>        </a:t>
            </a:r>
            <a:r>
              <a:rPr lang="ar-SA" sz="3200" b="1" dirty="0" smtClean="0">
                <a:solidFill>
                  <a:schemeClr val="tx1"/>
                </a:solidFill>
              </a:rPr>
              <a:t>وَثَوبُهُ </a:t>
            </a:r>
            <a:r>
              <a:rPr lang="ar-SA" sz="3200" b="1" dirty="0" smtClean="0">
                <a:solidFill>
                  <a:schemeClr val="tx1"/>
                </a:solidFill>
              </a:rPr>
              <a:t>غارِقٌ في الرِجسِ وَالنَجَسِ</a:t>
            </a:r>
          </a:p>
          <a:p>
            <a:pPr algn="r" rtl="1"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ar-SA" sz="3200" b="1" dirty="0" smtClean="0">
                <a:solidFill>
                  <a:schemeClr val="tx1"/>
                </a:solidFill>
              </a:rPr>
              <a:t>تَبغي </a:t>
            </a:r>
            <a:r>
              <a:rPr lang="ar-SA" sz="3200" b="1" dirty="0" smtClean="0">
                <a:solidFill>
                  <a:schemeClr val="tx1"/>
                </a:solidFill>
              </a:rPr>
              <a:t>النَجاةَ وَلَم تَسلُك </a:t>
            </a:r>
            <a:r>
              <a:rPr lang="ar-SA" sz="3200" b="1" dirty="0" smtClean="0">
                <a:solidFill>
                  <a:schemeClr val="tx1"/>
                </a:solidFill>
              </a:rPr>
              <a:t>طَريقَتَها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  *   </a:t>
            </a:r>
            <a:r>
              <a:rPr lang="ar-SA" sz="3200" b="1" dirty="0" smtClean="0">
                <a:solidFill>
                  <a:schemeClr val="tx1"/>
                </a:solidFill>
              </a:rPr>
              <a:t>إِنَّ </a:t>
            </a:r>
            <a:r>
              <a:rPr lang="ar-SA" sz="3200" b="1" dirty="0" smtClean="0">
                <a:solidFill>
                  <a:schemeClr val="tx1"/>
                </a:solidFill>
              </a:rPr>
              <a:t>السَفينَةَ لا تَجري عَلى اليَبَسِ</a:t>
            </a:r>
          </a:p>
          <a:p>
            <a:pPr algn="r" rtl="1"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ar-SA" sz="3200" b="1" dirty="0" smtClean="0">
                <a:solidFill>
                  <a:schemeClr val="tx1"/>
                </a:solidFill>
              </a:rPr>
              <a:t>رُكوبُكَ </a:t>
            </a:r>
            <a:r>
              <a:rPr lang="ar-SA" sz="3200" b="1" dirty="0" smtClean="0">
                <a:solidFill>
                  <a:schemeClr val="tx1"/>
                </a:solidFill>
              </a:rPr>
              <a:t>النَعشَ يُنسيكَ </a:t>
            </a:r>
            <a:r>
              <a:rPr lang="ar-SA" sz="3200" b="1" dirty="0" smtClean="0">
                <a:solidFill>
                  <a:schemeClr val="tx1"/>
                </a:solidFill>
              </a:rPr>
              <a:t>الرُكوبَ</a:t>
            </a:r>
            <a:r>
              <a:rPr lang="en-US" sz="3200" b="1" dirty="0" smtClean="0">
                <a:solidFill>
                  <a:schemeClr val="tx1"/>
                </a:solidFill>
              </a:rPr>
              <a:t>   *     </a:t>
            </a:r>
            <a:r>
              <a:rPr lang="ar-SA" sz="3200" b="1" dirty="0" smtClean="0">
                <a:solidFill>
                  <a:schemeClr val="tx1"/>
                </a:solidFill>
              </a:rPr>
              <a:t>عَلى</a:t>
            </a:r>
            <a:r>
              <a:rPr lang="en-US" sz="3200" b="1" dirty="0" smtClean="0">
                <a:solidFill>
                  <a:schemeClr val="tx1"/>
                </a:solidFill>
              </a:rPr>
              <a:t>   </a:t>
            </a:r>
            <a:r>
              <a:rPr lang="ar-SA" sz="3200" b="1" dirty="0" smtClean="0">
                <a:solidFill>
                  <a:schemeClr val="tx1"/>
                </a:solidFill>
              </a:rPr>
              <a:t>ما </a:t>
            </a:r>
            <a:r>
              <a:rPr lang="ar-SA" sz="3200" b="1" dirty="0" smtClean="0">
                <a:solidFill>
                  <a:schemeClr val="tx1"/>
                </a:solidFill>
              </a:rPr>
              <a:t>كُنتَ تَركَبُ مِن بَغلٍ وَمِن فَرَسِ</a:t>
            </a:r>
          </a:p>
          <a:p>
            <a:pPr algn="r" rtl="1">
              <a:lnSpc>
                <a:spcPct val="20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  </a:t>
            </a:r>
            <a:r>
              <a:rPr lang="ar-SA" sz="3200" b="1" dirty="0" smtClean="0">
                <a:solidFill>
                  <a:schemeClr val="tx1"/>
                </a:solidFill>
              </a:rPr>
              <a:t>يَومَ </a:t>
            </a:r>
            <a:r>
              <a:rPr lang="ar-SA" sz="3200" b="1" dirty="0" smtClean="0">
                <a:solidFill>
                  <a:schemeClr val="tx1"/>
                </a:solidFill>
              </a:rPr>
              <a:t>القِيامَةِ لا مالٌ وَلا </a:t>
            </a:r>
            <a:r>
              <a:rPr lang="ar-SA" sz="3200" b="1" dirty="0" smtClean="0">
                <a:solidFill>
                  <a:schemeClr val="tx1"/>
                </a:solidFill>
              </a:rPr>
              <a:t>وَلَدٌ</a:t>
            </a:r>
            <a:r>
              <a:rPr lang="en-US" sz="3200" b="1" dirty="0" smtClean="0">
                <a:solidFill>
                  <a:schemeClr val="tx1"/>
                </a:solidFill>
              </a:rPr>
              <a:t>   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*          </a:t>
            </a:r>
            <a:r>
              <a:rPr lang="ar-SA" sz="3200" b="1" dirty="0" smtClean="0">
                <a:solidFill>
                  <a:schemeClr val="tx1"/>
                </a:solidFill>
              </a:rPr>
              <a:t>وَضَمَّةُ </a:t>
            </a:r>
            <a:r>
              <a:rPr lang="ar-SA" sz="3200" b="1" dirty="0" smtClean="0">
                <a:solidFill>
                  <a:schemeClr val="tx1"/>
                </a:solidFill>
              </a:rPr>
              <a:t>القَبرِ تُنسي لَيلَةَ العُرسِ</a:t>
            </a:r>
            <a:endParaRPr lang="ar-SA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4034" y="167182"/>
            <a:ext cx="6081964" cy="1003088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ctr"/>
            <a:r>
              <a:rPr lang="ar-SA" sz="7000" dirty="0" smtClean="0">
                <a:solidFill>
                  <a:srgbClr val="0070C0"/>
                </a:solidFill>
              </a:rPr>
              <a:t>عمل الفردي</a:t>
            </a:r>
            <a:endParaRPr lang="en-US" sz="70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681" y="1627981"/>
            <a:ext cx="10287000" cy="54864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r"/>
            <a:r>
              <a:rPr lang="ar-SA" sz="4800" dirty="0" smtClean="0">
                <a:solidFill>
                  <a:schemeClr val="tx1"/>
                </a:solidFill>
              </a:rPr>
              <a:t>السوال: من هو الإمام الشافى رحمه الله تعالى ؟</a:t>
            </a:r>
          </a:p>
          <a:p>
            <a:pPr algn="r"/>
            <a:r>
              <a:rPr lang="ar-SA" sz="4800" dirty="0" smtClean="0">
                <a:solidFill>
                  <a:schemeClr val="tx1"/>
                </a:solidFill>
              </a:rPr>
              <a:t>السوال: بماذا شبه الواعظ و لماذا ؟</a:t>
            </a:r>
          </a:p>
          <a:p>
            <a:pPr algn="r"/>
            <a:r>
              <a:rPr lang="ar-SA" sz="4800" dirty="0" smtClean="0">
                <a:solidFill>
                  <a:schemeClr val="tx1"/>
                </a:solidFill>
              </a:rPr>
              <a:t>السوال: ما هى حقيقة الرزق؟ هل الرزق يأتى </a:t>
            </a:r>
          </a:p>
          <a:p>
            <a:pPr algn="r"/>
            <a:r>
              <a:rPr lang="ar-SA" sz="4800" dirty="0" smtClean="0">
                <a:solidFill>
                  <a:schemeClr val="tx1"/>
                </a:solidFill>
              </a:rPr>
              <a:t> </a:t>
            </a:r>
            <a:r>
              <a:rPr lang="ar-SA" sz="4800" dirty="0" smtClean="0">
                <a:solidFill>
                  <a:schemeClr val="tx1"/>
                </a:solidFill>
              </a:rPr>
              <a:t>        من قوة ؟</a:t>
            </a:r>
          </a:p>
          <a:p>
            <a:pPr algn="r"/>
            <a:r>
              <a:rPr lang="ar-SA" sz="4800" dirty="0" smtClean="0">
                <a:solidFill>
                  <a:schemeClr val="tx1"/>
                </a:solidFill>
              </a:rPr>
              <a:t>السوال: ما هى وسيلة الرزق ؟</a:t>
            </a:r>
          </a:p>
          <a:p>
            <a:pPr algn="r"/>
            <a:r>
              <a:rPr lang="ar-SA" sz="4800" dirty="0" smtClean="0">
                <a:solidFill>
                  <a:schemeClr val="tx1"/>
                </a:solidFill>
              </a:rPr>
              <a:t>السوال: ما معنى التقوى؟ وما فائدتها ؟</a:t>
            </a:r>
            <a:endParaRPr lang="bn-BD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77281" y="0"/>
            <a:ext cx="5149449" cy="96186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729" tIns="53364" rIns="106729" bIns="53364" rtlCol="0" anchor="ctr"/>
          <a:lstStyle/>
          <a:p>
            <a:pPr algn="ctr"/>
            <a:r>
              <a:rPr lang="ar-SA" sz="5100" dirty="0" smtClean="0">
                <a:solidFill>
                  <a:schemeClr val="tx1"/>
                </a:solidFill>
              </a:rPr>
              <a:t>عمل الجماعة</a:t>
            </a:r>
            <a:endParaRPr lang="en-US" sz="51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04181"/>
            <a:ext cx="10551751" cy="14004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106729" tIns="53364" rIns="106729" bIns="53364">
            <a:spAutoFit/>
          </a:bodyPr>
          <a:lstStyle/>
          <a:p>
            <a:pPr algn="ctr"/>
            <a:r>
              <a:rPr lang="ar-SA" sz="8400" b="1" dirty="0" smtClean="0">
                <a:solidFill>
                  <a:srgbClr val="7030A0"/>
                </a:solidFill>
              </a:rPr>
              <a:t> </a:t>
            </a:r>
            <a:r>
              <a:rPr lang="ar-SA" sz="5600" b="1" dirty="0" smtClean="0">
                <a:solidFill>
                  <a:srgbClr val="7030A0"/>
                </a:solidFill>
              </a:rPr>
              <a:t>السوال: تكون  قادرة علي </a:t>
            </a:r>
            <a:r>
              <a:rPr lang="ar-SA" sz="5600" b="1" dirty="0" smtClean="0">
                <a:solidFill>
                  <a:srgbClr val="7030A0"/>
                </a:solidFill>
              </a:rPr>
              <a:t>تشريح البيت</a:t>
            </a:r>
            <a:endParaRPr lang="en-US" sz="8400" b="1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681" y="4752181"/>
            <a:ext cx="10551751" cy="2139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106729" tIns="53364" rIns="106729" bIns="53364">
            <a:spAutoFit/>
          </a:bodyPr>
          <a:lstStyle/>
          <a:p>
            <a:pPr algn="ctr"/>
            <a:r>
              <a:rPr lang="ar-SA" sz="6600" b="1" dirty="0" smtClean="0"/>
              <a:t>يا واعِظَ الناسِ عَمّا أَنتَ فاعِلُهُ</a:t>
            </a:r>
            <a:r>
              <a:rPr lang="en-US" sz="6600" b="1" dirty="0" smtClean="0"/>
              <a:t> </a:t>
            </a:r>
            <a:endParaRPr lang="ar-SA" sz="6600" b="1" dirty="0" smtClean="0"/>
          </a:p>
          <a:p>
            <a:pPr algn="ctr"/>
            <a:r>
              <a:rPr lang="ar-SA" sz="6600" b="1" dirty="0" smtClean="0"/>
              <a:t>يا </a:t>
            </a:r>
            <a:r>
              <a:rPr lang="ar-SA" sz="6600" b="1" dirty="0" smtClean="0"/>
              <a:t>مَن يُعَدُّ عَلَيهِ العُمرُ بِالنَفَسِ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596481" y="3228181"/>
            <a:ext cx="685800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9333  0.009 0.16  0.016 0.16  C 0.023 0.16  0.029 0.09333  0.031 0  C 0.034 0.09333  0.04 0.16  0.047 0.16  C 0.054 0.16  0.06 0.09333  0.062 0  C 0.065 0.09333  0.071 0.16  0.078 0.16  C 0.085 0.16  0.092 0.09333  0.094 0  C 0.096 0.09333  0.102 0.16  0.11 0.16  C 0.116 0.16  0.123 0.09333  0.125 0  C 0.127 0.09333  0.134 0.16  0.141 0.16  C 0.148 0.16  0.154 0.09333  0.156 0  C 0.159 0.09333  0.165 0.16  0.172 0.16  C 0.179 0.16  0.185 0.09333  0.188 0  C 0.19 0.09333  0.196 0.16  0.203 0.16  C 0.21 0.16  0.217 0.09333  0.219 0  C 0.221 0.09333  0.227 0.16  0.235 0.16  C 0.242 0.16  0.248 0.09333 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347</Words>
  <Application>Microsoft Office PowerPoint</Application>
  <PresentationFormat>Custom</PresentationFormat>
  <Paragraphs>75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ما يستفاد من الدرس 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27</cp:revision>
  <dcterms:created xsi:type="dcterms:W3CDTF">2006-08-16T00:00:00Z</dcterms:created>
  <dcterms:modified xsi:type="dcterms:W3CDTF">2020-11-01T17:30:28Z</dcterms:modified>
</cp:coreProperties>
</file>