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7" r:id="rId4"/>
    <p:sldMasterId id="2147483719" r:id="rId5"/>
    <p:sldMasterId id="2147483737" r:id="rId6"/>
    <p:sldMasterId id="2147483749" r:id="rId7"/>
  </p:sldMasterIdLst>
  <p:notesMasterIdLst>
    <p:notesMasterId r:id="rId33"/>
  </p:notesMasterIdLst>
  <p:sldIdLst>
    <p:sldId id="256" r:id="rId8"/>
    <p:sldId id="261" r:id="rId9"/>
    <p:sldId id="257" r:id="rId10"/>
    <p:sldId id="277" r:id="rId11"/>
    <p:sldId id="258" r:id="rId12"/>
    <p:sldId id="259" r:id="rId13"/>
    <p:sldId id="279" r:id="rId14"/>
    <p:sldId id="262" r:id="rId15"/>
    <p:sldId id="263" r:id="rId16"/>
    <p:sldId id="264" r:id="rId17"/>
    <p:sldId id="272" r:id="rId18"/>
    <p:sldId id="265" r:id="rId19"/>
    <p:sldId id="266" r:id="rId20"/>
    <p:sldId id="273" r:id="rId21"/>
    <p:sldId id="268" r:id="rId22"/>
    <p:sldId id="269" r:id="rId23"/>
    <p:sldId id="270" r:id="rId24"/>
    <p:sldId id="271" r:id="rId25"/>
    <p:sldId id="267" r:id="rId26"/>
    <p:sldId id="278" r:id="rId27"/>
    <p:sldId id="260" r:id="rId28"/>
    <p:sldId id="274" r:id="rId29"/>
    <p:sldId id="280" r:id="rId30"/>
    <p:sldId id="275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A0C4A-C904-42BC-B17B-8FE7FCC59F0E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34E1-F89C-485E-9650-B13E40EF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8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6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17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33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9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081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9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3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3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8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2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3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15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4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24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0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5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3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00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2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1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0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6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6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5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4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5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97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24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69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4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5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2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6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2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4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9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72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78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2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6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6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7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2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5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819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5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7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2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98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C2E2-445E-418A-AAEC-AB9872794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C421-1823-4BC6-9392-782B456A1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82F7-91E0-4747-B4AE-6C9736B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8ACC-48D3-4B51-870C-DD009977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D3FC4-F319-424A-9E61-51558C08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7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D014-5863-4544-82A2-E4479206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08F07-950A-4008-8BD4-8D49AEF57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2149-89D4-451A-8DB3-8A861149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55A8B-F3DF-4347-86C1-B3D9B9AC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7A622-3D00-497A-A06D-CB8620CA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4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E71-20DD-4F98-9DF7-3DF1FFD0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5199F-9744-4D1B-B878-C9D0FD93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55DE-278F-4661-98DB-CC5436A9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F701-9A2A-4AE2-B40A-63502A87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27C74-2BB9-4883-9298-68B26225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96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101C-E1E9-4357-8A2A-219A4128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5024-BCAC-4FAC-92E3-02B4A845F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EDF3B-4AE8-4D2D-ABFC-4184EA109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F2704-407F-4346-A6AD-CB79B872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75462-DCC1-406C-939F-FEFADD86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9908E-105B-4695-95FF-8DDB0C91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6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A572-879E-4A5D-81F1-ACBB46F8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CA5A-137E-4004-9F87-4BFC92CB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7382C-F22A-4175-8403-E347FB9D6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2B96F-27AE-437F-AEFB-B372CAAF4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EB37C-3A5A-4717-8447-5018C0BBB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C0FA5-05E6-49FF-943D-8F104FC1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6FA0F-4FB5-4954-91D7-A18498EA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A69CC-42CB-4750-BA95-50A9D858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4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C0F5-6696-4C62-904E-B32C9BF8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8E7EC-C4D4-45D5-B71D-DEDCA515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26225-A082-4682-B9C1-6CAD6885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FAEA9-C133-425A-92C8-A9DA3095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4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EC2AF-F450-4519-944E-EB0AFB81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AAE8B-41A9-4EAA-B9E5-0825FFFA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5B80B-4BFA-47A2-BF80-D686647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99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779C-5260-4C1B-A9F0-67E8F884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D4AA-163B-4F3E-B4D4-A539E2CA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588C1-D913-4BF6-9AC4-9D9BC5F20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5ACB-F6F2-479D-9149-DB95E138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EB60-02D5-47F9-A6E9-6C99023E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E130A-AC26-46B0-A2B8-8392B441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3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B8A0-0D32-4F8F-B201-1EAB0E81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E69FA-8456-4F95-9FB4-225BED2E9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9F3C5-0CAC-48DB-B221-2D48CC2D5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86B6A-D9AD-4A17-BD67-B61CDF6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3B6D-ECF8-4205-8186-83EDCA84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AA44F-6749-4E12-8349-6C8ADAD3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8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AB8E-69CD-4F00-A8DE-358770F4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E8AB2-04FB-4AD1-83B3-D8E43B854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9B44-B0AB-4515-BD15-A1BF05B5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3C11-1DD7-4710-94AE-A480566E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8A13B-7623-4FB1-82EE-7B83BD18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7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3706C-7FA6-4D7F-9D0F-61BA97056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94938-1975-4B1A-89E2-CDFD72BD7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34CA-8C3D-4C39-8FA3-FF14948D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8CE0E-7DBF-4A9B-A674-44D63C7E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7DA2-9955-42DF-82C2-3D91DA72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9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79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2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60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6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23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176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3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77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85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25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6267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7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632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78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1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4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07C60-6EF5-451E-BCE7-84BA4CFA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820F4-C3F9-4988-8C52-A91ACDBD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A20B0-EC3D-433F-9F22-9A3E6E8C2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947E2-5902-408C-816E-5F9213F7F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CB6F-E2E9-4138-819C-CF8E4AA3B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D4FF-060C-4CF9-98BD-0C8322BD08D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13C19-B023-4141-AB1C-DB304099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7F8E5B-F651-412B-8BA6-D53689D610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4ABCB-26E3-4702-AE06-B9AC513A4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4214D-CE5A-4B25-B438-29F6B4593CE4}"/>
              </a:ext>
            </a:extLst>
          </p:cNvPr>
          <p:cNvSpPr txBox="1"/>
          <p:nvPr/>
        </p:nvSpPr>
        <p:spPr>
          <a:xfrm>
            <a:off x="2425149" y="1378226"/>
            <a:ext cx="768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</a:t>
            </a:r>
            <a:r>
              <a:rPr lang="en-US" sz="8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online school.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5543781-583E-41A5-AE4D-234799E202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AC6EE-AD82-4426-8EF2-439431A8F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" y="726326"/>
            <a:ext cx="2349249" cy="5712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F7F26-0C48-4F7D-9DFB-72B292B77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3" y="1145337"/>
            <a:ext cx="2349249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পরিবেশ দূষণ - Notun boi">
            <a:extLst>
              <a:ext uri="{FF2B5EF4-FFF2-40B4-BE49-F238E27FC236}">
                <a16:creationId xmlns:a16="http://schemas.microsoft.com/office/drawing/2014/main" id="{35E61B61-F9B9-415F-A68B-641F4323A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7"/>
          <a:stretch/>
        </p:blipFill>
        <p:spPr bwMode="auto">
          <a:xfrm>
            <a:off x="316090" y="2430683"/>
            <a:ext cx="11559822" cy="42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DEC54-C291-41F7-9370-4A90A8B9D794}"/>
              </a:ext>
            </a:extLst>
          </p:cNvPr>
          <p:cNvSpPr txBox="1"/>
          <p:nvPr/>
        </p:nvSpPr>
        <p:spPr>
          <a:xfrm>
            <a:off x="316088" y="1353465"/>
            <a:ext cx="1155982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নদী বা পুকুরে গরু-ছাগল গোসল করানো এবং কাপড়চোপড় ধোয়ার কারণেও পানি দুষিত হয়।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9983F-90AA-4E92-AE8F-72E55CFA6DEA}"/>
              </a:ext>
            </a:extLst>
          </p:cNvPr>
          <p:cNvSpPr txBox="1"/>
          <p:nvPr/>
        </p:nvSpPr>
        <p:spPr>
          <a:xfrm>
            <a:off x="1631243" y="426463"/>
            <a:ext cx="94600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</a:t>
            </a:r>
            <a:r>
              <a:rPr lang="bn-IN" sz="2800" b="1" dirty="0"/>
              <a:t>তোমরা ছবিতে কী দেখতে পাচ্ছ?</a:t>
            </a:r>
            <a:endParaRPr lang="en-US" sz="2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CBBD468-B1B7-4D15-9D49-D8EF15F0E4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76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C1D3F-0340-4437-AD18-3CAAA226A4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B1D70-5540-48A9-AE67-8841BA799F8D}"/>
              </a:ext>
            </a:extLst>
          </p:cNvPr>
          <p:cNvSpPr txBox="1"/>
          <p:nvPr/>
        </p:nvSpPr>
        <p:spPr>
          <a:xfrm>
            <a:off x="2404533" y="643467"/>
            <a:ext cx="64911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/>
              </a:rPr>
              <a:t>              একক কাজ </a:t>
            </a:r>
            <a:endParaRPr lang="en-US" sz="3600" b="1" dirty="0">
              <a:latin typeface="NikoshBAN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0AAA8-B261-4068-ABCA-C82C3ABCD5B6}"/>
              </a:ext>
            </a:extLst>
          </p:cNvPr>
          <p:cNvSpPr txBox="1"/>
          <p:nvPr/>
        </p:nvSpPr>
        <p:spPr>
          <a:xfrm>
            <a:off x="383822" y="3589867"/>
            <a:ext cx="116049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</a:t>
            </a:r>
            <a:r>
              <a:rPr lang="bn-IN" sz="3600" b="1" dirty="0"/>
              <a:t>পানি দুষণের চার টি কারন লিখ।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223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AC6636-6346-43A8-BE1B-1FEFA32A06AB}"/>
              </a:ext>
            </a:extLst>
          </p:cNvPr>
          <p:cNvSpPr txBox="1"/>
          <p:nvPr/>
        </p:nvSpPr>
        <p:spPr>
          <a:xfrm>
            <a:off x="2816574" y="1102491"/>
            <a:ext cx="713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           পানি দুষণের প্রাভাব 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F66D-B124-4731-9B3C-5CE46555E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1373" b="17328"/>
          <a:stretch/>
        </p:blipFill>
        <p:spPr>
          <a:xfrm>
            <a:off x="378106" y="1625711"/>
            <a:ext cx="11435787" cy="4342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30A17-57B4-424D-A818-47FAC3258884}"/>
              </a:ext>
            </a:extLst>
          </p:cNvPr>
          <p:cNvSpPr txBox="1"/>
          <p:nvPr/>
        </p:nvSpPr>
        <p:spPr>
          <a:xfrm>
            <a:off x="1766708" y="397541"/>
            <a:ext cx="94600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</a:t>
            </a:r>
            <a:r>
              <a:rPr lang="bn-IN" sz="2800" b="1" dirty="0"/>
              <a:t>তোমরা ছবিতে কী দেখতে পাচ্ছ?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38AC0-C947-4770-B831-607F3FE65E36}"/>
              </a:ext>
            </a:extLst>
          </p:cNvPr>
          <p:cNvSpPr txBox="1"/>
          <p:nvPr/>
        </p:nvSpPr>
        <p:spPr>
          <a:xfrm>
            <a:off x="378106" y="5937239"/>
            <a:ext cx="1143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পানি দুষণের ফলে জলজ প্রাণী মারা যাচ্ছে এবং খাদ্য শৃঙ্খলের ব্যাঘাত ঘটছে। </a:t>
            </a:r>
            <a:endParaRPr lang="en-US" sz="2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672E6BF-38BF-4C6F-85A0-5929DD317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05"/>
            </a:avLst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008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পানি দূষণের কারন, ক্ষতিকর প্রভাব ও দূষণ প্রতিরোধের উপায়। Water Pollution  And Its Effect In Bangla. - YouTube">
            <a:extLst>
              <a:ext uri="{FF2B5EF4-FFF2-40B4-BE49-F238E27FC236}">
                <a16:creationId xmlns:a16="http://schemas.microsoft.com/office/drawing/2014/main" id="{A6963493-C1EE-44D5-A189-4560D3F0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9" y="2326510"/>
            <a:ext cx="11458937" cy="40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28E010-B186-4E52-900C-728CE666A99B}"/>
              </a:ext>
            </a:extLst>
          </p:cNvPr>
          <p:cNvSpPr txBox="1"/>
          <p:nvPr/>
        </p:nvSpPr>
        <p:spPr>
          <a:xfrm>
            <a:off x="1076445" y="1174829"/>
            <a:ext cx="1023202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এই দুষণের প্রভাব মানুষের উপরও পড়ছে।দুষিত পানি পান করে মানুষ ড়ারিয়া বা কলেরার মতো পানি বাহিত রোগে আক্রান্ত হচ্ছে। 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50FC7-4768-45EB-B1FB-7FB3F1BDCBDA}"/>
              </a:ext>
            </a:extLst>
          </p:cNvPr>
          <p:cNvSpPr txBox="1"/>
          <p:nvPr/>
        </p:nvSpPr>
        <p:spPr>
          <a:xfrm>
            <a:off x="1462410" y="552822"/>
            <a:ext cx="94600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</a:t>
            </a:r>
            <a:r>
              <a:rPr lang="bn-IN" sz="2800" b="1" dirty="0"/>
              <a:t>তোমরা ছবিতে কী দেখতে পাচ্ছ?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4714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A51B3-2AED-4125-8657-6A4885176E83}"/>
              </a:ext>
            </a:extLst>
          </p:cNvPr>
          <p:cNvSpPr txBox="1"/>
          <p:nvPr/>
        </p:nvSpPr>
        <p:spPr>
          <a:xfrm>
            <a:off x="722489" y="1275644"/>
            <a:ext cx="1105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                </a:t>
            </a:r>
            <a:r>
              <a:rPr lang="bn-IN" sz="3600" b="1" dirty="0"/>
              <a:t>একক কাজ 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4CDDD-DA44-41F5-94B0-B69E1094E108}"/>
              </a:ext>
            </a:extLst>
          </p:cNvPr>
          <p:cNvSpPr txBox="1"/>
          <p:nvPr/>
        </p:nvSpPr>
        <p:spPr>
          <a:xfrm>
            <a:off x="1241778" y="3093156"/>
            <a:ext cx="95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</a:t>
            </a:r>
            <a:r>
              <a:rPr lang="bn-IN" sz="2800" b="1" dirty="0"/>
              <a:t>পানিবাহিত তিনটি রোগের নাম লিখ।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62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5AE81-98CA-4189-B262-D21610BC1E94}"/>
              </a:ext>
            </a:extLst>
          </p:cNvPr>
          <p:cNvSpPr txBox="1"/>
          <p:nvPr/>
        </p:nvSpPr>
        <p:spPr>
          <a:xfrm>
            <a:off x="2359378" y="530578"/>
            <a:ext cx="610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2800" b="1" dirty="0"/>
              <a:t>পানি দুষণ প্রতিরোধের উপায়।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0AAE3-956D-4664-8EDB-0329136F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26" y="2384776"/>
            <a:ext cx="6563179" cy="3942645"/>
          </a:xfrm>
          <a:prstGeom prst="rect">
            <a:avLst/>
          </a:prstGeom>
        </p:spPr>
      </p:pic>
      <p:pic>
        <p:nvPicPr>
          <p:cNvPr id="6" name="Picture 2" descr="অর্গানিক ফার্মিং বা জৈবিক ক্ষেতি বা জৈব চাষ কেন করবেন এবং ভারতীয় চাষীরা  জৈব চাষ থেকে দূরে সরে গেল কিভাবে আর তার ফলাফল কী জানুন – BAARTA TODAY">
            <a:extLst>
              <a:ext uri="{FF2B5EF4-FFF2-40B4-BE49-F238E27FC236}">
                <a16:creationId xmlns:a16="http://schemas.microsoft.com/office/drawing/2014/main" id="{53DE9160-FB68-4EF6-87BB-CC1D5640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" y="2384776"/>
            <a:ext cx="4780010" cy="39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E8A1C-F89A-4E23-A947-0A0532AB8273}"/>
              </a:ext>
            </a:extLst>
          </p:cNvPr>
          <p:cNvSpPr txBox="1"/>
          <p:nvPr/>
        </p:nvSpPr>
        <p:spPr>
          <a:xfrm>
            <a:off x="1231704" y="1303788"/>
            <a:ext cx="950281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/>
              </a:rPr>
              <a:t>কৃষিতে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কীটনাশক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এবং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রাসায়নিক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সারের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ব্যবহার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কমিয়ে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আমরা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পানি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দুষণ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প্রতিরোধ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পারি</a:t>
            </a:r>
            <a:r>
              <a:rPr lang="en-US" sz="2400" dirty="0">
                <a:latin typeface="NikoshBAN" panose="02000000000000000000"/>
              </a:rPr>
              <a:t>।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B87549-FEBC-4C48-B40B-B89A5F2A4C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17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21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5BD72-DFD7-4F0A-BEEB-2D8342F55FD6}"/>
              </a:ext>
            </a:extLst>
          </p:cNvPr>
          <p:cNvSpPr txBox="1"/>
          <p:nvPr/>
        </p:nvSpPr>
        <p:spPr>
          <a:xfrm>
            <a:off x="982633" y="1164632"/>
            <a:ext cx="1022673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রান্নাঘরের   নিষ্কাশন নালায় ও টয়লেটে বর্জ্য এবং তেল না ফেলে দুষণ রোধ করতে পারি।  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9B525-C463-4B90-9688-03AA96A15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8" y="2493540"/>
            <a:ext cx="4974166" cy="4155616"/>
          </a:xfrm>
          <a:prstGeom prst="rect">
            <a:avLst/>
          </a:prstGeom>
        </p:spPr>
      </p:pic>
      <p:pic>
        <p:nvPicPr>
          <p:cNvPr id="5" name="Picture 4" descr="clean water.jpg">
            <a:extLst>
              <a:ext uri="{FF2B5EF4-FFF2-40B4-BE49-F238E27FC236}">
                <a16:creationId xmlns:a16="http://schemas.microsoft.com/office/drawing/2014/main" id="{BD344AED-3FCE-47CB-9C4C-5663FFA4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744" y="2698044"/>
            <a:ext cx="5930900" cy="387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1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পরিবেশ দূষণের ক্ষেত্রে বাংলাদেশ দ্বিতীয়!">
            <a:extLst>
              <a:ext uri="{FF2B5EF4-FFF2-40B4-BE49-F238E27FC236}">
                <a16:creationId xmlns:a16="http://schemas.microsoft.com/office/drawing/2014/main" id="{CAC12709-0C81-407C-9E36-F120F2CF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9" y="2493993"/>
            <a:ext cx="5983111" cy="40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90538-8F53-4821-8810-4F27B314BCAC}"/>
              </a:ext>
            </a:extLst>
          </p:cNvPr>
          <p:cNvSpPr txBox="1"/>
          <p:nvPr/>
        </p:nvSpPr>
        <p:spPr>
          <a:xfrm>
            <a:off x="643467" y="1174044"/>
            <a:ext cx="106905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/>
              <a:t>পুকুর, নদী, হ্রদ কিংবা সাগরে ময়লা-আবর্জনা না ফেলে পানি দুষণ কমাতে পারি। </a:t>
            </a:r>
            <a:endParaRPr lang="en-US" sz="2400" b="1" dirty="0"/>
          </a:p>
        </p:txBody>
      </p:sp>
      <p:pic>
        <p:nvPicPr>
          <p:cNvPr id="1026" name="Picture 2" descr="করোনা ছড়াতে পারে সমুদ্র সৈকত-সুইমিং পুলেও || Somoynews.tv">
            <a:extLst>
              <a:ext uri="{FF2B5EF4-FFF2-40B4-BE49-F238E27FC236}">
                <a16:creationId xmlns:a16="http://schemas.microsoft.com/office/drawing/2014/main" id="{F66BFA75-B647-49EC-BE7D-87734D08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7" y="2493994"/>
            <a:ext cx="5441244" cy="40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E0E3DF-0C85-4A99-A9C7-230B60A1F386}"/>
              </a:ext>
            </a:extLst>
          </p:cNvPr>
          <p:cNvSpPr txBox="1"/>
          <p:nvPr/>
        </p:nvSpPr>
        <p:spPr>
          <a:xfrm>
            <a:off x="1275646" y="756355"/>
            <a:ext cx="99680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/>
              <a:t>সমুদ্রসৈকতে পড়ে থাকা ময়লা এবং খাল-বিল কিংবা নদীতে ভাসমান ময়লা আবর্জনা কুড়িয়ে আমরা পানি পরিষ্কার রাখতে পারি। </a:t>
            </a:r>
            <a:endParaRPr lang="en-US" sz="2400" b="1" dirty="0"/>
          </a:p>
        </p:txBody>
      </p:sp>
      <p:pic>
        <p:nvPicPr>
          <p:cNvPr id="2050" name="Picture 2" descr="কক্সবাজারের সমুদ্র সৈকতে ভেসে আসছে প্লাস্টিক বর্জ্য">
            <a:extLst>
              <a:ext uri="{FF2B5EF4-FFF2-40B4-BE49-F238E27FC236}">
                <a16:creationId xmlns:a16="http://schemas.microsoft.com/office/drawing/2014/main" id="{9465D628-1368-4B58-A192-4A4DC98C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" y="1806222"/>
            <a:ext cx="6254044" cy="48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ধারণার চেয়েও দ্রুত বাড়ছে সমুদ্র পৃষ্ঠের উচ্চতা">
            <a:extLst>
              <a:ext uri="{FF2B5EF4-FFF2-40B4-BE49-F238E27FC236}">
                <a16:creationId xmlns:a16="http://schemas.microsoft.com/office/drawing/2014/main" id="{D18E7DB4-7A7A-42CE-94AE-99E47059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11" y="1806221"/>
            <a:ext cx="5249333" cy="48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5C56B-EAF9-4B8A-9549-CF2BFCD6D635}"/>
              </a:ext>
            </a:extLst>
          </p:cNvPr>
          <p:cNvSpPr txBox="1"/>
          <p:nvPr/>
        </p:nvSpPr>
        <p:spPr>
          <a:xfrm>
            <a:off x="2528711" y="769891"/>
            <a:ext cx="821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3200" b="1" dirty="0"/>
              <a:t>একক কাজ 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56D56-91D2-418B-889C-F989DD346632}"/>
              </a:ext>
            </a:extLst>
          </p:cNvPr>
          <p:cNvSpPr txBox="1"/>
          <p:nvPr/>
        </p:nvSpPr>
        <p:spPr>
          <a:xfrm>
            <a:off x="1241777" y="4662311"/>
            <a:ext cx="1025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</a:t>
            </a:r>
            <a:r>
              <a:rPr lang="bn-IN" sz="3200" b="1" dirty="0"/>
              <a:t>পানি দুষন রোধের দুইটি উপায় লিখ।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270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8EA7E3-5B2A-4D89-A63C-B6495EA9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1200"/>
                    </a14:imgEffect>
                    <a14:imgEffect>
                      <a14:saturation sat="199000"/>
                    </a14:imgEffect>
                    <a14:imgEffect>
                      <a14:brightnessContrast bright="6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99292"/>
            <a:ext cx="11819467" cy="645941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E7C4098-0A89-4529-A882-30BAC0CAE5B4}"/>
              </a:ext>
            </a:extLst>
          </p:cNvPr>
          <p:cNvSpPr txBox="1"/>
          <p:nvPr/>
        </p:nvSpPr>
        <p:spPr>
          <a:xfrm>
            <a:off x="1736637" y="746753"/>
            <a:ext cx="930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ফুলের শুভেচ্ছা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86B30-4116-45F1-A559-891C0B648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16" y="946045"/>
            <a:ext cx="2078182" cy="571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10E6B7-0330-4564-A595-1D71F499D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" y="992937"/>
            <a:ext cx="2078182" cy="571266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7FE95BD-E566-4E9A-87AF-642638C08C1D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A7383-FE97-4BB2-8848-A85214679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69145" r="1391" b="2177"/>
          <a:stretch/>
        </p:blipFill>
        <p:spPr>
          <a:xfrm>
            <a:off x="79022" y="107244"/>
            <a:ext cx="12112978" cy="650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25799-F35E-4332-A952-90936808C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4949" r="10210" b="13454"/>
          <a:stretch/>
        </p:blipFill>
        <p:spPr>
          <a:xfrm>
            <a:off x="203200" y="3262489"/>
            <a:ext cx="11763022" cy="341771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BC048B4-46B2-41CD-8632-022D679817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C7781-54A2-4D27-A91E-41ADA24A9FFE}"/>
              </a:ext>
            </a:extLst>
          </p:cNvPr>
          <p:cNvSpPr txBox="1"/>
          <p:nvPr/>
        </p:nvSpPr>
        <p:spPr>
          <a:xfrm>
            <a:off x="722489" y="462844"/>
            <a:ext cx="32737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/>
              <a:t>  দলীয় কাজ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705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6C4D48-B96A-45F0-8B1C-7412F08F333B}"/>
              </a:ext>
            </a:extLst>
          </p:cNvPr>
          <p:cNvSpPr txBox="1"/>
          <p:nvPr/>
        </p:nvSpPr>
        <p:spPr>
          <a:xfrm>
            <a:off x="2647243" y="327378"/>
            <a:ext cx="68975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/>
              <a:t>পাঠ্য বইয়ের সাথে সংযোগ </a:t>
            </a:r>
            <a:endParaRPr lang="en-US" sz="3600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C1856-DA39-4BF5-B212-1C9EBDDA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114102"/>
            <a:ext cx="11977512" cy="5743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0695632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DB2D1-F116-4ADE-B08D-C2BA6209BF9A}"/>
              </a:ext>
            </a:extLst>
          </p:cNvPr>
          <p:cNvSpPr txBox="1"/>
          <p:nvPr/>
        </p:nvSpPr>
        <p:spPr>
          <a:xfrm>
            <a:off x="3409244" y="745067"/>
            <a:ext cx="410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          মূল্যায়ন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DAA77-9F35-4F69-97B4-1C1A59FA33ED}"/>
              </a:ext>
            </a:extLst>
          </p:cNvPr>
          <p:cNvSpPr/>
          <p:nvPr/>
        </p:nvSpPr>
        <p:spPr>
          <a:xfrm>
            <a:off x="417689" y="2994985"/>
            <a:ext cx="1120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পানি দূষণ কীভাবে রোধ করা যায় চারটি উপায়  লেখ!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812BA-91FC-45B8-8498-428FE91DB423}"/>
              </a:ext>
            </a:extLst>
          </p:cNvPr>
          <p:cNvSpPr/>
          <p:nvPr/>
        </p:nvSpPr>
        <p:spPr>
          <a:xfrm>
            <a:off x="587022" y="4010336"/>
            <a:ext cx="8551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পানি বাহিত তিনটি রোগের নাম লেখ!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84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A96AC-D40D-4932-96B7-68AE502E7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4949" r="10210" b="13454"/>
          <a:stretch/>
        </p:blipFill>
        <p:spPr>
          <a:xfrm>
            <a:off x="203200" y="1422399"/>
            <a:ext cx="11763022" cy="5257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9C228-F89E-4A78-9B75-308DFCB8FE8E}"/>
              </a:ext>
            </a:extLst>
          </p:cNvPr>
          <p:cNvSpPr txBox="1"/>
          <p:nvPr/>
        </p:nvSpPr>
        <p:spPr>
          <a:xfrm>
            <a:off x="2111022" y="344311"/>
            <a:ext cx="775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</a:t>
            </a:r>
            <a:r>
              <a:rPr lang="bn-IN" sz="3600" b="1" dirty="0"/>
              <a:t>আজকের পাঠের সার সংক্ষেপ 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94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DDC70-6DAA-442F-B9BD-07C84ACE8435}"/>
              </a:ext>
            </a:extLst>
          </p:cNvPr>
          <p:cNvSpPr txBox="1"/>
          <p:nvPr/>
        </p:nvSpPr>
        <p:spPr>
          <a:xfrm>
            <a:off x="372534" y="569698"/>
            <a:ext cx="1648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     বাড়ির কাজ 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28FF2-74F7-455A-BA27-408597008F4B}"/>
              </a:ext>
            </a:extLst>
          </p:cNvPr>
          <p:cNvSpPr txBox="1"/>
          <p:nvPr/>
        </p:nvSpPr>
        <p:spPr>
          <a:xfrm>
            <a:off x="733779" y="5087973"/>
            <a:ext cx="1090506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 পানি ব্যবহার করলে কী কী ক্ষতি হতে পারে তা বাড়ি থেকে লিখে আনবে।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31B4E-874C-4D20-A6D6-23C1B16A5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90311"/>
            <a:ext cx="10103556" cy="48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47617D-99F3-4344-A81E-6C090689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0FF474-DBBF-4B7E-B5B6-E57443A2FD94}"/>
              </a:ext>
            </a:extLst>
          </p:cNvPr>
          <p:cNvSpPr txBox="1"/>
          <p:nvPr/>
        </p:nvSpPr>
        <p:spPr>
          <a:xfrm>
            <a:off x="79022" y="270933"/>
            <a:ext cx="390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</a:rPr>
              <a:t>ধন্যবাদ সবাইকে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B766E-3F9D-4071-B61C-BEE7262F360E}"/>
              </a:ext>
            </a:extLst>
          </p:cNvPr>
          <p:cNvSpPr txBox="1"/>
          <p:nvPr/>
        </p:nvSpPr>
        <p:spPr>
          <a:xfrm>
            <a:off x="7106356" y="5367867"/>
            <a:ext cx="466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      </a:t>
            </a:r>
            <a:r>
              <a:rPr lang="bn-IN" sz="3600" b="1" dirty="0">
                <a:solidFill>
                  <a:srgbClr val="FF0000"/>
                </a:solidFill>
              </a:rPr>
              <a:t>ভালো থেকো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7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EEE82F-BD76-4C6A-85C4-74B1149CEB8F}"/>
              </a:ext>
            </a:extLst>
          </p:cNvPr>
          <p:cNvSpPr/>
          <p:nvPr/>
        </p:nvSpPr>
        <p:spPr>
          <a:xfrm>
            <a:off x="247927" y="293582"/>
            <a:ext cx="11401064" cy="1446550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800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004D115-9ED0-4251-9247-15756D9887D8}"/>
              </a:ext>
            </a:extLst>
          </p:cNvPr>
          <p:cNvSpPr/>
          <p:nvPr/>
        </p:nvSpPr>
        <p:spPr>
          <a:xfrm>
            <a:off x="-191911" y="0"/>
            <a:ext cx="12192000" cy="6858000"/>
          </a:xfrm>
          <a:prstGeom prst="frame">
            <a:avLst>
              <a:gd name="adj1" fmla="val 262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4298C-98D0-4071-B568-2F4D0C0BD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6" y="419692"/>
            <a:ext cx="3808815" cy="3009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94585-106B-466B-B14C-DB13DDAABBF9}"/>
              </a:ext>
            </a:extLst>
          </p:cNvPr>
          <p:cNvSpPr txBox="1"/>
          <p:nvPr/>
        </p:nvSpPr>
        <p:spPr>
          <a:xfrm>
            <a:off x="1" y="3555111"/>
            <a:ext cx="6670446" cy="2862322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পদবীঃ সহকারী শিক্ষক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বিদ্যালয়ঃ মাঝের গাঁও সঃ প্রাঃ  বিঃ কোম্পানিগঞ্জ,সিলেট।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মোবাইল নংঃ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017482367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18C30-2B91-451E-8B95-BE754E3F461F}"/>
              </a:ext>
            </a:extLst>
          </p:cNvPr>
          <p:cNvSpPr txBox="1"/>
          <p:nvPr/>
        </p:nvSpPr>
        <p:spPr>
          <a:xfrm>
            <a:off x="6299200" y="3555111"/>
            <a:ext cx="5349791" cy="2862322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জ্ঞান 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পাঠঃজীবনের জন্য পানি 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1/11/2020</a:t>
            </a:r>
            <a:endParaRPr lang="en-US" sz="36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4379D-1601-498D-89D5-23995CE3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74" y="321574"/>
            <a:ext cx="3400217" cy="313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1CA52-F327-4AD2-AF00-2FF90C96C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88" y="1866243"/>
            <a:ext cx="3984979" cy="15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384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CCF9E-7486-47A0-9DE0-1D7D6A68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6594" r="12275"/>
          <a:stretch/>
        </p:blipFill>
        <p:spPr>
          <a:xfrm>
            <a:off x="338668" y="248357"/>
            <a:ext cx="11345332" cy="6276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42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0EB092-80D5-402B-88BF-889634DD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16" y="3960636"/>
            <a:ext cx="3483305" cy="2678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F7166-792D-4294-8090-5C03213CF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2" y="3905954"/>
            <a:ext cx="4197707" cy="2732760"/>
          </a:xfrm>
          <a:prstGeom prst="rect">
            <a:avLst/>
          </a:prstGeom>
        </p:spPr>
      </p:pic>
      <p:pic>
        <p:nvPicPr>
          <p:cNvPr id="1028" name="Picture 4" descr="পরিবেশ দূষণ - Notun boi">
            <a:extLst>
              <a:ext uri="{FF2B5EF4-FFF2-40B4-BE49-F238E27FC236}">
                <a16:creationId xmlns:a16="http://schemas.microsoft.com/office/drawing/2014/main" id="{57D3DE36-BCA9-4985-B42F-F6FF69E3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09" y="1173194"/>
            <a:ext cx="4197707" cy="27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পরিবেশ দূষণের ক্ষেত্রে বাংলাদেশ দ্বিতীয়!">
            <a:extLst>
              <a:ext uri="{FF2B5EF4-FFF2-40B4-BE49-F238E27FC236}">
                <a16:creationId xmlns:a16="http://schemas.microsoft.com/office/drawing/2014/main" id="{83C0012F-0AE4-43C8-A9C5-EC0948A7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" y="1173194"/>
            <a:ext cx="3822914" cy="27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729621-62BC-4915-AC31-7EDF5BAD2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9" y="3905954"/>
            <a:ext cx="3822914" cy="27327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EB58ED-171B-4F78-BAC9-8CDEDD9C2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14" y="1173193"/>
            <a:ext cx="3483305" cy="2732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D508C-7AD7-41FC-9622-F6520C809B83}"/>
              </a:ext>
            </a:extLst>
          </p:cNvPr>
          <p:cNvSpPr txBox="1"/>
          <p:nvPr/>
        </p:nvSpPr>
        <p:spPr>
          <a:xfrm>
            <a:off x="824089" y="472179"/>
            <a:ext cx="100543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নিচের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চিত্রগুলো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মনযোগ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সহকারে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লক্ষকরো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D981B39-027D-4129-B9A1-CBB00F29BEF4}"/>
              </a:ext>
            </a:extLst>
          </p:cNvPr>
          <p:cNvSpPr/>
          <p:nvPr/>
        </p:nvSpPr>
        <p:spPr>
          <a:xfrm>
            <a:off x="0" y="0"/>
            <a:ext cx="12192000" cy="6638713"/>
          </a:xfrm>
          <a:prstGeom prst="frame">
            <a:avLst>
              <a:gd name="adj1" fmla="val 5018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0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1F6D9-0FB5-4299-B38D-9D7796B590AA}"/>
              </a:ext>
            </a:extLst>
          </p:cNvPr>
          <p:cNvSpPr txBox="1"/>
          <p:nvPr/>
        </p:nvSpPr>
        <p:spPr>
          <a:xfrm>
            <a:off x="259643" y="534424"/>
            <a:ext cx="116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          </a:t>
            </a:r>
            <a:r>
              <a:rPr lang="bn-IN" sz="3200" b="1" dirty="0">
                <a:highlight>
                  <a:srgbClr val="FF00FF"/>
                </a:highlight>
                <a:latin typeface="NikoshBAN"/>
                <a:cs typeface="Nirmala UI" panose="020B0502040204020203" pitchFamily="34" charset="0"/>
              </a:rPr>
              <a:t>পাঠ ঘোষনা </a:t>
            </a:r>
            <a:endParaRPr lang="en-US" sz="3200" b="1" dirty="0">
              <a:highlight>
                <a:srgbClr val="FF00FF"/>
              </a:highlight>
              <a:latin typeface="NikoshBAN"/>
              <a:cs typeface="Nirmala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689C3-4F60-4DA2-835A-C0F2A3310091}"/>
              </a:ext>
            </a:extLst>
          </p:cNvPr>
          <p:cNvSpPr txBox="1"/>
          <p:nvPr/>
        </p:nvSpPr>
        <p:spPr>
          <a:xfrm>
            <a:off x="259643" y="2727823"/>
            <a:ext cx="1160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  </a:t>
            </a:r>
            <a:r>
              <a:rPr lang="bn-IN" sz="3600" b="1" dirty="0">
                <a:highlight>
                  <a:srgbClr val="008000"/>
                </a:highlight>
                <a:latin typeface="NikoshBAN"/>
              </a:rPr>
              <a:t>আমাদের আজকের পাঠ </a:t>
            </a:r>
            <a:endParaRPr lang="en-US" sz="3600" b="1" dirty="0">
              <a:highlight>
                <a:srgbClr val="008000"/>
              </a:highlight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DCDF0-ED86-403A-A42A-5D5EB64C8807}"/>
              </a:ext>
            </a:extLst>
          </p:cNvPr>
          <p:cNvSpPr txBox="1"/>
          <p:nvPr/>
        </p:nvSpPr>
        <p:spPr>
          <a:xfrm>
            <a:off x="259643" y="5260622"/>
            <a:ext cx="1168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          </a:t>
            </a:r>
            <a:r>
              <a:rPr lang="bn-IN" sz="3600" b="1" dirty="0">
                <a:highlight>
                  <a:srgbClr val="FF0000"/>
                </a:highlight>
                <a:latin typeface="NikoshBAN"/>
              </a:rPr>
              <a:t>পানি দুষন </a:t>
            </a:r>
            <a:endParaRPr lang="en-US" sz="3600" b="1" dirty="0">
              <a:highlight>
                <a:srgbClr val="FF0000"/>
              </a:highlight>
              <a:latin typeface="NikoshBAN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245BF5E-EEF6-46C9-84BE-294CDC70DB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88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8422378-51D6-4463-8267-09DFCE7FFDEB}"/>
              </a:ext>
            </a:extLst>
          </p:cNvPr>
          <p:cNvSpPr/>
          <p:nvPr/>
        </p:nvSpPr>
        <p:spPr>
          <a:xfrm>
            <a:off x="5520267" y="1119199"/>
            <a:ext cx="575733" cy="155782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1BED8F4-5ACE-4305-939C-506F07FBF679}"/>
              </a:ext>
            </a:extLst>
          </p:cNvPr>
          <p:cNvSpPr/>
          <p:nvPr/>
        </p:nvSpPr>
        <p:spPr>
          <a:xfrm>
            <a:off x="5520267" y="3374154"/>
            <a:ext cx="575733" cy="1835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75-9084-46B7-B50B-04B52A368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t="11442" r="36147" b="64370"/>
          <a:stretch/>
        </p:blipFill>
        <p:spPr>
          <a:xfrm>
            <a:off x="282222" y="270933"/>
            <a:ext cx="11650134" cy="60056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50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52E62-4709-44DC-883F-ACCAF2D5EEAD}"/>
              </a:ext>
            </a:extLst>
          </p:cNvPr>
          <p:cNvSpPr txBox="1"/>
          <p:nvPr/>
        </p:nvSpPr>
        <p:spPr>
          <a:xfrm>
            <a:off x="300787" y="259557"/>
            <a:ext cx="116202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      </a:t>
            </a:r>
            <a:r>
              <a:rPr lang="bn-IN" sz="3600" b="1" dirty="0">
                <a:highlight>
                  <a:srgbClr val="808000"/>
                </a:highlight>
                <a:latin typeface="NikoshBAN" panose="02000000000000000000"/>
              </a:rPr>
              <a:t>পানি দুষনের কারণ</a:t>
            </a:r>
            <a:endParaRPr lang="en-US" sz="3600" b="1" dirty="0">
              <a:highlight>
                <a:srgbClr val="808000"/>
              </a:highlight>
              <a:latin typeface="NikoshBAN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45530-BB82-4DB3-A7F7-ED5EBBCCE620}"/>
              </a:ext>
            </a:extLst>
          </p:cNvPr>
          <p:cNvSpPr txBox="1"/>
          <p:nvPr/>
        </p:nvSpPr>
        <p:spPr>
          <a:xfrm>
            <a:off x="300787" y="1035540"/>
            <a:ext cx="116202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</a:t>
            </a:r>
            <a:r>
              <a:rPr lang="bn-IN" sz="2800" b="1" dirty="0">
                <a:highlight>
                  <a:srgbClr val="00FFFF"/>
                </a:highlight>
              </a:rPr>
              <a:t>তোমরা কি বলতে পারবে কী কী কারণে পানি দুষিত হয়?</a:t>
            </a:r>
            <a:endParaRPr lang="en-US" sz="2800" b="1" dirty="0">
              <a:highlight>
                <a:srgbClr val="00FF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963D1-B368-4E73-9E63-1966F302C82E}"/>
              </a:ext>
            </a:extLst>
          </p:cNvPr>
          <p:cNvSpPr txBox="1"/>
          <p:nvPr/>
        </p:nvSpPr>
        <p:spPr>
          <a:xfrm>
            <a:off x="300787" y="2215241"/>
            <a:ext cx="116202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</a:t>
            </a:r>
            <a:r>
              <a:rPr lang="bn-IN" sz="3200" b="1" dirty="0"/>
              <a:t>মানুষের কর্মকাণ্ড পানি দুষণের প্রধান কারণ।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B4FB7-B620-49A9-B28F-C039D057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53" y="3840582"/>
            <a:ext cx="5795214" cy="2731889"/>
          </a:xfrm>
          <a:prstGeom prst="rect">
            <a:avLst/>
          </a:prstGeom>
        </p:spPr>
      </p:pic>
      <p:pic>
        <p:nvPicPr>
          <p:cNvPr id="1026" name="Picture 2" descr="অর্গানিক ফার্মিং বা জৈবিক ক্ষেতি বা জৈব চাষ কেন করবেন এবং ভারতীয় চাষীরা  জৈব চাষ থেকে দূরে সরে গেল কিভাবে আর তার ফলাফল কী জানুন – BAARTA TODAY">
            <a:extLst>
              <a:ext uri="{FF2B5EF4-FFF2-40B4-BE49-F238E27FC236}">
                <a16:creationId xmlns:a16="http://schemas.microsoft.com/office/drawing/2014/main" id="{45C79843-0C5F-4108-A548-89D27F4F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7" y="3840583"/>
            <a:ext cx="5795214" cy="27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4323F-C4ED-4909-87A6-F3108BA4F027}"/>
              </a:ext>
            </a:extLst>
          </p:cNvPr>
          <p:cNvSpPr txBox="1"/>
          <p:nvPr/>
        </p:nvSpPr>
        <p:spPr>
          <a:xfrm>
            <a:off x="300787" y="2905780"/>
            <a:ext cx="116202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     কৃষিকাজে ব্যবহ্রত কীটনাশক,কলকারখানার রাসায়নিক  দ্রব্য।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7B99-D9EF-45B7-A9CA-AEF4A2B8E43B}"/>
              </a:ext>
            </a:extLst>
          </p:cNvPr>
          <p:cNvSpPr txBox="1"/>
          <p:nvPr/>
        </p:nvSpPr>
        <p:spPr>
          <a:xfrm>
            <a:off x="300787" y="1609477"/>
            <a:ext cx="116202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2800" b="1" dirty="0"/>
              <a:t>তোমরা ছবিতে কী দেখতে পাচ্ছ?</a:t>
            </a:r>
            <a:endParaRPr lang="en-US" sz="28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B7545FE-6921-451A-9908-89C85D520363}"/>
              </a:ext>
            </a:extLst>
          </p:cNvPr>
          <p:cNvSpPr/>
          <p:nvPr/>
        </p:nvSpPr>
        <p:spPr>
          <a:xfrm>
            <a:off x="-4013" y="-32372"/>
            <a:ext cx="12192000" cy="6858000"/>
          </a:xfrm>
          <a:prstGeom prst="frame">
            <a:avLst>
              <a:gd name="adj1" fmla="val 3612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C1EBF-3D04-49EA-974A-B1145946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2" y="1211294"/>
            <a:ext cx="5170311" cy="3925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F4785-938E-4D86-B9BB-D35D7F98A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1211293"/>
            <a:ext cx="6468533" cy="3925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64C54-0D3B-4216-AA8C-DC6D4C1A0EE2}"/>
              </a:ext>
            </a:extLst>
          </p:cNvPr>
          <p:cNvSpPr txBox="1"/>
          <p:nvPr/>
        </p:nvSpPr>
        <p:spPr>
          <a:xfrm>
            <a:off x="767644" y="5646706"/>
            <a:ext cx="111872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</a:t>
            </a:r>
            <a:r>
              <a:rPr lang="bn-IN" sz="3600" b="1" dirty="0"/>
              <a:t>গৃহস্থালির বর্জ্যের মাধ্যমে পানি দুষিত হয়। 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3E685-ECE1-46CF-A2D9-527816D01570}"/>
              </a:ext>
            </a:extLst>
          </p:cNvPr>
          <p:cNvSpPr txBox="1"/>
          <p:nvPr/>
        </p:nvSpPr>
        <p:spPr>
          <a:xfrm>
            <a:off x="1631243" y="426463"/>
            <a:ext cx="94600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</a:t>
            </a:r>
            <a:r>
              <a:rPr lang="bn-IN" sz="2800" b="1" dirty="0"/>
              <a:t>তোমরা ছবিতে কী দেখতে পাচ্ছ?</a:t>
            </a:r>
            <a:endParaRPr lang="en-US" sz="2800" b="1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C8DAA54-B8B5-4412-BB5A-D791F43922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353</Words>
  <Application>Microsoft Office PowerPoint</Application>
  <PresentationFormat>Widescreen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Gill Sans MT</vt:lpstr>
      <vt:lpstr>NikoshBAN</vt:lpstr>
      <vt:lpstr>Nirmala UI</vt:lpstr>
      <vt:lpstr>Trebuchet MS</vt:lpstr>
      <vt:lpstr>Vrinda</vt:lpstr>
      <vt:lpstr>Wingdings 3</vt:lpstr>
      <vt:lpstr>Gallery</vt:lpstr>
      <vt:lpstr>Facet</vt:lpstr>
      <vt:lpstr>Ion</vt:lpstr>
      <vt:lpstr>1_Office Theme</vt:lpstr>
      <vt:lpstr>Berlin</vt:lpstr>
      <vt:lpstr>Office Theme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32</cp:revision>
  <dcterms:created xsi:type="dcterms:W3CDTF">2020-10-24T12:54:16Z</dcterms:created>
  <dcterms:modified xsi:type="dcterms:W3CDTF">2020-10-31T19:42:28Z</dcterms:modified>
</cp:coreProperties>
</file>