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6" r:id="rId2"/>
    <p:sldId id="287" r:id="rId3"/>
    <p:sldId id="331" r:id="rId4"/>
    <p:sldId id="332" r:id="rId5"/>
    <p:sldId id="333" r:id="rId6"/>
    <p:sldId id="288" r:id="rId7"/>
    <p:sldId id="293" r:id="rId8"/>
    <p:sldId id="294" r:id="rId9"/>
    <p:sldId id="337" r:id="rId10"/>
    <p:sldId id="323" r:id="rId11"/>
    <p:sldId id="326" r:id="rId12"/>
    <p:sldId id="327" r:id="rId13"/>
    <p:sldId id="328" r:id="rId14"/>
    <p:sldId id="301" r:id="rId15"/>
    <p:sldId id="298" r:id="rId16"/>
    <p:sldId id="299" r:id="rId17"/>
    <p:sldId id="300" r:id="rId18"/>
    <p:sldId id="314" r:id="rId19"/>
    <p:sldId id="339" r:id="rId20"/>
    <p:sldId id="340" r:id="rId21"/>
    <p:sldId id="341" r:id="rId22"/>
    <p:sldId id="343" r:id="rId23"/>
    <p:sldId id="315" r:id="rId24"/>
    <p:sldId id="344" r:id="rId25"/>
    <p:sldId id="345" r:id="rId26"/>
    <p:sldId id="297" r:id="rId27"/>
    <p:sldId id="347" r:id="rId28"/>
    <p:sldId id="321" r:id="rId29"/>
    <p:sldId id="320" r:id="rId30"/>
    <p:sldId id="3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1455" autoAdjust="0"/>
  </p:normalViewPr>
  <p:slideViewPr>
    <p:cSldViewPr snapToGrid="0">
      <p:cViewPr varScale="1">
        <p:scale>
          <a:sx n="73" d="100"/>
          <a:sy n="73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FC2F1-473C-4350-A209-AF82D76E32F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CC973-9CB9-486F-B255-E8222989D798}">
      <dgm:prSet phldrT="[Text]"/>
      <dgm:spPr/>
      <dgm:t>
        <a:bodyPr/>
        <a:lstStyle/>
        <a:p>
          <a:r>
            <a:rPr lang="ar-SA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ذكر</a:t>
          </a:r>
          <a:endParaRPr lang="bn-IN" b="1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৩ </a:t>
          </a:r>
          <a:r>
            <a:rPr lang="bn-IN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প্রকার </a:t>
          </a:r>
          <a:endParaRPr lang="en-US" dirty="0">
            <a:solidFill>
              <a:schemeClr val="tx1"/>
            </a:solidFill>
          </a:endParaRPr>
        </a:p>
      </dgm:t>
    </dgm:pt>
    <dgm:pt modelId="{5AE6DCDB-63F7-428C-A3CE-79DBDED6E208}" type="parTrans" cxnId="{2BBED373-1558-4C31-B7B4-C13E0E02265E}">
      <dgm:prSet/>
      <dgm:spPr/>
      <dgm:t>
        <a:bodyPr/>
        <a:lstStyle/>
        <a:p>
          <a:endParaRPr lang="en-US"/>
        </a:p>
      </dgm:t>
    </dgm:pt>
    <dgm:pt modelId="{1BC21BC7-5204-41E1-BE9C-4290EF4A3025}" type="sibTrans" cxnId="{2BBED373-1558-4C31-B7B4-C13E0E02265E}">
      <dgm:prSet/>
      <dgm:spPr/>
      <dgm:t>
        <a:bodyPr/>
        <a:lstStyle/>
        <a:p>
          <a:endParaRPr lang="en-US"/>
        </a:p>
      </dgm:t>
    </dgm:pt>
    <dgm:pt modelId="{150AE43A-2982-4F0B-AAC7-F2DCE5884699}">
      <dgm:prSet phldrT="[Text]"/>
      <dgm:spPr/>
      <dgm:t>
        <a:bodyPr/>
        <a:lstStyle/>
        <a:p>
          <a:r>
            <a:rPr lang="ar-S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الذكر باللسان</a:t>
          </a:r>
        </a:p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যিকির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843614D-B61A-4779-948D-B66BBCCB9553}" type="parTrans" cxnId="{82F8A341-704B-453E-B948-A7FD3B3FB648}">
      <dgm:prSet/>
      <dgm:spPr/>
      <dgm:t>
        <a:bodyPr/>
        <a:lstStyle/>
        <a:p>
          <a:endParaRPr lang="en-US"/>
        </a:p>
      </dgm:t>
    </dgm:pt>
    <dgm:pt modelId="{442694B2-8EF7-425E-9AC4-861C5E4C87B3}" type="sibTrans" cxnId="{82F8A341-704B-453E-B948-A7FD3B3FB648}">
      <dgm:prSet/>
      <dgm:spPr/>
      <dgm:t>
        <a:bodyPr/>
        <a:lstStyle/>
        <a:p>
          <a:endParaRPr lang="en-US"/>
        </a:p>
      </dgm:t>
    </dgm:pt>
    <dgm:pt modelId="{EED319BE-00AB-4B8A-A7A5-DDB46AFE0D2F}">
      <dgm:prSet phldrT="[Text]"/>
      <dgm:spPr/>
      <dgm:t>
        <a:bodyPr/>
        <a:lstStyle/>
        <a:p>
          <a:r>
            <a:rPr lang="ar-S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الذكر بالقلب</a:t>
          </a:r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যিকির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DAC4A893-BA1B-484B-8031-E6F7D963CEAB}" type="parTrans" cxnId="{2D8D9EB9-6D82-403D-81EC-0A57E4DE740D}">
      <dgm:prSet/>
      <dgm:spPr/>
      <dgm:t>
        <a:bodyPr/>
        <a:lstStyle/>
        <a:p>
          <a:endParaRPr lang="en-US"/>
        </a:p>
      </dgm:t>
    </dgm:pt>
    <dgm:pt modelId="{8691CDED-00C6-4855-9D36-BF16112C8E56}" type="sibTrans" cxnId="{2D8D9EB9-6D82-403D-81EC-0A57E4DE740D}">
      <dgm:prSet/>
      <dgm:spPr/>
      <dgm:t>
        <a:bodyPr/>
        <a:lstStyle/>
        <a:p>
          <a:endParaRPr lang="en-US"/>
        </a:p>
      </dgm:t>
    </dgm:pt>
    <dgm:pt modelId="{CC6AD851-7FDF-4CD8-A336-202F2C7C776F}">
      <dgm:prSet phldrT="[Text]"/>
      <dgm:spPr/>
      <dgm:t>
        <a:bodyPr/>
        <a:lstStyle/>
        <a:p>
          <a:r>
            <a:rPr lang="ar-S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الذكر بالجوارح</a:t>
          </a:r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অংগসমুহের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যিকির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AE83C926-1DDE-4668-BF48-CA1F34753E56}" type="parTrans" cxnId="{07FA9C7E-ADD5-44C6-9C99-82ED30CDE2B6}">
      <dgm:prSet/>
      <dgm:spPr/>
      <dgm:t>
        <a:bodyPr/>
        <a:lstStyle/>
        <a:p>
          <a:endParaRPr lang="en-US"/>
        </a:p>
      </dgm:t>
    </dgm:pt>
    <dgm:pt modelId="{3199FF1D-7A89-4EEA-9359-11AD13FB95C1}" type="sibTrans" cxnId="{07FA9C7E-ADD5-44C6-9C99-82ED30CDE2B6}">
      <dgm:prSet/>
      <dgm:spPr/>
      <dgm:t>
        <a:bodyPr/>
        <a:lstStyle/>
        <a:p>
          <a:endParaRPr lang="en-US"/>
        </a:p>
      </dgm:t>
    </dgm:pt>
    <dgm:pt modelId="{582D873A-7F68-431B-84C9-630671095267}" type="pres">
      <dgm:prSet presAssocID="{A8CFC2F1-473C-4350-A209-AF82D76E32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FAD467-AE77-40B3-B9DA-18242FC13C09}" type="pres">
      <dgm:prSet presAssocID="{B83CC973-9CB9-486F-B255-E8222989D798}" presName="singleCycle" presStyleCnt="0"/>
      <dgm:spPr/>
    </dgm:pt>
    <dgm:pt modelId="{301ADCC2-6B52-4E53-844C-6069D1C71E09}" type="pres">
      <dgm:prSet presAssocID="{B83CC973-9CB9-486F-B255-E8222989D798}" presName="singleCenter" presStyleLbl="node1" presStyleIdx="0" presStyleCnt="4" custScaleX="119438" custLinFactNeighborX="-58" custLinFactNeighborY="-602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0B778DB-336C-4EAF-8DDF-2827305AE076}" type="pres">
      <dgm:prSet presAssocID="{C843614D-B61A-4779-948D-B66BBCCB9553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94DD02F-DCC7-42E8-A879-B572AEF0E827}" type="pres">
      <dgm:prSet presAssocID="{150AE43A-2982-4F0B-AAC7-F2DCE5884699}" presName="text0" presStyleLbl="node1" presStyleIdx="1" presStyleCnt="4" custScaleX="166277" custScaleY="156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C21A3-E93A-4E99-91C8-DD17280047D9}" type="pres">
      <dgm:prSet presAssocID="{DAC4A893-BA1B-484B-8031-E6F7D963CEA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1FD05F4-634B-4B12-8DB1-6E754DD8B743}" type="pres">
      <dgm:prSet presAssocID="{EED319BE-00AB-4B8A-A7A5-DDB46AFE0D2F}" presName="text0" presStyleLbl="node1" presStyleIdx="2" presStyleCnt="4" custScaleX="160836" custScaleY="126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43638-CD5C-4F36-98E1-0A5C0F5BAC34}" type="pres">
      <dgm:prSet presAssocID="{AE83C926-1DDE-4668-BF48-CA1F34753E5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102CA98-8FB2-4D34-825D-877646DAA2EC}" type="pres">
      <dgm:prSet presAssocID="{CC6AD851-7FDF-4CD8-A336-202F2C7C776F}" presName="text0" presStyleLbl="node1" presStyleIdx="3" presStyleCnt="4" custScaleX="165702" custScaleY="133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57BED9-60D5-4742-92A7-9A7E1837EE97}" type="presOf" srcId="{150AE43A-2982-4F0B-AAC7-F2DCE5884699}" destId="{D94DD02F-DCC7-42E8-A879-B572AEF0E827}" srcOrd="0" destOrd="0" presId="urn:microsoft.com/office/officeart/2008/layout/RadialCluster"/>
    <dgm:cxn modelId="{E4BCDF67-2F30-4D52-9BD7-1F4901FBAD03}" type="presOf" srcId="{A8CFC2F1-473C-4350-A209-AF82D76E32F4}" destId="{582D873A-7F68-431B-84C9-630671095267}" srcOrd="0" destOrd="0" presId="urn:microsoft.com/office/officeart/2008/layout/RadialCluster"/>
    <dgm:cxn modelId="{6AA2FE4C-6B25-4E43-B9E8-5449C7133E29}" type="presOf" srcId="{C843614D-B61A-4779-948D-B66BBCCB9553}" destId="{50B778DB-336C-4EAF-8DDF-2827305AE076}" srcOrd="0" destOrd="0" presId="urn:microsoft.com/office/officeart/2008/layout/RadialCluster"/>
    <dgm:cxn modelId="{9D8C3F9C-25C9-49BE-9F00-B9C26C6E3E9C}" type="presOf" srcId="{EED319BE-00AB-4B8A-A7A5-DDB46AFE0D2F}" destId="{01FD05F4-634B-4B12-8DB1-6E754DD8B743}" srcOrd="0" destOrd="0" presId="urn:microsoft.com/office/officeart/2008/layout/RadialCluster"/>
    <dgm:cxn modelId="{2BBED373-1558-4C31-B7B4-C13E0E02265E}" srcId="{A8CFC2F1-473C-4350-A209-AF82D76E32F4}" destId="{B83CC973-9CB9-486F-B255-E8222989D798}" srcOrd="0" destOrd="0" parTransId="{5AE6DCDB-63F7-428C-A3CE-79DBDED6E208}" sibTransId="{1BC21BC7-5204-41E1-BE9C-4290EF4A3025}"/>
    <dgm:cxn modelId="{07FA9C7E-ADD5-44C6-9C99-82ED30CDE2B6}" srcId="{B83CC973-9CB9-486F-B255-E8222989D798}" destId="{CC6AD851-7FDF-4CD8-A336-202F2C7C776F}" srcOrd="2" destOrd="0" parTransId="{AE83C926-1DDE-4668-BF48-CA1F34753E56}" sibTransId="{3199FF1D-7A89-4EEA-9359-11AD13FB95C1}"/>
    <dgm:cxn modelId="{99E4AF58-3264-455D-9F87-7197EF9946BB}" type="presOf" srcId="{B83CC973-9CB9-486F-B255-E8222989D798}" destId="{301ADCC2-6B52-4E53-844C-6069D1C71E09}" srcOrd="0" destOrd="0" presId="urn:microsoft.com/office/officeart/2008/layout/RadialCluster"/>
    <dgm:cxn modelId="{2D8D9EB9-6D82-403D-81EC-0A57E4DE740D}" srcId="{B83CC973-9CB9-486F-B255-E8222989D798}" destId="{EED319BE-00AB-4B8A-A7A5-DDB46AFE0D2F}" srcOrd="1" destOrd="0" parTransId="{DAC4A893-BA1B-484B-8031-E6F7D963CEAB}" sibTransId="{8691CDED-00C6-4855-9D36-BF16112C8E56}"/>
    <dgm:cxn modelId="{4A686AA0-DB44-45DD-B811-40B14450E4DE}" type="presOf" srcId="{DAC4A893-BA1B-484B-8031-E6F7D963CEAB}" destId="{06BC21A3-E93A-4E99-91C8-DD17280047D9}" srcOrd="0" destOrd="0" presId="urn:microsoft.com/office/officeart/2008/layout/RadialCluster"/>
    <dgm:cxn modelId="{82F8A341-704B-453E-B948-A7FD3B3FB648}" srcId="{B83CC973-9CB9-486F-B255-E8222989D798}" destId="{150AE43A-2982-4F0B-AAC7-F2DCE5884699}" srcOrd="0" destOrd="0" parTransId="{C843614D-B61A-4779-948D-B66BBCCB9553}" sibTransId="{442694B2-8EF7-425E-9AC4-861C5E4C87B3}"/>
    <dgm:cxn modelId="{8218BFA0-4B60-4F8E-9120-FCDDDD284D83}" type="presOf" srcId="{CC6AD851-7FDF-4CD8-A336-202F2C7C776F}" destId="{2102CA98-8FB2-4D34-825D-877646DAA2EC}" srcOrd="0" destOrd="0" presId="urn:microsoft.com/office/officeart/2008/layout/RadialCluster"/>
    <dgm:cxn modelId="{37C0DABF-F577-41FF-B514-9137F92130D2}" type="presOf" srcId="{AE83C926-1DDE-4668-BF48-CA1F34753E56}" destId="{D4743638-CD5C-4F36-98E1-0A5C0F5BAC34}" srcOrd="0" destOrd="0" presId="urn:microsoft.com/office/officeart/2008/layout/RadialCluster"/>
    <dgm:cxn modelId="{7436D70C-6F4E-439E-BB56-25A20E5465A1}" type="presParOf" srcId="{582D873A-7F68-431B-84C9-630671095267}" destId="{46FAD467-AE77-40B3-B9DA-18242FC13C09}" srcOrd="0" destOrd="0" presId="urn:microsoft.com/office/officeart/2008/layout/RadialCluster"/>
    <dgm:cxn modelId="{3D49D466-8FF5-4FD9-B790-BFEF754C47B5}" type="presParOf" srcId="{46FAD467-AE77-40B3-B9DA-18242FC13C09}" destId="{301ADCC2-6B52-4E53-844C-6069D1C71E09}" srcOrd="0" destOrd="0" presId="urn:microsoft.com/office/officeart/2008/layout/RadialCluster"/>
    <dgm:cxn modelId="{EA50A2D6-B48A-4663-8048-13CBB4732ABC}" type="presParOf" srcId="{46FAD467-AE77-40B3-B9DA-18242FC13C09}" destId="{50B778DB-336C-4EAF-8DDF-2827305AE076}" srcOrd="1" destOrd="0" presId="urn:microsoft.com/office/officeart/2008/layout/RadialCluster"/>
    <dgm:cxn modelId="{230FAB0A-36EF-49E0-8685-FB4E2BD33FAB}" type="presParOf" srcId="{46FAD467-AE77-40B3-B9DA-18242FC13C09}" destId="{D94DD02F-DCC7-42E8-A879-B572AEF0E827}" srcOrd="2" destOrd="0" presId="urn:microsoft.com/office/officeart/2008/layout/RadialCluster"/>
    <dgm:cxn modelId="{84909834-94D3-4FF3-827F-D71F856BC975}" type="presParOf" srcId="{46FAD467-AE77-40B3-B9DA-18242FC13C09}" destId="{06BC21A3-E93A-4E99-91C8-DD17280047D9}" srcOrd="3" destOrd="0" presId="urn:microsoft.com/office/officeart/2008/layout/RadialCluster"/>
    <dgm:cxn modelId="{F5FA0E52-151B-4AD1-87EA-B6322816ECF4}" type="presParOf" srcId="{46FAD467-AE77-40B3-B9DA-18242FC13C09}" destId="{01FD05F4-634B-4B12-8DB1-6E754DD8B743}" srcOrd="4" destOrd="0" presId="urn:microsoft.com/office/officeart/2008/layout/RadialCluster"/>
    <dgm:cxn modelId="{6941DD0F-FCF0-445C-A964-09377344519D}" type="presParOf" srcId="{46FAD467-AE77-40B3-B9DA-18242FC13C09}" destId="{D4743638-CD5C-4F36-98E1-0A5C0F5BAC34}" srcOrd="5" destOrd="0" presId="urn:microsoft.com/office/officeart/2008/layout/RadialCluster"/>
    <dgm:cxn modelId="{E6433357-8927-4EE0-9F19-B92B4AEB7AE7}" type="presParOf" srcId="{46FAD467-AE77-40B3-B9DA-18242FC13C09}" destId="{2102CA98-8FB2-4D34-825D-877646DAA2E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ADCC2-6B52-4E53-844C-6069D1C71E09}">
      <dsp:nvSpPr>
        <dsp:cNvPr id="0" name=""/>
        <dsp:cNvSpPr/>
      </dsp:nvSpPr>
      <dsp:spPr>
        <a:xfrm>
          <a:off x="3418519" y="2280319"/>
          <a:ext cx="194158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ذكر</a:t>
          </a:r>
          <a:endParaRPr lang="bn-IN" sz="3600" b="1" kern="1200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৩ </a:t>
          </a:r>
          <a:r>
            <a:rPr lang="bn-IN" sz="36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প্রকার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497874" y="2359674"/>
        <a:ext cx="1782874" cy="1466890"/>
      </dsp:txXfrm>
    </dsp:sp>
    <dsp:sp modelId="{50B778DB-336C-4EAF-8DDF-2827305AE076}">
      <dsp:nvSpPr>
        <dsp:cNvPr id="0" name=""/>
        <dsp:cNvSpPr/>
      </dsp:nvSpPr>
      <dsp:spPr>
        <a:xfrm rot="16204534">
          <a:off x="4123719" y="2013303"/>
          <a:ext cx="5340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40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DD02F-DCC7-42E8-A879-B572AEF0E827}">
      <dsp:nvSpPr>
        <dsp:cNvPr id="0" name=""/>
        <dsp:cNvSpPr/>
      </dsp:nvSpPr>
      <dsp:spPr>
        <a:xfrm>
          <a:off x="3486704" y="46655"/>
          <a:ext cx="1811009" cy="1699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الذكر باللسان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মুখের</a:t>
          </a:r>
          <a:r>
            <a:rPr lang="en-US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যিকির</a:t>
          </a:r>
          <a:r>
            <a:rPr lang="en-US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569673" y="129624"/>
        <a:ext cx="1645071" cy="1533694"/>
      </dsp:txXfrm>
    </dsp:sp>
    <dsp:sp modelId="{06BC21A3-E93A-4E99-91C8-DD17280047D9}">
      <dsp:nvSpPr>
        <dsp:cNvPr id="0" name=""/>
        <dsp:cNvSpPr/>
      </dsp:nvSpPr>
      <dsp:spPr>
        <a:xfrm rot="2135151">
          <a:off x="5323444" y="3902005"/>
          <a:ext cx="3925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5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D05F4-634B-4B12-8DB1-6E754DD8B743}">
      <dsp:nvSpPr>
        <dsp:cNvPr id="0" name=""/>
        <dsp:cNvSpPr/>
      </dsp:nvSpPr>
      <dsp:spPr>
        <a:xfrm>
          <a:off x="5679377" y="3953914"/>
          <a:ext cx="1751748" cy="1378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الذكر بالقلب</a:t>
          </a:r>
          <a:endParaRPr lang="en-US" sz="2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অন্তরের</a:t>
          </a:r>
          <a:r>
            <a:rPr lang="en-US" sz="2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যিকির</a:t>
          </a:r>
          <a:r>
            <a:rPr lang="en-US" sz="2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746651" y="4021188"/>
        <a:ext cx="1617200" cy="1243567"/>
      </dsp:txXfrm>
    </dsp:sp>
    <dsp:sp modelId="{D4743638-CD5C-4F36-98E1-0A5C0F5BAC34}">
      <dsp:nvSpPr>
        <dsp:cNvPr id="0" name=""/>
        <dsp:cNvSpPr/>
      </dsp:nvSpPr>
      <dsp:spPr>
        <a:xfrm rot="8660489">
          <a:off x="3098427" y="3892589"/>
          <a:ext cx="3532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2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2CA98-8FB2-4D34-825D-877646DAA2EC}">
      <dsp:nvSpPr>
        <dsp:cNvPr id="0" name=""/>
        <dsp:cNvSpPr/>
      </dsp:nvSpPr>
      <dsp:spPr>
        <a:xfrm>
          <a:off x="1326792" y="3913931"/>
          <a:ext cx="1804746" cy="145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الذكر بالجوارح</a:t>
          </a:r>
          <a:endParaRPr lang="en-US" sz="2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শরীরের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অংগসমুহের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যিকির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97970" y="3985109"/>
        <a:ext cx="1662390" cy="1315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2D87-3F69-4D31-907A-117A4816DA61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5FCD-7652-444B-88B7-7AD053BA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6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1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E5FCD-7652-444B-88B7-7AD053BA3A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E5FCD-7652-444B-88B7-7AD053BA3A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7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E5FCD-7652-444B-88B7-7AD053BA3A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0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9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3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5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39BB8-D269-467A-BC9D-5F559E760FCA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4.jpg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10/31/2020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1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72" y="982631"/>
            <a:ext cx="8769927" cy="241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9" y="2616510"/>
            <a:ext cx="13134109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9" y="1685925"/>
            <a:ext cx="4094886" cy="4786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15380" y="163235"/>
            <a:ext cx="845712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যিকির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জ্ঞা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576" y="1407180"/>
            <a:ext cx="77866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ইসলামের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দৃষ্টিতে যে কাজের দ্বারা সওয়াব হয় তাহাই জিকির</a:t>
            </a:r>
            <a:r>
              <a:rPr lang="hi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আল্লাহকে আমদের ক্বলব বা মনের মধ্যে স্মরণের মাধ্যমেই আমাদের ক্বলব বা মন পরিস্কার বা সুস্থ করা সম্ভব। 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087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</a:t>
            </a:r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ইবাদাত </a:t>
            </a:r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300163"/>
            <a:ext cx="2767011" cy="217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7189"/>
            <a:ext cx="2714625" cy="2138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" y="4323432"/>
            <a:ext cx="2857500" cy="2276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62" y="1247521"/>
            <a:ext cx="2757624" cy="2304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8874850" y="1337189"/>
            <a:ext cx="2855188" cy="1967449"/>
            <a:chOff x="6386602" y="781487"/>
            <a:chExt cx="2634616" cy="3125358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4B3F39"/>
                </a:clrFrom>
                <a:clrTo>
                  <a:srgbClr val="4B3F3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725" y="1961590"/>
              <a:ext cx="2614493" cy="19452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2"/>
            <a:stretch/>
          </p:blipFill>
          <p:spPr bwMode="auto">
            <a:xfrm>
              <a:off x="6386602" y="781487"/>
              <a:ext cx="1318915" cy="10339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05857">
              <a:off x="7162831" y="1580385"/>
              <a:ext cx="993879" cy="42543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385763" y="3476088"/>
            <a:ext cx="180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1515" y="3476088"/>
            <a:ext cx="167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1700" y="3476088"/>
            <a:ext cx="138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হাজ্জ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49068" y="3626838"/>
            <a:ext cx="161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830" y="5074740"/>
            <a:ext cx="7883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সময়ের সাথে সম্পৃক্ত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8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537" y="3986213"/>
            <a:ext cx="10615613" cy="244316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79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যিকির</a:t>
            </a:r>
            <a:r>
              <a:rPr lang="en-US" sz="44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…….!!!</a:t>
            </a:r>
            <a:endParaRPr lang="en-US" sz="4000" b="1" dirty="0">
              <a:ln/>
              <a:solidFill>
                <a:schemeClr val="accent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1" y="171450"/>
            <a:ext cx="7515226" cy="338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rot="20657291">
            <a:off x="41034" y="-293523"/>
            <a:ext cx="44158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……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76606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2757488"/>
            <a:ext cx="3298032" cy="2521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3" y="2614613"/>
            <a:ext cx="3073002" cy="282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68" y="2684206"/>
            <a:ext cx="3494966" cy="2752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947604"/>
            <a:ext cx="2857500" cy="2314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8614" y="5750004"/>
            <a:ext cx="11863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সর্বাবস্থায়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6" y="152697"/>
            <a:ext cx="3642417" cy="2247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01" y="0"/>
            <a:ext cx="3524250" cy="191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0"/>
            <a:ext cx="3457575" cy="2763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17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569885">
            <a:off x="440596" y="1015593"/>
            <a:ext cx="4172801" cy="1725681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6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16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600" b="1" dirty="0">
              <a:ln/>
              <a:solidFill>
                <a:srgbClr val="0070C0"/>
              </a:solidFill>
            </a:endParaRPr>
          </a:p>
        </p:txBody>
      </p:sp>
      <p:pic>
        <p:nvPicPr>
          <p:cNvPr id="4" name="Picture 41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82" y="339213"/>
            <a:ext cx="5543908" cy="31487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04896" y="3756869"/>
            <a:ext cx="966803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</a:t>
            </a:r>
            <a:r>
              <a:rPr lang="bn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ইবাদাত </a:t>
            </a:r>
            <a:endParaRPr lang="bn-IN" sz="8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bn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লিখ ?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6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084" y="0"/>
            <a:ext cx="6797561" cy="90362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যিকিরের প্রকার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300162"/>
            <a:ext cx="3414713" cy="4977329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اقسام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الذكر 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7901957"/>
              </p:ext>
            </p:extLst>
          </p:nvPr>
        </p:nvGraphicFramePr>
        <p:xfrm>
          <a:off x="3952240" y="849085"/>
          <a:ext cx="87579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67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1ADCC2-6B52-4E53-844C-6069D1C71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01ADCC2-6B52-4E53-844C-6069D1C71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01ADCC2-6B52-4E53-844C-6069D1C71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01ADCC2-6B52-4E53-844C-6069D1C71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B778DB-336C-4EAF-8DDF-2827305AE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0B778DB-336C-4EAF-8DDF-2827305AE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0B778DB-336C-4EAF-8DDF-2827305AE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0B778DB-336C-4EAF-8DDF-2827305AE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4DD02F-DCC7-42E8-A879-B572AEF0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D94DD02F-DCC7-42E8-A879-B572AEF0E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D94DD02F-DCC7-42E8-A879-B572AEF0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D94DD02F-DCC7-42E8-A879-B572AEF0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C21A3-E93A-4E99-91C8-DD172800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6BC21A3-E93A-4E99-91C8-DD1728004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6BC21A3-E93A-4E99-91C8-DD172800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6BC21A3-E93A-4E99-91C8-DD172800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FD05F4-634B-4B12-8DB1-6E754DD8B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1FD05F4-634B-4B12-8DB1-6E754DD8B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1FD05F4-634B-4B12-8DB1-6E754DD8B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1FD05F4-634B-4B12-8DB1-6E754DD8B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743638-CD5C-4F36-98E1-0A5C0F5BA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4743638-CD5C-4F36-98E1-0A5C0F5BA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D4743638-CD5C-4F36-98E1-0A5C0F5BA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4743638-CD5C-4F36-98E1-0A5C0F5BA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2CA98-8FB2-4D34-825D-877646DA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2102CA98-8FB2-4D34-825D-877646DAA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102CA98-8FB2-4D34-825D-877646DA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102CA98-8FB2-4D34-825D-877646DA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704" y="1093845"/>
            <a:ext cx="8737496" cy="4849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ar-SA" sz="4000" b="1" u="sng" dirty="0">
                <a:ln/>
                <a:latin typeface="Arial" panose="020B0604020202020204" pitchFamily="34" charset="0"/>
              </a:rPr>
              <a:t>الذكر </a:t>
            </a:r>
            <a:r>
              <a:rPr lang="ar-SA" sz="4000" b="1" u="sng" dirty="0" smtClean="0">
                <a:ln/>
                <a:latin typeface="Arial" panose="020B0604020202020204" pitchFamily="34" charset="0"/>
              </a:rPr>
              <a:t>بالقلب </a:t>
            </a:r>
            <a:r>
              <a:rPr lang="en-US" sz="4000" b="1" u="sng" dirty="0" smtClean="0">
                <a:ln/>
                <a:latin typeface="Arial" panose="020B0604020202020204" pitchFamily="34" charset="0"/>
              </a:rPr>
              <a:t> </a:t>
            </a:r>
            <a:r>
              <a:rPr lang="en-US" sz="4000" b="1" u="sng" dirty="0" err="1" smtClean="0">
                <a:ln/>
                <a:latin typeface="Arial" panose="020B0604020202020204" pitchFamily="34" charset="0"/>
              </a:rPr>
              <a:t>এর</a:t>
            </a:r>
            <a:r>
              <a:rPr lang="en-US" sz="4000" b="1" u="sng" dirty="0" smtClean="0">
                <a:ln/>
                <a:latin typeface="Arial" panose="020B0604020202020204" pitchFamily="34" charset="0"/>
              </a:rPr>
              <a:t> </a:t>
            </a:r>
            <a:r>
              <a:rPr lang="en-US" sz="4000" b="1" u="sng" dirty="0" err="1" smtClean="0">
                <a:ln/>
                <a:latin typeface="Arial" panose="020B0604020202020204" pitchFamily="34" charset="0"/>
              </a:rPr>
              <a:t>পরিচয়</a:t>
            </a:r>
            <a:r>
              <a:rPr lang="en-US" sz="4000" b="1" u="sng" dirty="0" err="1">
                <a:ln/>
                <a:latin typeface="Arial" panose="020B0604020202020204" pitchFamily="34" charset="0"/>
              </a:rPr>
              <a:t>ঃ</a:t>
            </a:r>
            <a:endParaRPr lang="en-US" sz="4000" b="1" u="sng" dirty="0" smtClean="0"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কলব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অন্তরের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জিকির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সর্বদা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আল্লাহকে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হাযের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নাযেরর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করা।মখে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উচ্চারণ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অন্তরে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ভয়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অনুগ্রহ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তালাশ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  </a:t>
            </a:r>
          </a:p>
          <a:p>
            <a:pPr marL="457200" indent="-457200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প্রিয়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নবী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সঃ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ইরশাদ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endParaRPr lang="ar-SA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750"/>
              </a:spcAft>
            </a:pPr>
            <a:r>
              <a:rPr lang="ar-SA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مثل الذين يذكر ربه و </a:t>
            </a:r>
            <a:r>
              <a:rPr lang="ar-SA" sz="3200" b="1" dirty="0">
                <a:latin typeface="NikoshBAN" panose="02000000000000000000" pitchFamily="2" charset="0"/>
                <a:ea typeface="Calibri" panose="020F0502020204030204" pitchFamily="34" charset="0"/>
              </a:rPr>
              <a:t>الذين لا </a:t>
            </a:r>
            <a:r>
              <a:rPr lang="ar-SA" sz="3200" b="1" dirty="0" smtClean="0">
                <a:latin typeface="NikoshBAN" panose="02000000000000000000" pitchFamily="2" charset="0"/>
                <a:ea typeface="Calibri" panose="020F0502020204030204" pitchFamily="34" charset="0"/>
              </a:rPr>
              <a:t>يذكر ربه</a:t>
            </a:r>
            <a:r>
              <a:rPr lang="ar-SA" sz="3200" b="1" dirty="0"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ar-SA" sz="3200" b="1" dirty="0" smtClean="0">
                <a:latin typeface="NikoshBAN" panose="02000000000000000000" pitchFamily="2" charset="0"/>
                <a:ea typeface="Calibri" panose="020F0502020204030204" pitchFamily="34" charset="0"/>
              </a:rPr>
              <a:t>مثل الحي و الميت 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ব্যক্তি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আল্লাহর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যিকির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ব্যক্তি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আল্লাহর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যিকির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দৃষ্ঠান্ত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হলো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জীবিত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মৃতের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ন্যায়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r>
              <a:rPr lang="ar-SA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endParaRPr lang="ar-SA" sz="32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421" y="0"/>
            <a:ext cx="8684102" cy="6344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b="1" dirty="0">
                <a:ln/>
                <a:latin typeface="Arial" panose="020B0604020202020204" pitchFamily="34" charset="0"/>
              </a:rPr>
              <a:t>الذكر </a:t>
            </a:r>
            <a:r>
              <a:rPr lang="ar-SA" b="1" dirty="0" smtClean="0">
                <a:ln/>
                <a:latin typeface="Arial" panose="020B0604020202020204" pitchFamily="34" charset="0"/>
              </a:rPr>
              <a:t>بالقلب</a:t>
            </a:r>
            <a:r>
              <a:rPr lang="en-US" b="1" dirty="0" smtClean="0">
                <a:ln/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n/>
                <a:latin typeface="Arial" panose="020B0604020202020204" pitchFamily="34" charset="0"/>
              </a:rPr>
              <a:t>এর</a:t>
            </a:r>
            <a:r>
              <a:rPr lang="en-US" b="1" dirty="0" smtClean="0">
                <a:ln/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n/>
                <a:latin typeface="Arial" panose="020B0604020202020204" pitchFamily="34" charset="0"/>
              </a:rPr>
              <a:t>পরিচয়ঃ</a:t>
            </a:r>
            <a:endParaRPr lang="en-US" sz="96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43691" y="875210"/>
            <a:ext cx="3115491" cy="5630882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تعريف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الذكر 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بالقلب </a:t>
            </a:r>
          </a:p>
        </p:txBody>
      </p:sp>
    </p:spTree>
    <p:extLst>
      <p:ext uri="{BB962C8B-B14F-4D97-AF65-F5344CB8AC3E}">
        <p14:creationId xmlns:p14="http://schemas.microsoft.com/office/powerpoint/2010/main" val="191852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772" y="1183835"/>
            <a:ext cx="8238989" cy="531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SA" sz="3600" b="1" u="sng" dirty="0">
                <a:ln/>
                <a:latin typeface="Arial" panose="020B0604020202020204" pitchFamily="34" charset="0"/>
              </a:rPr>
              <a:t>الذكر باللسان </a:t>
            </a:r>
            <a:r>
              <a:rPr lang="en-US" sz="3600" b="1" u="sng" dirty="0">
                <a:ln/>
                <a:latin typeface="Arial" panose="020B0604020202020204" pitchFamily="34" charset="0"/>
              </a:rPr>
              <a:t> </a:t>
            </a:r>
            <a:r>
              <a:rPr lang="en-US" sz="3600" b="1" u="sng" dirty="0" err="1">
                <a:ln/>
                <a:latin typeface="Arial" panose="020B0604020202020204" pitchFamily="34" charset="0"/>
              </a:rPr>
              <a:t>এর</a:t>
            </a:r>
            <a:r>
              <a:rPr lang="en-US" sz="3600" b="1" u="sng" dirty="0">
                <a:ln/>
                <a:latin typeface="Arial" panose="020B0604020202020204" pitchFamily="34" charset="0"/>
              </a:rPr>
              <a:t> </a:t>
            </a:r>
            <a:r>
              <a:rPr lang="en-US" sz="3600" b="1" u="sng" dirty="0" err="1" smtClean="0">
                <a:ln/>
                <a:latin typeface="Arial" panose="020B0604020202020204" pitchFamily="34" charset="0"/>
              </a:rPr>
              <a:t>পরিচয়ঃ</a:t>
            </a:r>
            <a:endParaRPr lang="ar-SA" sz="3600" b="1" u="sng" dirty="0" smtClean="0"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bn-IN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মুখ দিয়ে যিকির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হাদিস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প্রমাণিত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সূনিদিষ্ট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স্মরণে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উদ্দেশ্যে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মুখে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উচ্ছারণ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bn-IN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 যিকির মুখে উচ্চারণ করা হয় । </a:t>
            </a:r>
            <a:endParaRPr lang="en-US" sz="3600" b="1" dirty="0" smtClean="0"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রাসুল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সঃ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ইরশাদ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endParaRPr lang="ar-SA" sz="1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750"/>
              </a:spcAft>
            </a:pPr>
            <a:r>
              <a:rPr lang="ar-SA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 يزال لسانك رطبا من ذكر الله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sz="24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ar-SA" sz="40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জিহ্বা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যেন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সব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আল্লাহর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যিকিরে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সিক্ত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ar-SA" sz="6600" b="1" dirty="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421" y="0"/>
            <a:ext cx="8684102" cy="6344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b="1" dirty="0">
                <a:ln/>
                <a:latin typeface="Arial" panose="020B0604020202020204" pitchFamily="34" charset="0"/>
              </a:rPr>
              <a:t>الذكر </a:t>
            </a:r>
            <a:r>
              <a:rPr lang="ar-SA" b="1" dirty="0" smtClean="0">
                <a:ln/>
                <a:latin typeface="Arial" panose="020B0604020202020204" pitchFamily="34" charset="0"/>
              </a:rPr>
              <a:t>باللسان </a:t>
            </a:r>
            <a:r>
              <a:rPr lang="en-US" b="1" dirty="0" smtClean="0">
                <a:ln/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n/>
                <a:latin typeface="Arial" panose="020B0604020202020204" pitchFamily="34" charset="0"/>
              </a:rPr>
              <a:t>এর</a:t>
            </a:r>
            <a:r>
              <a:rPr lang="en-US" b="1" dirty="0" smtClean="0">
                <a:ln/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n/>
                <a:latin typeface="Arial" panose="020B0604020202020204" pitchFamily="34" charset="0"/>
              </a:rPr>
              <a:t>পরিচয়ঃ</a:t>
            </a:r>
            <a:endParaRPr lang="en-US" sz="96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43691" y="875210"/>
            <a:ext cx="3115491" cy="5630882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تعريف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الذكر 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باللسان  </a:t>
            </a:r>
          </a:p>
        </p:txBody>
      </p:sp>
    </p:spTree>
    <p:extLst>
      <p:ext uri="{BB962C8B-B14F-4D97-AF65-F5344CB8AC3E}">
        <p14:creationId xmlns:p14="http://schemas.microsoft.com/office/powerpoint/2010/main" val="260548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819315">
            <a:off x="685955" y="134051"/>
            <a:ext cx="2947543" cy="2996949"/>
          </a:xfrm>
          <a:prstGeom prst="rect">
            <a:avLst/>
          </a:prstGeom>
        </p:spPr>
        <p:txBody>
          <a:bodyPr wrap="none">
            <a:prstTxWarp prst="textInflateTop">
              <a:avLst>
                <a:gd name="adj" fmla="val 3464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66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</a:t>
            </a:r>
            <a:endParaRPr lang="en-US" sz="16600" b="1" dirty="0" smtClean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600" b="1" dirty="0">
              <a:ln/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632166" y="5418705"/>
            <a:ext cx="10044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যিকিরের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6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1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62" y="1031544"/>
            <a:ext cx="5543908" cy="31487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5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70" y="0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  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উপাকারিতা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688" y="2051424"/>
            <a:ext cx="80843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u="sng" dirty="0" err="1" smtClean="0"/>
              <a:t>শয়তান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বিতাড়িত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হয়</a:t>
            </a:r>
            <a:r>
              <a:rPr lang="en-US" sz="3600" b="1" u="sng" dirty="0" smtClean="0"/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ar-SA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শয়তান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এরশাদ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ar-SA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 rtl="1"/>
            <a:r>
              <a:rPr lang="ar-SA" dirty="0"/>
              <a:t> </a:t>
            </a:r>
            <a:r>
              <a:rPr lang="ar-SA" sz="3200" b="1" dirty="0"/>
              <a:t>وعن ابن عباس - رضي الله عنهما - قال : قال رسول الله - صلى الله عليه وسلم - : " الشيطان جاثم على قلب ابن آدم ، فإذا ذكر الله خنس ، وإذا غفل وسوس " . رواه </a:t>
            </a:r>
            <a:r>
              <a:rPr lang="ar-SA" sz="3200" b="1" dirty="0" smtClean="0"/>
              <a:t>البخاري</a:t>
            </a:r>
          </a:p>
          <a:p>
            <a:pPr algn="l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শয়তান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চপসে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অমনুযোগী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কুমন্ত্রনা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-143691" y="875210"/>
            <a:ext cx="3865418" cy="5630882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ar-SA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  </a:t>
            </a:r>
            <a:endParaRPr lang="en-US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endParaRPr lang="en-US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উপাকারিতা</a:t>
            </a:r>
            <a:endParaRPr lang="en-US" sz="10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7235" y="875211"/>
            <a:ext cx="802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উপকারীতা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5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813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1" y="1057275"/>
            <a:ext cx="12288981" cy="5800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650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70" y="0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  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উপাকারিতা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43691" y="875210"/>
            <a:ext cx="3865418" cy="5630882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ar-SA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  </a:t>
            </a:r>
            <a:endParaRPr lang="en-US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endParaRPr lang="en-US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উপাকারিতা</a:t>
            </a:r>
            <a:endParaRPr lang="en-US" sz="10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9119" y="1837655"/>
            <a:ext cx="81144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অন্তরের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গুনাহের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কালিমাহ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শয়তানী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এরশাদ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ar-SA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 rtl="1"/>
            <a:r>
              <a:rPr lang="ar-SA" sz="3200" b="1" dirty="0"/>
              <a:t>" لكل شيء صقالة ، وصقالة القلوب ذكر الله ، وما من شيء أنجى من عذاب الله من ذكر الله " </a:t>
            </a:r>
            <a:endParaRPr lang="ar-SA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0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70" y="0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  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উপাকারিতা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43691" y="875210"/>
            <a:ext cx="3448594" cy="5630882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ar-SA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  </a:t>
            </a:r>
            <a:endParaRPr lang="en-US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endParaRPr lang="en-US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উপাকারিতা</a:t>
            </a:r>
            <a:endParaRPr lang="en-US" sz="10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8308" y="1576398"/>
            <a:ext cx="79482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অন্তরকে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অন্ত্রের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মোচনপূর্বক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নষ্কলুষ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এরশাদ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ar-SA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 rtl="1"/>
            <a:r>
              <a:rPr lang="ar-SA" sz="3200" b="1" dirty="0"/>
              <a:t>" عَنْ أَبِي بُرْدَةَ، عَنْ أَبِي مُوسَى  قَالَ: قَالَ النَّبِيُّ ﷺ: مَثَلُ الَّذِي يَذْكُرُ رَبَّهُ وَالَّذِي لا يَذْكُرُ رَبَّهُ مَثَلُ الحَيِّ وَالمَيِّتِ</a:t>
            </a:r>
            <a:r>
              <a:rPr lang="ar-SA" sz="3200" b="1" dirty="0" smtClean="0"/>
              <a:t>"</a:t>
            </a:r>
            <a:r>
              <a:rPr lang="ar-SA" sz="3200" b="1" dirty="0"/>
              <a:t> 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করেনা,তাদের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9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819315">
            <a:off x="752908" y="102326"/>
            <a:ext cx="2125903" cy="2996949"/>
          </a:xfrm>
          <a:prstGeom prst="rect">
            <a:avLst/>
          </a:prstGeom>
        </p:spPr>
        <p:txBody>
          <a:bodyPr wrap="none">
            <a:prstTxWarp prst="textInflateTop">
              <a:avLst>
                <a:gd name="adj" fmla="val 3464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6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endParaRPr lang="ar-SA" sz="166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6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478443"/>
            <a:ext cx="6940731" cy="4922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2632166" y="5418705"/>
            <a:ext cx="10044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যিকিরের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6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9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729" y="0"/>
            <a:ext cx="64320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যিকিরের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ফযিলত     </a:t>
            </a:r>
            <a:endParaRPr lang="en-US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1463040"/>
            <a:ext cx="3722914" cy="50145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4315317" y="433699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2104" y="1188720"/>
            <a:ext cx="8020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মানবজাতিকে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তায়ালা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বলেন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l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2800" b="1" dirty="0"/>
              <a:t>يَا أَيُّهَا الَّذِينَ آمَنُوا اذْكُرُوا اللَّهَ ذِكْرًا كَثِيرًا * وَسَبِّحُوهُ  بُكْرَةً وَأَصِيلًا </a:t>
            </a:r>
            <a:r>
              <a:rPr lang="ar-SA" sz="2800" b="1" dirty="0" smtClean="0"/>
              <a:t>*</a:t>
            </a:r>
            <a:r>
              <a:rPr lang="ar-SA" sz="3200" dirty="0"/>
              <a:t/>
            </a:r>
            <a:br>
              <a:rPr lang="ar-SA" sz="3200" dirty="0"/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মুমিনগণ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সকাল </a:t>
            </a:r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সন্ধ্যা আপনার রবের নাম "আল্লাহ" শব্দের যিকির করুন</a:t>
            </a: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l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তায়ালা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</a:p>
          <a:p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قد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افلح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تذكى،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وذكراسم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ربه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فصلي</a:t>
            </a:r>
            <a:endParaRPr lang="en-US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যে ব্যক্তি নফসের পবিত্রতা হাসিল করল সে সফলতা পেল এবং সে রবের নাম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আল্লাহ" শব্দের যিকির করে অতঃপর নামাজ পড়ে</a:t>
            </a: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7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3128" y="0"/>
            <a:ext cx="64320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যিকিরের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ফযিলত     </a:t>
            </a:r>
            <a:endParaRPr lang="en-US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0558" y="1811529"/>
            <a:ext cx="79482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বান্দার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যোগসুত্রঃ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যোগসু্ত্র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তায়ালা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ar-SA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 rtl="1"/>
            <a:r>
              <a:rPr lang="ar-SA" sz="3200" b="1" dirty="0"/>
              <a:t>"  </a:t>
            </a:r>
            <a:r>
              <a:rPr lang="ar-SA" sz="3200" b="1" dirty="0" smtClean="0"/>
              <a:t>فَاذْكُرُونِي</a:t>
            </a:r>
            <a:r>
              <a:rPr lang="ar-SA" sz="3200" b="1" dirty="0"/>
              <a:t> أَذْكُرْكُمْ وَاشْكُرُواْ لِي وَلاَ تَكْفُرُونِ </a:t>
            </a:r>
            <a:r>
              <a:rPr lang="ar-SA" sz="3200" b="1" dirty="0" smtClean="0"/>
              <a:t>"</a:t>
            </a:r>
            <a:r>
              <a:rPr lang="ar-SA" sz="3200" b="1" dirty="0"/>
              <a:t> 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অকৃতজ্ঞ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1495288"/>
            <a:ext cx="3592286" cy="5023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773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3128" y="0"/>
            <a:ext cx="64320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যিকিরের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ফযিলত     </a:t>
            </a:r>
            <a:endParaRPr lang="en-US" sz="2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5243" y="1367392"/>
            <a:ext cx="7948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কুদসীতে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r" rtl="1"/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انا معه اذا ذكر الله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1495288"/>
            <a:ext cx="3592286" cy="5023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686386" y="3766605"/>
            <a:ext cx="82269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আত্মিক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প্রশান্তিঃ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r" rtl="1"/>
            <a:r>
              <a:rPr lang="ar-SA" sz="3200" b="1" dirty="0" smtClean="0"/>
              <a:t>أَلاَ بِذِكْرِ اللّهِ تَطْمَئِنُّ الْقُلُوبُ</a:t>
            </a:r>
            <a:r>
              <a:rPr lang="ar-SA" dirty="0"/>
              <a:t> </a:t>
            </a:r>
            <a:r>
              <a:rPr lang="ar-SA" dirty="0" smtClean="0"/>
              <a:t>.</a:t>
            </a:r>
          </a:p>
          <a:p>
            <a:pPr algn="l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আত্মাসমুহ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20" y="143945"/>
            <a:ext cx="12149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হাদিস শরীফ থেকে জানা যায় সবচেয়ে উত্তম জিকির গুলো হচ্ছেঃ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6" y="842963"/>
            <a:ext cx="4676773" cy="3034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1545"/>
            <a:ext cx="3643313" cy="3186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3877358"/>
            <a:ext cx="4055051" cy="2980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10" y="842964"/>
            <a:ext cx="3533865" cy="3300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5" y="842963"/>
            <a:ext cx="3238500" cy="2828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76" y="3738904"/>
            <a:ext cx="4165024" cy="3276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09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817" y="1572356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198" y="1011382"/>
            <a:ext cx="131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4122" y="972190"/>
            <a:ext cx="8181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ذكر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5185" y="1631629"/>
            <a:ext cx="9420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ذكر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 করা,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bn-BD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করা,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5178" y="3141762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6305" y="2207909"/>
            <a:ext cx="131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2654" y="2218797"/>
            <a:ext cx="7659501" cy="66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ذكر </a:t>
            </a:r>
            <a:r>
              <a:rPr lang="en-US" sz="3375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078" y="2955496"/>
            <a:ext cx="9901645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ar-SA" sz="2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SA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সুতারাং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মুতাবেক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আল্লহর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4481" y="5714029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8789" y="4626431"/>
            <a:ext cx="780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7435" y="4692740"/>
            <a:ext cx="5117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ذكر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7982" y="5622048"/>
            <a:ext cx="9430604" cy="6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750"/>
              </a:spcAft>
            </a:pPr>
            <a:r>
              <a:rPr lang="ar-SA" sz="3600" b="1" dirty="0">
                <a:latin typeface="NikoshBAN" panose="02000000000000000000" pitchFamily="2" charset="0"/>
                <a:ea typeface="Calibri" panose="020F0502020204030204" pitchFamily="34" charset="0"/>
              </a:rPr>
              <a:t>مثل الذين يذكر ربه و الذين لا يذكر ربه مثل الحي و الميت  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4384963" y="0"/>
            <a:ext cx="2438400" cy="990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71" y="1391273"/>
            <a:ext cx="5029200" cy="31612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53344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2362" y="4454887"/>
            <a:ext cx="7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কুরআন হাদিসের আলোকে যিকিরের ফযিলত আলোচনা কর ?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9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0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150" y="628650"/>
            <a:ext cx="618172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0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73568" y="375174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039" y="3832240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46" y="0"/>
            <a:ext cx="48488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7" y="1634836"/>
            <a:ext cx="6151419" cy="257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68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738"/>
            <a:ext cx="12472988" cy="73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4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22148" y="2679939"/>
            <a:ext cx="70423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mdshahjahankutuby1979@gmail.com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89275" y="0"/>
            <a:ext cx="4599708" cy="166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9ম ও ১০ম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4655127" y="2729349"/>
            <a:ext cx="3920837" cy="1648691"/>
          </a:xfrm>
          <a:prstGeom prst="mathEqual">
            <a:avLst>
              <a:gd name="adj1" fmla="val 8174"/>
              <a:gd name="adj2" fmla="val 1176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1729042"/>
            <a:ext cx="4170219" cy="4381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15637" y="5635669"/>
            <a:ext cx="12510655" cy="1502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0"/>
            <a:ext cx="2920489" cy="259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740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9189" y="0"/>
            <a:ext cx="1680910" cy="412865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533" y="3982030"/>
            <a:ext cx="4776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7" y="0"/>
            <a:ext cx="5022049" cy="331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285750"/>
            <a:ext cx="4676773" cy="3034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245"/>
            <a:ext cx="3643313" cy="3186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2" y="4165672"/>
            <a:ext cx="3414711" cy="280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75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24567" y="2458121"/>
            <a:ext cx="8140115" cy="69922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r-SA" sz="4800" b="1" spc="33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الفصل الثالث:نماذج من الأخلاق الحميدة</a:t>
            </a:r>
            <a:endParaRPr lang="en-US" sz="4800" b="1" spc="33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7599" y="1630673"/>
            <a:ext cx="6134145" cy="664679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3600" b="1" spc="33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القسم الثالث:الأخلاق</a:t>
            </a:r>
            <a:endParaRPr lang="en-US" sz="3600" b="1" spc="33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1869" y="3246726"/>
            <a:ext cx="8167255" cy="162718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3200" b="1" spc="45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الدرس </a:t>
            </a:r>
            <a:r>
              <a:rPr lang="ar-SA" sz="3200" b="1" spc="33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الثالث</a:t>
            </a:r>
            <a:r>
              <a:rPr lang="ar-SA" sz="3200" b="1" spc="45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: صرف الأوقات لذكر الله سبحانه و تعالي</a:t>
            </a:r>
            <a:endParaRPr lang="en-US" sz="3200" b="1" spc="45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364" y="5070954"/>
            <a:ext cx="9001124" cy="1354957"/>
          </a:xfrm>
          <a:prstGeom prst="rect">
            <a:avLst/>
          </a:prstGeom>
          <a:ln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যিকিরে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মশগুল</a:t>
            </a:r>
            <a:r>
              <a:rPr lang="en-US" sz="2304" b="1" spc="45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304" b="1" spc="45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5066386" y="-142875"/>
            <a:ext cx="5281683" cy="1583611"/>
          </a:xfrm>
          <a:prstGeom prst="horizontalScroll">
            <a:avLst/>
          </a:prstGeom>
          <a:solidFill>
            <a:schemeClr val="bg2">
              <a:lumMod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7895"/>
              </a:avLst>
            </a:prstTxWarp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71450"/>
            <a:ext cx="3328988" cy="6315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493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0439" y="114302"/>
            <a:ext cx="234391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u="sng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b="1" u="sng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275" y="1177350"/>
            <a:ext cx="86582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যিকির শব্দের শাব্দিক ও পারিভাষিক অর্থ 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যিকিরের প্রকার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উপকারীতা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যিকিরের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ফযিলত ব্যাখ্যা করতে পারবে।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71450"/>
            <a:ext cx="3328988" cy="6315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12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99" y="0"/>
            <a:ext cx="105833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যিকির  </a:t>
            </a: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শব্দের আভিধানিক অর্থ?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587" y="1344096"/>
            <a:ext cx="3971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400" b="1" dirty="0" smtClean="0">
                <a:latin typeface="Arial" panose="020B0604020202020204" pitchFamily="34" charset="0"/>
              </a:rPr>
              <a:t>ذكر</a:t>
            </a:r>
            <a:r>
              <a:rPr lang="en-US" sz="4400" b="1" dirty="0" smtClean="0">
                <a:latin typeface="Arial" panose="020B0604020202020204" pitchFamily="34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073" y="1380127"/>
            <a:ext cx="5721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‘যিকির’ এর আভিধানিক অর্থ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714750" cy="5009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7"/>
          <p:cNvSpPr/>
          <p:nvPr/>
        </p:nvSpPr>
        <p:spPr>
          <a:xfrm>
            <a:off x="3652836" y="2123212"/>
            <a:ext cx="83962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 </a:t>
            </a:r>
            <a:r>
              <a:rPr lang="bn-BD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করা, </a:t>
            </a:r>
            <a:endParaRPr lang="en-US" sz="36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bn-BD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করা, </a:t>
            </a:r>
            <a:endParaRPr lang="en-US" sz="36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bn-BD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যিকির নীরবে হয় তখন এর অর্থ হয় স্মরণ করা</a:t>
            </a: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BD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যিকির যদি সরবে হয় তখন এর অর্থ হয় বর্ণনা করা বা উল্লেখ করা।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0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70" y="0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الذكر </a:t>
            </a:r>
            <a:r>
              <a:rPr lang="ar-SA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2877" y="914953"/>
            <a:ext cx="808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/>
              <a:t> 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ar-SA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ذكر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সুতারাং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শরীয়ত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মুতাবেক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আল্লহর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যিকির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43691" y="875210"/>
            <a:ext cx="3865418" cy="5630882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معني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الذكر 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اصطلاحا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1369" y="3326820"/>
            <a:ext cx="81144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পরিভাষায় যিকির বলা হয় আল্লাহ তা’য়ালার ভয় ও ভালোবাসা হৃদয়ে সদা-সর্বদা জাগ্রত রেখে তারই সন্তুষ্টি অর্জনের ঐকান্তিক কামনায় মনও মুখে একনিষ্ঠ চিত্তে কথা-বার্তায়, কাজে – কর্মে, আচার -আচরণে, চিন্তা – চেতনায় তথা জীবনের প্রতিটি মুহূর্তে মহান আল্লাহকে স্মরণ করা এবং তাঁর বিধান মোতাবেক জীবন পরিচালনা করা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5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836</Words>
  <Application>Microsoft Office PowerPoint</Application>
  <PresentationFormat>Widescreen</PresentationFormat>
  <Paragraphs>171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inherit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149</cp:revision>
  <dcterms:created xsi:type="dcterms:W3CDTF">2016-10-24T01:43:56Z</dcterms:created>
  <dcterms:modified xsi:type="dcterms:W3CDTF">2020-10-31T16:58:08Z</dcterms:modified>
</cp:coreProperties>
</file>