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3"/>
  </p:notesMasterIdLst>
  <p:sldIdLst>
    <p:sldId id="257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6" r:id="rId16"/>
    <p:sldId id="280" r:id="rId17"/>
    <p:sldId id="281" r:id="rId18"/>
    <p:sldId id="282" r:id="rId19"/>
    <p:sldId id="283" r:id="rId20"/>
    <p:sldId id="284" r:id="rId21"/>
    <p:sldId id="256" r:id="rId22"/>
  </p:sldIdLst>
  <p:sldSz cx="7620000" cy="5715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  <p15:guide id="3" pos="2500" userDrawn="1">
          <p15:clr>
            <a:srgbClr val="A4A3A4"/>
          </p15:clr>
        </p15:guide>
        <p15:guide id="4" orient="horz" pos="1900" userDrawn="1">
          <p15:clr>
            <a:srgbClr val="A4A3A4"/>
          </p15:clr>
        </p15:guide>
        <p15:guide id="5" pos="2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36"/>
    <a:srgbClr val="42A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E0837-BAE3-450A-97C0-78C932ADF817}" v="472" dt="2020-11-01T12:42:13.453"/>
    <p1510:client id="{69C1BF9B-09A9-4726-BBC0-DB0D7D0D7D9C}" v="1" dt="2020-11-01T17:49:48.220"/>
    <p1510:client id="{889323A2-A9C2-4189-946D-78AE7C24DC4B}" v="2220" dt="2020-11-01T15:44:20.757"/>
    <p1510:client id="{FAC93871-A47C-4F3D-BA3E-BD1271CEC03C}" v="14" dt="2020-11-01T17:20:45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64" y="62"/>
      </p:cViewPr>
      <p:guideLst>
        <p:guide orient="horz" pos="1800"/>
        <p:guide pos="2400"/>
        <p:guide pos="2500"/>
        <p:guide orient="horz" pos="1900"/>
        <p:guide pos="2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EC53-799C-4B69-BFC5-996091DB9F7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B4DB-0ACA-4661-B1DA-ECC9B3E67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1B4DB-0ACA-4661-B1DA-ECC9B3E67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7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5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4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9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5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7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4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6A0627-8046-4174-B58F-FE29098CF3FD}"/>
              </a:ext>
            </a:extLst>
          </p:cNvPr>
          <p:cNvSpPr/>
          <p:nvPr/>
        </p:nvSpPr>
        <p:spPr>
          <a:xfrm>
            <a:off x="4646522" y="100320"/>
            <a:ext cx="2799765" cy="369016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50" dirty="0" err="1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আজকের</a:t>
            </a:r>
            <a:r>
              <a:rPr lang="en-US" sz="4800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4800" spc="50" dirty="0" err="1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পাঠে</a:t>
            </a:r>
            <a:r>
              <a:rPr lang="en-US" sz="4800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ea typeface="+mj-ea"/>
                <a:cs typeface="+mj-cs"/>
              </a:rPr>
              <a:t> </a:t>
            </a:r>
            <a:r>
              <a:rPr lang="en-US" sz="4800" spc="50" dirty="0" err="1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সবাইকে</a:t>
            </a:r>
            <a:r>
              <a:rPr lang="en-US" sz="4800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spc="50" dirty="0" err="1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ea typeface="+mj-ea"/>
                <a:cs typeface="+mj-cs"/>
              </a:rPr>
              <a:t>শুভেচ্ছা</a:t>
            </a:r>
            <a:r>
              <a:rPr lang="en-US" sz="4800" b="1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604AC-0E91-4912-A570-96585E522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r="17365"/>
          <a:stretch/>
        </p:blipFill>
        <p:spPr>
          <a:xfrm>
            <a:off x="369646" y="161129"/>
            <a:ext cx="4061074" cy="528849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93286-71E6-4F2E-9EF7-E98952BAE852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FAE09-82F3-4F44-BB12-F1ED4F823BBC}"/>
              </a:ext>
            </a:extLst>
          </p:cNvPr>
          <p:cNvSpPr/>
          <p:nvPr/>
        </p:nvSpPr>
        <p:spPr>
          <a:xfrm>
            <a:off x="100624" y="110054"/>
            <a:ext cx="7412524" cy="55075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9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049BF1F-5E9C-4BC5-8AC5-A4D979507F4B}"/>
              </a:ext>
            </a:extLst>
          </p:cNvPr>
          <p:cNvSpPr/>
          <p:nvPr/>
        </p:nvSpPr>
        <p:spPr>
          <a:xfrm>
            <a:off x="164690" y="550648"/>
            <a:ext cx="1659637" cy="1144707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নিঝুম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C3E7409-87DB-4468-B82C-4CA3084C1661}"/>
              </a:ext>
            </a:extLst>
          </p:cNvPr>
          <p:cNvSpPr/>
          <p:nvPr/>
        </p:nvSpPr>
        <p:spPr>
          <a:xfrm>
            <a:off x="206317" y="2237663"/>
            <a:ext cx="1479561" cy="1334259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সিকা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52F865A-DCD8-42D8-A74B-75513B98CC3F}"/>
              </a:ext>
            </a:extLst>
          </p:cNvPr>
          <p:cNvSpPr/>
          <p:nvPr/>
        </p:nvSpPr>
        <p:spPr>
          <a:xfrm>
            <a:off x="168407" y="4304351"/>
            <a:ext cx="1906052" cy="1173139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শঙ্কা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য়</a:t>
            </a:r>
            <a:endParaRPr lang="en-US" sz="36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B4BB6-F4FC-407D-B243-91114FD44A00}"/>
              </a:ext>
            </a:extLst>
          </p:cNvPr>
          <p:cNvSpPr/>
          <p:nvPr/>
        </p:nvSpPr>
        <p:spPr>
          <a:xfrm>
            <a:off x="4781645" y="324854"/>
            <a:ext cx="2512546" cy="13058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নীরব</a:t>
            </a:r>
            <a:r>
              <a:rPr lang="en-US" sz="36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নিঃশব্দ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3F0184-2E4F-419E-9640-7ECEDEA9E1D1}"/>
              </a:ext>
            </a:extLst>
          </p:cNvPr>
          <p:cNvSpPr/>
          <p:nvPr/>
        </p:nvSpPr>
        <p:spPr>
          <a:xfrm>
            <a:off x="4782312" y="1934002"/>
            <a:ext cx="2199784" cy="16754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ড়ি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একরকম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ঝুলান</a:t>
            </a:r>
            <a:r>
              <a:rPr lang="as-IN" sz="2800" dirty="0">
                <a:latin typeface="NikoshBAN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আধার</a:t>
            </a:r>
            <a:endParaRPr lang="en-US" sz="28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5EF3C-1BC4-414D-970C-A9FB941AF7B9}"/>
              </a:ext>
            </a:extLst>
          </p:cNvPr>
          <p:cNvSpPr/>
          <p:nvPr/>
        </p:nvSpPr>
        <p:spPr>
          <a:xfrm>
            <a:off x="4791789" y="4144756"/>
            <a:ext cx="2569411" cy="123948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ভয়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আশংকা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A54C8-F665-467E-865F-AE65352BA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25225" r="9612" b="13514"/>
          <a:stretch/>
        </p:blipFill>
        <p:spPr>
          <a:xfrm>
            <a:off x="2160515" y="476496"/>
            <a:ext cx="2493591" cy="1542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550461-26EF-4B31-80BB-949914689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12" y="2141985"/>
            <a:ext cx="2486494" cy="1523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07BFE1-E42F-430C-89D1-E6D4F018F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9" y="3811715"/>
            <a:ext cx="2582745" cy="1666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CFA1DC-FFA4-4400-95D5-EEF7D1C79B88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1F325-0AFB-4F93-9542-AF2BB728B0BA}"/>
              </a:ext>
            </a:extLst>
          </p:cNvPr>
          <p:cNvSpPr/>
          <p:nvPr/>
        </p:nvSpPr>
        <p:spPr>
          <a:xfrm>
            <a:off x="157489" y="110054"/>
            <a:ext cx="7355659" cy="55075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290A50-4297-4A4E-B374-18DF2A81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 b="30599"/>
          <a:stretch/>
        </p:blipFill>
        <p:spPr>
          <a:xfrm>
            <a:off x="3522259" y="10"/>
            <a:ext cx="4097741" cy="280415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062B9E-58B5-4099-9F98-6BDDEA4DA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/>
          <a:stretch/>
        </p:blipFill>
        <p:spPr>
          <a:xfrm>
            <a:off x="3522260" y="2793248"/>
            <a:ext cx="4097740" cy="29217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EBBE9-D416-4EFD-A906-5C70B5DF606C}"/>
              </a:ext>
            </a:extLst>
          </p:cNvPr>
          <p:cNvSpPr txBox="1"/>
          <p:nvPr/>
        </p:nvSpPr>
        <p:spPr>
          <a:xfrm>
            <a:off x="280035" y="716280"/>
            <a:ext cx="2597168" cy="103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এসো ছবি ও চিত্রে পাঠ বিশ্লেষণ করি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3ACDE-03D6-4B05-85E7-CAA39F4956DF}"/>
              </a:ext>
            </a:extLst>
          </p:cNvPr>
          <p:cNvSpPr/>
          <p:nvPr/>
        </p:nvSpPr>
        <p:spPr>
          <a:xfrm>
            <a:off x="44851" y="2258472"/>
            <a:ext cx="3290964" cy="291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রাত</a:t>
            </a:r>
            <a:r>
              <a:rPr lang="en-US" sz="2000" b="1" dirty="0"/>
              <a:t> </a:t>
            </a:r>
            <a:r>
              <a:rPr lang="en-US" sz="2000" b="1" dirty="0" err="1"/>
              <a:t>থম</a:t>
            </a:r>
            <a:r>
              <a:rPr lang="en-US" sz="2000" b="1" dirty="0"/>
              <a:t> </a:t>
            </a:r>
            <a:r>
              <a:rPr lang="en-US" sz="2000" b="1" dirty="0" err="1"/>
              <a:t>থম</a:t>
            </a:r>
            <a:r>
              <a:rPr lang="en-US" sz="2000" b="1" dirty="0"/>
              <a:t> </a:t>
            </a:r>
            <a:r>
              <a:rPr lang="en-US" sz="2000" b="1" dirty="0" err="1"/>
              <a:t>স্তব্ধ</a:t>
            </a:r>
            <a:r>
              <a:rPr lang="en-US" sz="2000" b="1" dirty="0"/>
              <a:t> </a:t>
            </a:r>
            <a:r>
              <a:rPr lang="en-US" sz="2000" b="1" dirty="0" err="1"/>
              <a:t>নিঝুম</a:t>
            </a:r>
            <a:r>
              <a:rPr lang="en-US" sz="2000" b="1" dirty="0"/>
              <a:t>, </a:t>
            </a:r>
            <a:r>
              <a:rPr lang="en-US" sz="2000" b="1" dirty="0" err="1"/>
              <a:t>ঘোর</a:t>
            </a:r>
            <a:r>
              <a:rPr lang="en-US" sz="2000" b="1" dirty="0"/>
              <a:t>– </a:t>
            </a:r>
            <a:r>
              <a:rPr lang="en-US" sz="2000" b="1" dirty="0" err="1"/>
              <a:t>ঘোর</a:t>
            </a:r>
            <a:r>
              <a:rPr lang="en-US" sz="2000" b="1" dirty="0"/>
              <a:t>– </a:t>
            </a:r>
            <a:r>
              <a:rPr lang="en-US" sz="2000" b="1" dirty="0" err="1"/>
              <a:t>আন্ধার</a:t>
            </a:r>
            <a:r>
              <a:rPr lang="en-US" sz="2000" b="1" dirty="0"/>
              <a:t>,</a:t>
            </a:r>
            <a:endParaRPr lang="en-US" sz="2000" b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নিশ্বাস</a:t>
            </a:r>
            <a:r>
              <a:rPr lang="en-US" sz="2000" b="1" dirty="0"/>
              <a:t> </a:t>
            </a:r>
            <a:r>
              <a:rPr lang="en-US" sz="2000" b="1" dirty="0" err="1"/>
              <a:t>ফেলি</a:t>
            </a:r>
            <a:r>
              <a:rPr lang="en-US" sz="2000" b="1" dirty="0"/>
              <a:t> </a:t>
            </a:r>
            <a:r>
              <a:rPr lang="en-US" sz="2000" b="1" dirty="0" err="1"/>
              <a:t>তাও</a:t>
            </a:r>
            <a:r>
              <a:rPr lang="en-US" sz="2000" b="1" dirty="0"/>
              <a:t> </a:t>
            </a:r>
            <a:r>
              <a:rPr lang="en-US" sz="2000" b="1" dirty="0" err="1"/>
              <a:t>শোনা</a:t>
            </a:r>
            <a:r>
              <a:rPr lang="en-US" sz="2000" b="1" dirty="0"/>
              <a:t> </a:t>
            </a:r>
            <a:r>
              <a:rPr lang="en-US" sz="2000" b="1" dirty="0" err="1"/>
              <a:t>যায়</a:t>
            </a:r>
            <a:r>
              <a:rPr lang="en-US" sz="2000" b="1" dirty="0"/>
              <a:t> </a:t>
            </a:r>
            <a:r>
              <a:rPr lang="en-US" sz="2000" b="1" dirty="0" err="1"/>
              <a:t>নাই</a:t>
            </a:r>
            <a:r>
              <a:rPr lang="en-US" sz="2000" b="1" dirty="0"/>
              <a:t> </a:t>
            </a:r>
            <a:r>
              <a:rPr lang="en-US" sz="2000" b="1" dirty="0" err="1"/>
              <a:t>কোথা</a:t>
            </a:r>
            <a:r>
              <a:rPr lang="en-US" sz="2000" b="1" dirty="0"/>
              <a:t> </a:t>
            </a:r>
            <a:r>
              <a:rPr lang="en-US" sz="2000" b="1" dirty="0" err="1"/>
              <a:t>সাড়া</a:t>
            </a:r>
            <a:r>
              <a:rPr lang="en-US" sz="2000" b="1" dirty="0"/>
              <a:t> </a:t>
            </a:r>
            <a:r>
              <a:rPr lang="en-US" sz="2000" b="1" dirty="0" err="1"/>
              <a:t>কার</a:t>
            </a:r>
            <a:r>
              <a:rPr lang="en-US" sz="2000" b="1" dirty="0"/>
              <a:t>।</a:t>
            </a:r>
            <a:endParaRPr lang="en-US" sz="2000" b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রুগ্‌ণ</a:t>
            </a:r>
            <a:r>
              <a:rPr lang="en-US" sz="2000" b="1" dirty="0"/>
              <a:t> </a:t>
            </a:r>
            <a:r>
              <a:rPr lang="en-US" sz="2000" b="1" dirty="0" err="1"/>
              <a:t>ছেলের</a:t>
            </a:r>
            <a:r>
              <a:rPr lang="en-US" sz="2000" b="1" dirty="0"/>
              <a:t> </a:t>
            </a:r>
            <a:r>
              <a:rPr lang="en-US" sz="2000" b="1" dirty="0" err="1"/>
              <a:t>শিয়রে</a:t>
            </a:r>
            <a:r>
              <a:rPr lang="en-US" sz="2000" b="1" dirty="0"/>
              <a:t> </a:t>
            </a:r>
            <a:r>
              <a:rPr lang="en-US" sz="2000" b="1" dirty="0" err="1"/>
              <a:t>বসিয়া</a:t>
            </a:r>
            <a:r>
              <a:rPr lang="en-US" sz="2000" b="1" dirty="0"/>
              <a:t> </a:t>
            </a:r>
            <a:r>
              <a:rPr lang="en-US" sz="2000" b="1" dirty="0" err="1"/>
              <a:t>একেলা</a:t>
            </a:r>
            <a:r>
              <a:rPr lang="en-US" sz="2000" b="1" dirty="0"/>
              <a:t> </a:t>
            </a:r>
            <a:r>
              <a:rPr lang="en-US" sz="2000" b="1" dirty="0" err="1"/>
              <a:t>জাগিছে</a:t>
            </a:r>
            <a:r>
              <a:rPr lang="en-US" sz="2000" b="1" dirty="0"/>
              <a:t> </a:t>
            </a:r>
            <a:r>
              <a:rPr lang="en-US" sz="2000" b="1" dirty="0" err="1"/>
              <a:t>মাতা</a:t>
            </a:r>
            <a:r>
              <a:rPr lang="en-US" sz="2000" b="1" dirty="0"/>
              <a:t>,</a:t>
            </a:r>
            <a:endParaRPr lang="en-US" sz="2000" b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করুণ</a:t>
            </a:r>
            <a:r>
              <a:rPr lang="en-US" sz="2000" b="1" dirty="0"/>
              <a:t> </a:t>
            </a:r>
            <a:r>
              <a:rPr lang="en-US" sz="2000" b="1" dirty="0" err="1"/>
              <a:t>চাহনি</a:t>
            </a:r>
            <a:r>
              <a:rPr lang="en-US" sz="2000" b="1" dirty="0"/>
              <a:t> </a:t>
            </a:r>
            <a:r>
              <a:rPr lang="en-US" sz="2000" b="1" dirty="0" err="1"/>
              <a:t>ঘুম</a:t>
            </a:r>
            <a:r>
              <a:rPr lang="en-US" sz="2000" b="1" dirty="0"/>
              <a:t> </a:t>
            </a:r>
            <a:r>
              <a:rPr lang="en-US" sz="2000" b="1" dirty="0" err="1"/>
              <a:t>ঘুম</a:t>
            </a:r>
            <a:r>
              <a:rPr lang="en-US" sz="2000" b="1" dirty="0"/>
              <a:t> </a:t>
            </a:r>
            <a:r>
              <a:rPr lang="en-US" sz="2000" b="1" dirty="0" err="1"/>
              <a:t>যেন</a:t>
            </a:r>
            <a:r>
              <a:rPr lang="en-US" sz="2000" b="1" dirty="0"/>
              <a:t> </a:t>
            </a:r>
            <a:r>
              <a:rPr lang="en-US" sz="2000" b="1" dirty="0" err="1"/>
              <a:t>ঢুলিছে</a:t>
            </a:r>
            <a:r>
              <a:rPr lang="en-US" sz="2000" b="1" dirty="0"/>
              <a:t> </a:t>
            </a:r>
            <a:r>
              <a:rPr lang="en-US" sz="2000" b="1" dirty="0" err="1"/>
              <a:t>চোখের</a:t>
            </a:r>
            <a:r>
              <a:rPr lang="en-US" sz="2000" b="1" dirty="0"/>
              <a:t> </a:t>
            </a:r>
            <a:r>
              <a:rPr lang="en-US" sz="2000" b="1" dirty="0" err="1"/>
              <a:t>পাতা</a:t>
            </a:r>
            <a:r>
              <a:rPr lang="en-US" sz="2000" b="1" dirty="0"/>
              <a:t>। </a:t>
            </a:r>
            <a:endParaRPr lang="en-US" sz="2000" b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9775F-C0C1-4620-9DDD-40FBE09FFBD8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CE353-8435-4EF7-99ED-FE140D491198}"/>
              </a:ext>
            </a:extLst>
          </p:cNvPr>
          <p:cNvSpPr/>
          <p:nvPr/>
        </p:nvSpPr>
        <p:spPr>
          <a:xfrm>
            <a:off x="129056" y="62666"/>
            <a:ext cx="7384092" cy="555491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D6701E-8BB2-4510-B530-5E221CF4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6963" b="-4"/>
          <a:stretch/>
        </p:blipFill>
        <p:spPr>
          <a:xfrm>
            <a:off x="2995024" y="104263"/>
            <a:ext cx="4577587" cy="269989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650EC-4EC9-4DF2-B15E-9CDA4C3CE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1" b="1"/>
          <a:stretch/>
        </p:blipFill>
        <p:spPr>
          <a:xfrm>
            <a:off x="2995024" y="2806586"/>
            <a:ext cx="4568110" cy="280416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62B29-F279-4E64-A326-C64BCE62602D}"/>
              </a:ext>
            </a:extLst>
          </p:cNvPr>
          <p:cNvSpPr/>
          <p:nvPr/>
        </p:nvSpPr>
        <p:spPr>
          <a:xfrm>
            <a:off x="162442" y="1400046"/>
            <a:ext cx="2573649" cy="3876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শিয়রের</a:t>
            </a:r>
            <a:r>
              <a:rPr lang="en-US" sz="2000" b="1" dirty="0"/>
              <a:t> </a:t>
            </a:r>
            <a:r>
              <a:rPr lang="en-US" sz="2000" b="1" dirty="0" err="1"/>
              <a:t>কাছে</a:t>
            </a:r>
            <a:r>
              <a:rPr lang="en-US" sz="2000" b="1" dirty="0"/>
              <a:t> </a:t>
            </a:r>
            <a:r>
              <a:rPr lang="en-US" sz="2000" b="1" dirty="0" err="1"/>
              <a:t>নিবু</a:t>
            </a:r>
            <a:r>
              <a:rPr lang="en-US" sz="2000" b="1" dirty="0"/>
              <a:t> </a:t>
            </a:r>
            <a:r>
              <a:rPr lang="en-US" sz="2000" b="1" dirty="0" err="1"/>
              <a:t>নিবু</a:t>
            </a:r>
            <a:r>
              <a:rPr lang="en-US" sz="2000" b="1" dirty="0"/>
              <a:t> </a:t>
            </a:r>
            <a:r>
              <a:rPr lang="en-US" sz="2000" b="1" dirty="0" err="1"/>
              <a:t>দীপ</a:t>
            </a:r>
            <a:r>
              <a:rPr lang="en-US" sz="2000" b="1" dirty="0"/>
              <a:t> </a:t>
            </a:r>
            <a:r>
              <a:rPr lang="en-US" sz="2000" b="1" dirty="0" err="1"/>
              <a:t>ঘুরিয়া</a:t>
            </a:r>
            <a:r>
              <a:rPr lang="en-US" sz="2000" b="1" dirty="0"/>
              <a:t> </a:t>
            </a:r>
            <a:r>
              <a:rPr lang="en-US" sz="2000" b="1" dirty="0" err="1"/>
              <a:t>ঘুরিয়া</a:t>
            </a:r>
            <a:r>
              <a:rPr lang="en-US" sz="2000" b="1" dirty="0"/>
              <a:t> </a:t>
            </a:r>
            <a:r>
              <a:rPr lang="en-US" sz="2000" b="1" dirty="0" err="1"/>
              <a:t>জ্বলে</a:t>
            </a:r>
            <a:r>
              <a:rPr lang="en-US" sz="2000" b="1" dirty="0"/>
              <a:t>,</a:t>
            </a:r>
            <a:endParaRPr lang="en-US" sz="2000" b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তারি</a:t>
            </a:r>
            <a:r>
              <a:rPr lang="en-US" sz="2000" b="1" dirty="0"/>
              <a:t> </a:t>
            </a:r>
            <a:r>
              <a:rPr lang="en-US" sz="2000" b="1" dirty="0" err="1"/>
              <a:t>সাথে</a:t>
            </a:r>
            <a:r>
              <a:rPr lang="en-US" sz="2000" b="1" dirty="0"/>
              <a:t> </a:t>
            </a:r>
            <a:r>
              <a:rPr lang="en-US" sz="2000" b="1" dirty="0" err="1"/>
              <a:t>সাথে</a:t>
            </a:r>
            <a:r>
              <a:rPr lang="en-US" sz="2000" b="1" dirty="0"/>
              <a:t> </a:t>
            </a:r>
            <a:r>
              <a:rPr lang="en-US" sz="2000" b="1" dirty="0" err="1"/>
              <a:t>বিরহী</a:t>
            </a:r>
            <a:r>
              <a:rPr lang="en-US" sz="2000" b="1" dirty="0"/>
              <a:t> </a:t>
            </a:r>
            <a:r>
              <a:rPr lang="en-US" sz="2000" b="1" dirty="0" err="1"/>
              <a:t>মায়ের</a:t>
            </a:r>
            <a:r>
              <a:rPr lang="en-US" sz="2000" b="1" dirty="0"/>
              <a:t> </a:t>
            </a:r>
            <a:r>
              <a:rPr lang="en-US" sz="2000" b="1" dirty="0" err="1"/>
              <a:t>একেলা</a:t>
            </a:r>
            <a:r>
              <a:rPr lang="en-US" sz="2000" b="1" dirty="0"/>
              <a:t> </a:t>
            </a:r>
            <a:r>
              <a:rPr lang="en-US" sz="2000" b="1" dirty="0" err="1"/>
              <a:t>পরাণ</a:t>
            </a:r>
            <a:r>
              <a:rPr lang="en-US" sz="2000" b="1" dirty="0"/>
              <a:t> </a:t>
            </a:r>
            <a:r>
              <a:rPr lang="en-US" sz="2000" b="1" dirty="0" err="1"/>
              <a:t>দোলে</a:t>
            </a:r>
            <a:r>
              <a:rPr lang="en-US" sz="2000" b="1" dirty="0"/>
              <a:t>।</a:t>
            </a:r>
            <a:endParaRPr lang="en-US" sz="2000" b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ভন</a:t>
            </a:r>
            <a:r>
              <a:rPr lang="en-US" sz="2000" b="1" dirty="0"/>
              <a:t> </a:t>
            </a:r>
            <a:r>
              <a:rPr lang="en-US" sz="2000" b="1" dirty="0" err="1"/>
              <a:t>ভন</a:t>
            </a:r>
            <a:r>
              <a:rPr lang="en-US" sz="2000" b="1" dirty="0"/>
              <a:t> </a:t>
            </a:r>
            <a:r>
              <a:rPr lang="en-US" sz="2000" b="1" dirty="0" err="1"/>
              <a:t>ভন</a:t>
            </a:r>
            <a:r>
              <a:rPr lang="en-US" sz="2000" b="1" dirty="0"/>
              <a:t> </a:t>
            </a:r>
            <a:r>
              <a:rPr lang="en-US" sz="2000" b="1" dirty="0" err="1"/>
              <a:t>জমাট</a:t>
            </a:r>
            <a:r>
              <a:rPr lang="en-US" sz="2000" b="1" dirty="0"/>
              <a:t> </a:t>
            </a:r>
            <a:r>
              <a:rPr lang="en-US" sz="2000" b="1" dirty="0" err="1"/>
              <a:t>বেঁধেছে</a:t>
            </a:r>
            <a:r>
              <a:rPr lang="en-US" sz="2000" b="1" dirty="0"/>
              <a:t> </a:t>
            </a:r>
            <a:r>
              <a:rPr lang="en-US" sz="2000" b="1" dirty="0" err="1"/>
              <a:t>বুনো</a:t>
            </a:r>
            <a:r>
              <a:rPr lang="en-US" sz="2000" b="1" dirty="0"/>
              <a:t> </a:t>
            </a:r>
            <a:r>
              <a:rPr lang="en-US" sz="2000" b="1" dirty="0" err="1"/>
              <a:t>মশকের</a:t>
            </a:r>
            <a:r>
              <a:rPr lang="en-US" sz="2000" b="1" dirty="0"/>
              <a:t> </a:t>
            </a:r>
            <a:r>
              <a:rPr lang="en-US" sz="2000" b="1" dirty="0" err="1"/>
              <a:t>গান</a:t>
            </a:r>
            <a:endParaRPr lang="en-US" sz="2000" b="1"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err="1"/>
              <a:t>এদো</a:t>
            </a:r>
            <a:r>
              <a:rPr lang="en-US" sz="2000" b="1" dirty="0"/>
              <a:t> </a:t>
            </a:r>
            <a:r>
              <a:rPr lang="en-US" sz="2000" b="1" err="1"/>
              <a:t>ডোবা</a:t>
            </a:r>
            <a:r>
              <a:rPr lang="en-US" sz="2000" b="1" dirty="0"/>
              <a:t> </a:t>
            </a:r>
            <a:r>
              <a:rPr lang="en-US" sz="2000" b="1" err="1"/>
              <a:t>হতে</a:t>
            </a:r>
            <a:r>
              <a:rPr lang="en-US" sz="2000" b="1" dirty="0"/>
              <a:t> </a:t>
            </a:r>
            <a:r>
              <a:rPr lang="en-US" sz="2000" b="1" err="1"/>
              <a:t>বহিছে</a:t>
            </a:r>
            <a:r>
              <a:rPr lang="en-US" sz="2000" b="1" dirty="0"/>
              <a:t> </a:t>
            </a:r>
            <a:r>
              <a:rPr lang="en-US" sz="2000" b="1" err="1"/>
              <a:t>কঠোর</a:t>
            </a:r>
            <a:r>
              <a:rPr lang="en-US" sz="2000" b="1" dirty="0"/>
              <a:t> </a:t>
            </a:r>
            <a:r>
              <a:rPr lang="en-US" sz="2000" b="1" err="1"/>
              <a:t>পচান</a:t>
            </a:r>
            <a:r>
              <a:rPr lang="en-US" sz="2000" b="1" dirty="0"/>
              <a:t> </a:t>
            </a:r>
            <a:r>
              <a:rPr lang="en-US" sz="2000" b="1" err="1"/>
              <a:t>পাতার</a:t>
            </a:r>
            <a:r>
              <a:rPr lang="en-US" sz="2000" b="1" dirty="0"/>
              <a:t> </a:t>
            </a:r>
            <a:r>
              <a:rPr lang="en-US" sz="2000" b="1" err="1"/>
              <a:t>ঘ্রাণ</a:t>
            </a:r>
            <a:r>
              <a:rPr lang="en-US" sz="2000" b="1" dirty="0"/>
              <a:t>। </a:t>
            </a:r>
            <a:endParaRPr lang="en-US" sz="2000" b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9676E5-B7D4-4E13-A985-AE09190ED4E1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64654-356E-40F8-B789-B9F7729306BC}"/>
              </a:ext>
            </a:extLst>
          </p:cNvPr>
          <p:cNvSpPr/>
          <p:nvPr/>
        </p:nvSpPr>
        <p:spPr>
          <a:xfrm>
            <a:off x="129056" y="119531"/>
            <a:ext cx="7450435" cy="5498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813AD7-6232-404B-8437-2B75FBE54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r="-3" b="-3"/>
          <a:stretch/>
        </p:blipFill>
        <p:spPr>
          <a:xfrm>
            <a:off x="3051890" y="104263"/>
            <a:ext cx="4454379" cy="269042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291C8-139E-4CF1-9969-6854FE0ED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567"/>
          <a:stretch/>
        </p:blipFill>
        <p:spPr>
          <a:xfrm>
            <a:off x="3051890" y="2872930"/>
            <a:ext cx="4463857" cy="273781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21502-90EC-4665-BED9-FE84872F92DF}"/>
              </a:ext>
            </a:extLst>
          </p:cNvPr>
          <p:cNvSpPr/>
          <p:nvPr/>
        </p:nvSpPr>
        <p:spPr>
          <a:xfrm>
            <a:off x="280035" y="518102"/>
            <a:ext cx="2597167" cy="4558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/>
              </a:rPr>
              <a:t>ছোট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কুঁড়েঘর</a:t>
            </a:r>
            <a:r>
              <a:rPr lang="en-US" sz="2400" b="1" dirty="0">
                <a:latin typeface="NikoshBAN"/>
              </a:rPr>
              <a:t> ,</a:t>
            </a:r>
            <a:r>
              <a:rPr lang="en-US" sz="2400" b="1" dirty="0" err="1">
                <a:latin typeface="NikoshBAN"/>
              </a:rPr>
              <a:t>বেড়ার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ফাঁকেতে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আসিছে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শীতের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বায়ু</a:t>
            </a:r>
            <a:r>
              <a:rPr lang="en-US" sz="2400" b="1" dirty="0">
                <a:latin typeface="NikoshBAN"/>
              </a:rPr>
              <a:t>, </a:t>
            </a:r>
            <a:endParaRPr lang="en-US" sz="2400" b="1">
              <a:latin typeface="NikoshBAN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/>
              </a:rPr>
              <a:t>শিয়রে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বসিয়া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মনে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মনে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মাতা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গণিছে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ছেলের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আয়ু</a:t>
            </a:r>
            <a:r>
              <a:rPr lang="en-US" sz="2400" b="1" dirty="0">
                <a:latin typeface="NikoshBAN"/>
              </a:rPr>
              <a:t>।</a:t>
            </a:r>
            <a:endParaRPr lang="en-US" sz="2400" b="1">
              <a:latin typeface="NikoshBAN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NikoshBAN"/>
              </a:rPr>
              <a:t>ছেলে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কয়</a:t>
            </a:r>
            <a:r>
              <a:rPr lang="en-US" sz="2400" b="1" dirty="0">
                <a:latin typeface="NikoshBAN"/>
              </a:rPr>
              <a:t>, ‘</a:t>
            </a:r>
            <a:r>
              <a:rPr lang="en-US" sz="2400" b="1" dirty="0" err="1">
                <a:latin typeface="NikoshBAN"/>
              </a:rPr>
              <a:t>মারে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>
                <a:latin typeface="NikoshBAN"/>
              </a:rPr>
              <a:t>কত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রাত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আছে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>
                <a:latin typeface="NikoshBAN"/>
              </a:rPr>
              <a:t>কখন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সকাল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হবে</a:t>
            </a:r>
            <a:r>
              <a:rPr lang="en-US" sz="2400" b="1" dirty="0">
                <a:latin typeface="NikoshBAN"/>
              </a:rPr>
              <a:t>,</a:t>
            </a:r>
            <a:endParaRPr lang="en-US" sz="2400" b="1">
              <a:latin typeface="NikoshBAN"/>
              <a:cs typeface="Calibri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>
                <a:latin typeface="NikoshBAN"/>
              </a:rPr>
              <a:t>ভালো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যে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লাগে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না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err="1">
                <a:latin typeface="NikoshBAN"/>
              </a:rPr>
              <a:t>এমনি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করিয়া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কেবা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শুয়ে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থাকে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err="1">
                <a:latin typeface="NikoshBAN"/>
              </a:rPr>
              <a:t>কবে</a:t>
            </a:r>
            <a:r>
              <a:rPr lang="en-US" sz="2400" b="1" dirty="0">
                <a:latin typeface="NikoshBAN"/>
              </a:rPr>
              <a:t>।</a:t>
            </a:r>
            <a:r>
              <a:rPr lang="en-US" sz="2000" b="1" dirty="0">
                <a:latin typeface="NikoshBAN"/>
              </a:rPr>
              <a:t>’  </a:t>
            </a:r>
            <a:endParaRPr lang="en-US" sz="2000" b="1" dirty="0">
              <a:latin typeface="NikoshBAN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13715-C221-4882-9966-195190EB1BEC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0A6A1-05DD-4D06-BE39-ED347E0FEE34}"/>
              </a:ext>
            </a:extLst>
          </p:cNvPr>
          <p:cNvSpPr/>
          <p:nvPr/>
        </p:nvSpPr>
        <p:spPr>
          <a:xfrm>
            <a:off x="148012" y="110054"/>
            <a:ext cx="7365136" cy="55075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4A330-BB69-435F-8692-8CCE64688193}"/>
              </a:ext>
            </a:extLst>
          </p:cNvPr>
          <p:cNvSpPr/>
          <p:nvPr/>
        </p:nvSpPr>
        <p:spPr>
          <a:xfrm>
            <a:off x="800100" y="3899118"/>
            <a:ext cx="6019800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নামাজের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ঘরে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মোমবাতি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মানে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দরগায়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মানে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দান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ছেলেরে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তাহার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কাঁদে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জননীর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anose="02000000000000000000" pitchFamily="2" charset="0"/>
              </a:rPr>
              <a:t>প্রাণ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।</a:t>
            </a:r>
          </a:p>
          <a:p>
            <a:r>
              <a:rPr lang="en-US" sz="2800" b="1" err="1">
                <a:latin typeface="NikoshBAN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আল্লা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রসুল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পীর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,</a:t>
            </a:r>
          </a:p>
          <a:p>
            <a:r>
              <a:rPr lang="en-US" sz="2800" b="1" err="1">
                <a:latin typeface="NikoshBAN"/>
                <a:cs typeface="NikoshBAN" panose="02000000000000000000" pitchFamily="2" charset="0"/>
              </a:rPr>
              <a:t>কহিতে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কহিতে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মুখখানি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ভাসে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বহিয়া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নয়ন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b="1" err="1">
                <a:latin typeface="NikoshBAN"/>
                <a:cs typeface="NikoshBAN" panose="02000000000000000000" pitchFamily="2" charset="0"/>
              </a:rPr>
              <a:t>নীর</a:t>
            </a:r>
            <a:r>
              <a:rPr lang="en-US" sz="2800" b="1" dirty="0">
                <a:latin typeface="NikoshBAN"/>
                <a:cs typeface="NikoshBAN" panose="02000000000000000000" pitchFamily="2" charset="0"/>
              </a:rPr>
              <a:t>! </a:t>
            </a:r>
            <a:r>
              <a:rPr lang="en-US" sz="2800" b="1" dirty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  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D6286-640E-490B-98F7-89F8F001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6" y="521128"/>
            <a:ext cx="3298118" cy="3193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8FB46-2DBF-4A60-8D44-28A76E5E5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42023" r="6666"/>
          <a:stretch/>
        </p:blipFill>
        <p:spPr>
          <a:xfrm>
            <a:off x="2493054" y="2449358"/>
            <a:ext cx="409385" cy="475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3D284-236F-4371-9E98-6CB399E10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9" y="564278"/>
            <a:ext cx="3535529" cy="3207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FBDD95-5F59-45EB-A9AD-F72F9109CA00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286B3-B201-414A-9E51-60F3D75C7457}"/>
              </a:ext>
            </a:extLst>
          </p:cNvPr>
          <p:cNvSpPr/>
          <p:nvPr/>
        </p:nvSpPr>
        <p:spPr>
          <a:xfrm>
            <a:off x="185922" y="147964"/>
            <a:ext cx="7327226" cy="546961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AD36D8-7FD7-4A3C-8C11-4B6925530101}"/>
              </a:ext>
            </a:extLst>
          </p:cNvPr>
          <p:cNvSpPr/>
          <p:nvPr/>
        </p:nvSpPr>
        <p:spPr>
          <a:xfrm>
            <a:off x="762000" y="3453670"/>
            <a:ext cx="6096000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bn-IN" sz="2800" dirty="0">
                <a:latin typeface="NikoshBAN"/>
                <a:cs typeface="NikoshBAN" panose="02000000000000000000" pitchFamily="2" charset="0"/>
              </a:rPr>
              <a:t>আচ্ছা মা বলো, এমন হয় না রহিম চাচার ঝাড়া,</a:t>
            </a:r>
          </a:p>
          <a:p>
            <a:r>
              <a:rPr lang="bn-IN" sz="2800" dirty="0">
                <a:latin typeface="NikoshBAN"/>
                <a:cs typeface="NikoshBAN" panose="02000000000000000000" pitchFamily="2" charset="0"/>
              </a:rPr>
              <a:t>এখনি আমারে এত রোগ হতে করিতে পারে ত খাড়া?”</a:t>
            </a:r>
          </a:p>
          <a:p>
            <a:r>
              <a:rPr lang="bn-IN" sz="2800" dirty="0">
                <a:latin typeface="NikoshBAN"/>
                <a:cs typeface="NikoshBAN" panose="02000000000000000000" pitchFamily="2" charset="0"/>
              </a:rPr>
              <a:t>মা কেবল বসি রুগ্‌ণ ছেলের মুখপানে আঁখি মেলে,</a:t>
            </a:r>
          </a:p>
          <a:p>
            <a:r>
              <a:rPr lang="bn-IN" sz="2800" dirty="0">
                <a:latin typeface="NikoshBAN"/>
                <a:cs typeface="NikoshBAN" panose="02000000000000000000" pitchFamily="2" charset="0"/>
              </a:rPr>
              <a:t>ভাসা ভাসা তার যত কথা যেন সারা প্রাণ দিয়ে গেলে। 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08199-72AD-4D48-9075-816C37F3777F}"/>
              </a:ext>
            </a:extLst>
          </p:cNvPr>
          <p:cNvGrpSpPr/>
          <p:nvPr/>
        </p:nvGrpSpPr>
        <p:grpSpPr>
          <a:xfrm>
            <a:off x="758539" y="873266"/>
            <a:ext cx="5752249" cy="2576775"/>
            <a:chOff x="66674" y="266700"/>
            <a:chExt cx="7486651" cy="35814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A26DCE-C6AA-4668-A8F1-A075905CE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4" y="266700"/>
              <a:ext cx="3667125" cy="35814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B1AC5A-B6DD-4CE0-8E81-89F27BAD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2" y="266700"/>
              <a:ext cx="3667123" cy="3581401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F25739A-5E57-4AD1-A9A2-6D2211DC654B}"/>
              </a:ext>
            </a:extLst>
          </p:cNvPr>
          <p:cNvSpPr/>
          <p:nvPr/>
        </p:nvSpPr>
        <p:spPr>
          <a:xfrm>
            <a:off x="157489" y="138486"/>
            <a:ext cx="7355659" cy="5479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C0B65-CFB1-47D4-86EE-92528A5517C4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0561E2-DE21-4631-B937-16D25FE15E2B}"/>
              </a:ext>
            </a:extLst>
          </p:cNvPr>
          <p:cNvSpPr/>
          <p:nvPr/>
        </p:nvSpPr>
        <p:spPr>
          <a:xfrm>
            <a:off x="185922" y="129009"/>
            <a:ext cx="7336704" cy="546013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C747B8-333B-42AF-9F5B-CBC8ACD097D1}"/>
              </a:ext>
            </a:extLst>
          </p:cNvPr>
          <p:cNvSpPr/>
          <p:nvPr/>
        </p:nvSpPr>
        <p:spPr>
          <a:xfrm>
            <a:off x="1136323" y="823983"/>
            <a:ext cx="480713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as-IN" sz="4800" dirty="0" err="1">
                <a:solidFill>
                  <a:srgbClr val="7030A0"/>
                </a:solidFill>
                <a:latin typeface="NikoshBAN"/>
                <a:cs typeface="NikoshBAN" panose="02000000000000000000" pitchFamily="2" charset="0"/>
              </a:rPr>
              <a:t>নীরব</a:t>
            </a:r>
            <a:r>
              <a:rPr lang="as-IN" sz="4800" dirty="0">
                <a:solidFill>
                  <a:srgbClr val="7030A0"/>
                </a:solidFill>
                <a:latin typeface="NikoshBAN"/>
                <a:cs typeface="NikoshBAN" panose="02000000000000000000" pitchFamily="2" charset="0"/>
              </a:rPr>
              <a:t> পাঠ</a:t>
            </a:r>
            <a:endParaRPr lang="as-IN" sz="9600" dirty="0">
              <a:solidFill>
                <a:srgbClr val="7030A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FE991-364C-477A-85A7-069679E31854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BCB31-684B-4628-981F-CC5AD915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60" y="1748999"/>
            <a:ext cx="5326419" cy="327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1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DFF7630-C5BF-4A48-9906-CBA7846AF71F}"/>
              </a:ext>
            </a:extLst>
          </p:cNvPr>
          <p:cNvSpPr/>
          <p:nvPr/>
        </p:nvSpPr>
        <p:spPr>
          <a:xfrm>
            <a:off x="730344" y="360717"/>
            <a:ext cx="6453117" cy="762000"/>
          </a:xfrm>
          <a:prstGeom prst="wedgeEllipseCallou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dirty="0" err="1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(ম</a:t>
            </a:r>
            <a:r>
              <a:rPr lang="as-IN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BFCABC4F-0160-4C16-B226-B270351DC902}"/>
              </a:ext>
            </a:extLst>
          </p:cNvPr>
          <p:cNvSpPr/>
          <p:nvPr/>
        </p:nvSpPr>
        <p:spPr>
          <a:xfrm>
            <a:off x="584132" y="1294452"/>
            <a:ext cx="6855225" cy="3946099"/>
          </a:xfrm>
          <a:prstGeom prst="flowChartAlternateProcess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১.‘পল্লিজননী ’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কবিতায়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‘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পল্লিজননী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কথাটি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কোন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অর্থে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: 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মমতাময়ী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জননী</a:t>
            </a:r>
            <a:endParaRPr lang="en-US" sz="2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pPr lvl="0"/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২. “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পল্লিজননী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কবিতাটি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কোন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কাব্যের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অন্তর্গত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:   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রাখালী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৩.জসীম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উদ্দীনকে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: 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বিশ্বভারতী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বিশ্ববিদ্যালয়</a:t>
            </a:r>
            <a:endParaRPr lang="en-US" sz="2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৪.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কবি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জসীম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‍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উদ্দীনের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কবিতার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বিষয়বস্তু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-</a:t>
            </a:r>
          </a:p>
          <a:p>
            <a:pPr marL="6343650" indent="-6343650" defTabSz="509588">
              <a:tabLst>
                <a:tab pos="66294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 : 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পল্লিপ্রকৃতি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জীবন</a:t>
            </a:r>
            <a:endParaRPr lang="as-IN" sz="2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৫.‘পল্লিজননী’কবিতায়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ছেলের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ঘুম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আসে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কেন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রোগ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যন্ত্রণার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কারণে</a:t>
            </a:r>
            <a:endParaRPr lang="as-IN" sz="2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6083B-1CD2-4178-82A6-F38898CC83B4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380EE-600B-4C57-A990-E1AF654DB452}"/>
              </a:ext>
            </a:extLst>
          </p:cNvPr>
          <p:cNvSpPr/>
          <p:nvPr/>
        </p:nvSpPr>
        <p:spPr>
          <a:xfrm>
            <a:off x="233310" y="166919"/>
            <a:ext cx="7279838" cy="543170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A769111-D07A-4FC6-B148-8E2F673CF1E9}"/>
              </a:ext>
            </a:extLst>
          </p:cNvPr>
          <p:cNvSpPr/>
          <p:nvPr/>
        </p:nvSpPr>
        <p:spPr>
          <a:xfrm>
            <a:off x="409812" y="327144"/>
            <a:ext cx="6781800" cy="838200"/>
          </a:xfrm>
          <a:prstGeom prst="wedgeEllipseCallou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en-US" sz="4400" b="1" dirty="0" err="1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কা</a:t>
            </a:r>
            <a:r>
              <a:rPr lang="as-IN" sz="4400" b="1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</a:t>
            </a:r>
            <a:endParaRPr lang="en-US" sz="4400" b="1" dirty="0">
              <a:ln w="12700">
                <a:solidFill>
                  <a:prstClr val="white"/>
                </a:solidFill>
              </a:ln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208A0-12C1-4514-AF04-FFCB1E25A8A3}"/>
              </a:ext>
            </a:extLst>
          </p:cNvPr>
          <p:cNvSpPr txBox="1"/>
          <p:nvPr/>
        </p:nvSpPr>
        <p:spPr>
          <a:xfrm>
            <a:off x="312382" y="1467324"/>
            <a:ext cx="577224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5245" defTabSz="114300"/>
            <a:r>
              <a:rPr lang="as-IN" sz="3600" dirty="0">
                <a:latin typeface="NikoshBAN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.‘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ভাবিতে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পরাণ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শিহরে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 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/>
                <a:cs typeface="NikoshBAN" panose="02000000000000000000" pitchFamily="2" charset="0"/>
              </a:rPr>
              <a:t>ভাসে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হিয়ার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কোণে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কথা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দ্বারা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কী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বোঝানো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 ।</a:t>
            </a:r>
            <a:endParaRPr lang="en-US" dirty="0"/>
          </a:p>
          <a:p>
            <a:pPr marL="55245"/>
            <a:r>
              <a:rPr lang="en-US" sz="3600" dirty="0">
                <a:latin typeface="NikoshBAN"/>
                <a:cs typeface="NikoshBAN" panose="02000000000000000000" pitchFamily="2" charset="0"/>
              </a:rPr>
              <a:t>২.‘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রোগে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তার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পথ্য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জোটেনি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’ পথ্য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না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জোটার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as-IN" sz="3600" dirty="0" err="1">
                <a:latin typeface="NikoshBAN"/>
                <a:cs typeface="NikoshBAN" panose="02000000000000000000" pitchFamily="2" charset="0"/>
              </a:rPr>
              <a:t>কারণ</a:t>
            </a:r>
            <a:r>
              <a:rPr lang="as-IN" sz="3600" dirty="0">
                <a:latin typeface="NikoshBAN"/>
                <a:cs typeface="NikoshBAN" panose="02000000000000000000" pitchFamily="2" charset="0"/>
              </a:rPr>
              <a:t> কী?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2651A-9070-44A3-B9F2-61F1FB662F99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B9025-9AEB-4B35-AA75-104D4EC36664}"/>
              </a:ext>
            </a:extLst>
          </p:cNvPr>
          <p:cNvSpPr/>
          <p:nvPr/>
        </p:nvSpPr>
        <p:spPr>
          <a:xfrm>
            <a:off x="157489" y="138486"/>
            <a:ext cx="7355659" cy="5479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36E5F4-51A0-43ED-A931-EC39C3335C12}"/>
              </a:ext>
            </a:extLst>
          </p:cNvPr>
          <p:cNvSpPr/>
          <p:nvPr/>
        </p:nvSpPr>
        <p:spPr>
          <a:xfrm>
            <a:off x="119580" y="110053"/>
            <a:ext cx="7403045" cy="5498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C0C2E40-A3F8-4E0B-A781-C37B824D4933}"/>
              </a:ext>
            </a:extLst>
          </p:cNvPr>
          <p:cNvSpPr/>
          <p:nvPr/>
        </p:nvSpPr>
        <p:spPr>
          <a:xfrm>
            <a:off x="1826525" y="540793"/>
            <a:ext cx="4152900" cy="762000"/>
          </a:xfrm>
          <a:prstGeom prst="hexagon">
            <a:avLst/>
          </a:prstGeom>
          <a:solidFill>
            <a:schemeClr val="bg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ম</a:t>
            </a:r>
            <a:r>
              <a:rPr lang="as-IN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ূ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ল</a:t>
            </a:r>
            <a:r>
              <a:rPr lang="as-IN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য়</a:t>
            </a:r>
            <a:r>
              <a:rPr lang="as-IN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</a:t>
            </a:r>
            <a:r>
              <a:rPr lang="en-US" sz="44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 </a:t>
            </a:r>
            <a:endParaRPr lang="en-US" sz="440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86AC0-8008-408C-8F80-903A1FA2FFE5}"/>
              </a:ext>
            </a:extLst>
          </p:cNvPr>
          <p:cNvSpPr/>
          <p:nvPr/>
        </p:nvSpPr>
        <p:spPr>
          <a:xfrm>
            <a:off x="570742" y="1397568"/>
            <a:ext cx="5981700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1714500"/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পাারি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নাই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বাছা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ম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ো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র,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হ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ে 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প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্রিয়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আমার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,</a:t>
            </a:r>
          </a:p>
          <a:p>
            <a:pPr lvl="0" indent="1714500"/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দুই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বিন্দু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দুগ্ধ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দিতে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! ম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ো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র 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ি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</a:p>
          <a:p>
            <a:pPr lvl="0" indent="1714500"/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আনন্দের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নাহি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নাহি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!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দরিদ্র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অসহ</a:t>
            </a:r>
            <a:endParaRPr lang="en-US" sz="2000">
              <a:ln w="0">
                <a:solidFill>
                  <a:srgbClr val="7030A0"/>
                </a:solidFill>
              </a:ln>
              <a:latin typeface="NikoshBAN"/>
              <a:cs typeface="NikoshBAN" panose="02000000000000000000" pitchFamily="2" charset="0"/>
            </a:endParaRPr>
          </a:p>
          <a:p>
            <a:pPr lvl="0" indent="1714500"/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পুত্র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হয়ে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জায়া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হয়ে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কাঁ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দ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ে 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হ</a:t>
            </a:r>
            <a:r>
              <a:rPr lang="as-IN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হ</a:t>
            </a:r>
          </a:p>
          <a:p>
            <a:pPr lvl="0" indent="1714500"/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আমার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দুয়ার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err="1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ধরি</a:t>
            </a:r>
            <a:r>
              <a:rPr lang="en-US" sz="2000" dirty="0">
                <a:ln w="0">
                  <a:solidFill>
                    <a:srgbClr val="7030A0"/>
                  </a:solidFill>
                </a:ln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0E4CD-8637-4FF6-93D6-04E09671BB52}"/>
              </a:ext>
            </a:extLst>
          </p:cNvPr>
          <p:cNvSpPr/>
          <p:nvPr/>
        </p:nvSpPr>
        <p:spPr>
          <a:xfrm>
            <a:off x="702386" y="3036775"/>
            <a:ext cx="5846645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ক. ঘ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চ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ল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ী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ড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ে?</a:t>
            </a:r>
            <a:endParaRPr lang="en-US" sz="2000" b="1" dirty="0">
              <a:ln w="0">
                <a:solidFill>
                  <a:prstClr val="white"/>
                </a:solidFill>
              </a:ln>
              <a:latin typeface="NikoshBAN"/>
              <a:cs typeface="NikoshBAN" panose="02000000000000000000" pitchFamily="2" charset="0"/>
            </a:endParaRPr>
          </a:p>
          <a:p>
            <a:pPr lvl="0"/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খ. ‘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ম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োসলমানের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আ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ড়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ঙ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দ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খ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ত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ন</a:t>
            </a:r>
            <a:r>
              <a:rPr lang="en-US" sz="2000" b="1" dirty="0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’ – </a:t>
            </a:r>
            <a:r>
              <a:rPr lang="en-US" sz="2000" b="1" dirty="0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মা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ছেলেকে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কেন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একথা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বলেছেন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?</a:t>
            </a:r>
            <a:endParaRPr lang="en-US" sz="2000" b="1" dirty="0">
              <a:ln w="0">
                <a:solidFill>
                  <a:prstClr val="white"/>
                </a:solidFill>
              </a:ln>
              <a:latin typeface="NikoshBAN"/>
              <a:cs typeface="NikoshBAN" panose="02000000000000000000" pitchFamily="2" charset="0"/>
            </a:endParaRPr>
          </a:p>
          <a:p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গ. ‘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প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ল্লিজননী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’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কবিতার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ক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ো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ন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দ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ট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ি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উদ্দীপকে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ব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্ণ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ন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 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হ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য়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ছ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?</a:t>
            </a:r>
            <a:endParaRPr lang="en-US" sz="2000" b="1" dirty="0">
              <a:ln w="0">
                <a:solidFill>
                  <a:prstClr val="white"/>
                </a:solidFill>
              </a:ln>
              <a:latin typeface="NikoshBAN"/>
              <a:cs typeface="NikoshBAN" panose="02000000000000000000" pitchFamily="2" charset="0"/>
            </a:endParaRPr>
          </a:p>
          <a:p>
            <a:pPr marL="800100" lvl="0" indent="-742950">
              <a:tabLst>
                <a:tab pos="571500" algn="l"/>
              </a:tabLst>
            </a:pP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ঘ.“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স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ম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গ্রিক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চিত্র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নয়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বরং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‘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প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ল্লিজননী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’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কবিতার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এ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ট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া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ব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শ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ষ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দ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ি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উ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দ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দ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ী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প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ে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ফ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ুটে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উঠেছে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”- 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ব</a:t>
            </a:r>
            <a:r>
              <a:rPr lang="en-US" sz="2000" b="1" err="1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িশ্লেষণ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 ক</a:t>
            </a:r>
            <a:r>
              <a:rPr lang="as-IN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র</a:t>
            </a:r>
            <a:r>
              <a:rPr lang="en-US" sz="2000" b="1" dirty="0">
                <a:ln w="0">
                  <a:solidFill>
                    <a:schemeClr val="bg1"/>
                  </a:solidFill>
                </a:ln>
                <a:latin typeface="NikoshBAN"/>
                <a:cs typeface="NikoshBAN" panose="02000000000000000000" pitchFamily="2" charset="0"/>
              </a:rPr>
              <a:t>ো।</a:t>
            </a:r>
            <a:endParaRPr lang="en-US" sz="2000" b="1" dirty="0">
              <a:ln w="0">
                <a:solidFill>
                  <a:schemeClr val="bg1"/>
                </a:solidFill>
              </a:ln>
              <a:latin typeface="NikoshB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A0DA9-8BB1-4468-96EB-527704CE73A9}"/>
              </a:ext>
            </a:extLst>
          </p:cNvPr>
          <p:cNvSpPr/>
          <p:nvPr/>
        </p:nvSpPr>
        <p:spPr>
          <a:xfrm>
            <a:off x="14193" y="14286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job.jpg">
            <a:extLst>
              <a:ext uri="{FF2B5EF4-FFF2-40B4-BE49-F238E27FC236}">
                <a16:creationId xmlns:a16="http://schemas.microsoft.com/office/drawing/2014/main" id="{55D31242-E4B1-4AE2-85B9-B19BD5550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97" r="83" b="-3"/>
          <a:stretch/>
        </p:blipFill>
        <p:spPr>
          <a:xfrm>
            <a:off x="331738" y="445457"/>
            <a:ext cx="4371468" cy="510866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FF797-0338-4106-AC0A-B7FFFF0597E8}"/>
              </a:ext>
            </a:extLst>
          </p:cNvPr>
          <p:cNvSpPr/>
          <p:nvPr/>
        </p:nvSpPr>
        <p:spPr>
          <a:xfrm>
            <a:off x="4699240" y="1005931"/>
            <a:ext cx="3340492" cy="23544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err="1">
                <a:latin typeface="NikoshBAN"/>
                <a:cs typeface="NikoshBAN" panose="02000000000000000000" pitchFamily="2" charset="0"/>
              </a:rPr>
              <a:t>মো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রজব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আলী</a:t>
            </a:r>
            <a:endParaRPr lang="en-US" sz="3200" dirty="0">
              <a:latin typeface="NikoshBAN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dirty="0" err="1">
                <a:latin typeface="NikoshBAN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 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dirty="0" err="1">
                <a:latin typeface="NikoshBAN"/>
                <a:cs typeface="NikoshBAN" panose="02000000000000000000" pitchFamily="2" charset="0"/>
              </a:rPr>
              <a:t>চুহড়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/>
              <a:cs typeface="NikoshBAN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dirty="0" err="1">
                <a:latin typeface="NikoshBAN"/>
                <a:cs typeface="NikoshBAN" panose="02000000000000000000" pitchFamily="2" charset="0"/>
              </a:rPr>
              <a:t>মিঠাপুকুর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/>
                <a:cs typeface="NikoshBAN" panose="02000000000000000000" pitchFamily="2" charset="0"/>
              </a:rPr>
              <a:t>।</a:t>
            </a:r>
            <a:endParaRPr lang="en-US" sz="3200">
              <a:latin typeface="NikoshBAN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B9DFC-FE1C-4AEF-AEFF-17D0A319DF07}"/>
              </a:ext>
            </a:extLst>
          </p:cNvPr>
          <p:cNvSpPr/>
          <p:nvPr/>
        </p:nvSpPr>
        <p:spPr>
          <a:xfrm>
            <a:off x="3764102" y="3676136"/>
            <a:ext cx="3721099" cy="17235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3200" dirty="0">
                <a:latin typeface="NikoshBAN"/>
                <a:cs typeface="NikoshBAN" pitchFamily="2" charset="0"/>
              </a:rPr>
              <a:t> </a:t>
            </a:r>
            <a:r>
              <a:rPr lang="en-US" sz="3200" b="1" dirty="0" err="1">
                <a:latin typeface="NikoshBAN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/>
                <a:cs typeface="NikoshBAN" pitchFamily="2" charset="0"/>
              </a:rPr>
              <a:t>: </a:t>
            </a:r>
            <a:r>
              <a:rPr lang="en-US" sz="3200" b="1" dirty="0" err="1">
                <a:latin typeface="NikoshBAN"/>
                <a:cs typeface="NikoshBAN" pitchFamily="2" charset="0"/>
              </a:rPr>
              <a:t>নবম</a:t>
            </a:r>
            <a:r>
              <a:rPr lang="en-US" sz="3200" b="1" dirty="0">
                <a:latin typeface="NikoshBAN"/>
                <a:cs typeface="NikoshBAN" pitchFamily="2" charset="0"/>
              </a:rPr>
              <a:t> </a:t>
            </a:r>
          </a:p>
          <a:p>
            <a:pPr algn="ctr" defTabSz="914400">
              <a:spcAft>
                <a:spcPts val="600"/>
              </a:spcAft>
            </a:pPr>
            <a:r>
              <a:rPr lang="en-US" sz="3200" b="1" dirty="0">
                <a:latin typeface="NikoshBAN"/>
                <a:cs typeface="NikoshBAN" pitchFamily="2" charset="0"/>
              </a:rPr>
              <a:t>  </a:t>
            </a:r>
            <a:r>
              <a:rPr lang="en-US" sz="3200" b="1" dirty="0" err="1">
                <a:latin typeface="NikoshBAN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/>
                <a:cs typeface="NikoshBAN" pitchFamily="2" charset="0"/>
              </a:rPr>
              <a:t>:  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বাংলা সাহিত্য</a:t>
            </a:r>
            <a:endParaRPr lang="en-US" sz="3200" b="1" dirty="0">
              <a:latin typeface="NikoshBAN"/>
              <a:cs typeface="NikoshBAN" pitchFamily="2" charset="0"/>
            </a:endParaRPr>
          </a:p>
          <a:p>
            <a:pPr lvl="0" algn="ctr" defTabSz="914400">
              <a:spcAft>
                <a:spcPts val="600"/>
              </a:spcAft>
            </a:pPr>
            <a:r>
              <a:rPr lang="bn-BD" sz="3200" b="1" dirty="0">
                <a:latin typeface="NikoshBAN"/>
                <a:cs typeface="NikoshBAN" pitchFamily="2" charset="0"/>
              </a:rPr>
              <a:t>সময়ঃ ৫০ মিনিট</a:t>
            </a:r>
            <a:endParaRPr lang="en-US" sz="3200" b="1" dirty="0">
              <a:latin typeface="NikoshBAN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05114-11CE-4E70-A1CA-59B6ED372F11}"/>
              </a:ext>
            </a:extLst>
          </p:cNvPr>
          <p:cNvSpPr txBox="1"/>
          <p:nvPr/>
        </p:nvSpPr>
        <p:spPr>
          <a:xfrm>
            <a:off x="4796971" y="44742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>
                <a:latin typeface="NikoshBAN"/>
                <a:cs typeface="Calibri"/>
              </a:rPr>
              <a:t>পাঠ</a:t>
            </a:r>
            <a:r>
              <a:rPr lang="en-US" sz="3600" dirty="0">
                <a:latin typeface="NikoshBAN"/>
                <a:cs typeface="Calibri"/>
              </a:rPr>
              <a:t> </a:t>
            </a:r>
            <a:r>
              <a:rPr lang="en-US" sz="3600" dirty="0" err="1">
                <a:latin typeface="NikoshBAN"/>
                <a:cs typeface="Calibri"/>
              </a:rPr>
              <a:t>উপস্থাপনায়</a:t>
            </a:r>
            <a:r>
              <a:rPr lang="en-US" sz="3600" dirty="0">
                <a:latin typeface="NikoshBAN"/>
                <a:cs typeface="Calibri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9741A0-033D-429C-B86F-3AA233E2DCBD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8A571-430C-43F3-9009-38BF0A247F42}"/>
              </a:ext>
            </a:extLst>
          </p:cNvPr>
          <p:cNvSpPr/>
          <p:nvPr/>
        </p:nvSpPr>
        <p:spPr>
          <a:xfrm>
            <a:off x="100624" y="110054"/>
            <a:ext cx="7412524" cy="55075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9DAB475-8A3E-4062-AF2B-3BC26600B4A3}"/>
              </a:ext>
            </a:extLst>
          </p:cNvPr>
          <p:cNvSpPr/>
          <p:nvPr/>
        </p:nvSpPr>
        <p:spPr>
          <a:xfrm>
            <a:off x="666845" y="598037"/>
            <a:ext cx="6629400" cy="1219200"/>
          </a:xfrm>
          <a:prstGeom prst="wedgeEllipseCallout">
            <a:avLst>
              <a:gd name="adj1" fmla="val -20833"/>
              <a:gd name="adj2" fmla="val 83674"/>
            </a:avLst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ড়</a:t>
            </a:r>
            <a:r>
              <a:rPr lang="as-IN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</a:t>
            </a:r>
            <a:r>
              <a:rPr lang="en-US" sz="6600" dirty="0">
                <a:latin typeface="NikoshBAN"/>
                <a:cs typeface="NikoshBAN" panose="02000000000000000000" pitchFamily="2" charset="0"/>
              </a:rPr>
              <a:t>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5F44BA7-13B4-454C-9EF6-2D62B032E0C2}"/>
              </a:ext>
            </a:extLst>
          </p:cNvPr>
          <p:cNvSpPr/>
          <p:nvPr/>
        </p:nvSpPr>
        <p:spPr>
          <a:xfrm>
            <a:off x="739632" y="2732016"/>
            <a:ext cx="5989473" cy="1830696"/>
          </a:xfrm>
          <a:prstGeom prst="flowChartTerminator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bn-IN" sz="4400" dirty="0">
                <a:latin typeface="NikoshBAN"/>
                <a:cs typeface="NikoshBAN" pitchFamily="2" charset="0"/>
              </a:rPr>
              <a:t> 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‘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পল্লিজননী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’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কবিতায়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ছেলের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মায়ের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চিরন্তন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ভালোবসার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দিকটি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করো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। </a:t>
            </a:r>
            <a:endParaRPr lang="en-US" sz="4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C22F4D-4E3C-40B6-AF19-9EFB9D009480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0EA69-5961-406D-A7CA-969BD2EFC274}"/>
              </a:ext>
            </a:extLst>
          </p:cNvPr>
          <p:cNvSpPr/>
          <p:nvPr/>
        </p:nvSpPr>
        <p:spPr>
          <a:xfrm>
            <a:off x="148012" y="129009"/>
            <a:ext cx="7365136" cy="548857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0E552F3-F5F9-45FC-B22F-84AAD2B5D073}"/>
              </a:ext>
            </a:extLst>
          </p:cNvPr>
          <p:cNvSpPr/>
          <p:nvPr/>
        </p:nvSpPr>
        <p:spPr>
          <a:xfrm>
            <a:off x="711578" y="854690"/>
            <a:ext cx="6490649" cy="3889992"/>
          </a:xfrm>
          <a:prstGeom prst="hexagon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অংশগ্রণের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স</a:t>
            </a:r>
            <a:r>
              <a:rPr lang="as-IN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লকে</a:t>
            </a:r>
            <a:r>
              <a:rPr lang="en-US" sz="4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ধন্যবাদ</a:t>
            </a:r>
            <a:endParaRPr lang="as-IN" sz="4400" dirty="0" err="1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8FEB56-EB41-42CD-B407-8DEF909EDF61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EE4AE-0984-4653-968E-7BD1C6EBD54C}"/>
              </a:ext>
            </a:extLst>
          </p:cNvPr>
          <p:cNvSpPr/>
          <p:nvPr/>
        </p:nvSpPr>
        <p:spPr>
          <a:xfrm>
            <a:off x="195400" y="138486"/>
            <a:ext cx="7317748" cy="5479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B9058-08EB-4285-9DD0-3A29EFA02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/>
          <a:stretch/>
        </p:blipFill>
        <p:spPr>
          <a:xfrm>
            <a:off x="4151087" y="1542143"/>
            <a:ext cx="3158671" cy="3610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8D389-19F7-4D6D-90E3-C198D0EF9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5" y="1542143"/>
            <a:ext cx="3084287" cy="360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537C8-39D1-445C-BF5C-8E8B5431DBFC}"/>
              </a:ext>
            </a:extLst>
          </p:cNvPr>
          <p:cNvSpPr txBox="1"/>
          <p:nvPr/>
        </p:nvSpPr>
        <p:spPr>
          <a:xfrm>
            <a:off x="424544" y="587827"/>
            <a:ext cx="67799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latin typeface="NikoshBAN"/>
              </a:rPr>
              <a:t>এসো</a:t>
            </a:r>
            <a:r>
              <a:rPr lang="en-US" sz="4000" dirty="0">
                <a:latin typeface="NikoshBAN"/>
              </a:rPr>
              <a:t> </a:t>
            </a:r>
            <a:r>
              <a:rPr lang="en-US" sz="4000" dirty="0" err="1">
                <a:latin typeface="NikoshBAN"/>
              </a:rPr>
              <a:t>ছবি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দেখে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পাঠের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শিরোনাম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বের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করি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E8239-1552-4501-AC84-F79E46E8BE56}"/>
              </a:ext>
            </a:extLst>
          </p:cNvPr>
          <p:cNvSpPr/>
          <p:nvPr/>
        </p:nvSpPr>
        <p:spPr>
          <a:xfrm>
            <a:off x="-4528" y="-4528"/>
            <a:ext cx="7629430" cy="5724430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98216-F66F-4109-8B93-54DD56889E71}"/>
              </a:ext>
            </a:extLst>
          </p:cNvPr>
          <p:cNvSpPr/>
          <p:nvPr/>
        </p:nvSpPr>
        <p:spPr>
          <a:xfrm>
            <a:off x="100624" y="110054"/>
            <a:ext cx="7412524" cy="55075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1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B5A8D-E7B3-4BDE-BB79-9989B842DD02}"/>
              </a:ext>
            </a:extLst>
          </p:cNvPr>
          <p:cNvSpPr/>
          <p:nvPr/>
        </p:nvSpPr>
        <p:spPr>
          <a:xfrm>
            <a:off x="1904700" y="827055"/>
            <a:ext cx="3614197" cy="1792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080808"/>
                </a:solidFill>
                <a:latin typeface="NikoshBAN"/>
                <a:ea typeface="+mj-ea"/>
                <a:cs typeface="+mj-cs"/>
              </a:rPr>
              <a:t>পাঠ</a:t>
            </a:r>
            <a:r>
              <a:rPr lang="en-US" sz="4800" kern="1200" dirty="0">
                <a:solidFill>
                  <a:srgbClr val="080808"/>
                </a:solidFill>
                <a:latin typeface="NikoshBAN"/>
                <a:ea typeface="+mj-ea"/>
                <a:cs typeface="+mj-cs"/>
              </a:rPr>
              <a:t> </a:t>
            </a:r>
            <a:r>
              <a:rPr lang="en-US" sz="4800" kern="1200" dirty="0" err="1">
                <a:solidFill>
                  <a:srgbClr val="080808"/>
                </a:solidFill>
                <a:latin typeface="NikoshBAN"/>
                <a:ea typeface="+mj-ea"/>
                <a:cs typeface="+mj-cs"/>
              </a:rPr>
              <a:t>শিরোনাম</a:t>
            </a:r>
            <a:r>
              <a:rPr lang="en-US" sz="4800" kern="1200" dirty="0">
                <a:solidFill>
                  <a:srgbClr val="080808"/>
                </a:solidFill>
                <a:latin typeface="NikoshBAN"/>
                <a:ea typeface="+mj-ea"/>
                <a:cs typeface="+mj-cs"/>
              </a:rPr>
              <a:t>- 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F0526-4FB5-420A-B9B8-D96BFFF27E35}"/>
              </a:ext>
            </a:extLst>
          </p:cNvPr>
          <p:cNvSpPr/>
          <p:nvPr/>
        </p:nvSpPr>
        <p:spPr>
          <a:xfrm>
            <a:off x="1981918" y="2917062"/>
            <a:ext cx="4383008" cy="16466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4800" b="1" dirty="0" err="1">
                <a:latin typeface="NikoshBAN"/>
              </a:rPr>
              <a:t>পল্লিজননী</a:t>
            </a:r>
            <a:endParaRPr lang="en-US" sz="4800" b="1" dirty="0">
              <a:latin typeface="NikoshBAN"/>
            </a:endParaRPr>
          </a:p>
          <a:p>
            <a:pPr algn="r" defTabSz="914400">
              <a:spcAft>
                <a:spcPts val="600"/>
              </a:spcAft>
            </a:pPr>
            <a:r>
              <a:rPr lang="en-US" sz="4800" b="1" dirty="0" err="1">
                <a:latin typeface="NikoshBAN"/>
              </a:rPr>
              <a:t>জসীম</a:t>
            </a:r>
            <a:r>
              <a:rPr lang="en-US" sz="4800" b="1" dirty="0">
                <a:latin typeface="NikoshBAN"/>
              </a:rPr>
              <a:t> </a:t>
            </a:r>
            <a:r>
              <a:rPr lang="en-US" sz="4800" b="1" dirty="0" err="1">
                <a:latin typeface="NikoshBAN"/>
              </a:rPr>
              <a:t>উদ্দীন</a:t>
            </a:r>
            <a:endParaRPr lang="en-US" sz="4800" b="1" dirty="0">
              <a:latin typeface="NikoshBAN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5F81C8-2684-40EA-9575-39553D167F21}"/>
              </a:ext>
            </a:extLst>
          </p:cNvPr>
          <p:cNvGrpSpPr/>
          <p:nvPr/>
        </p:nvGrpSpPr>
        <p:grpSpPr>
          <a:xfrm>
            <a:off x="42626" y="23764"/>
            <a:ext cx="7619999" cy="5686707"/>
            <a:chOff x="42626" y="23764"/>
            <a:chExt cx="7619999" cy="568670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1120248-1271-4ED9-984D-AEB2E8957715}"/>
                </a:ext>
              </a:extLst>
            </p:cNvPr>
            <p:cNvSpPr/>
            <p:nvPr/>
          </p:nvSpPr>
          <p:spPr>
            <a:xfrm>
              <a:off x="42626" y="23764"/>
              <a:ext cx="7619999" cy="5686707"/>
            </a:xfrm>
            <a:prstGeom prst="rect">
              <a:avLst/>
            </a:prstGeom>
            <a:noFill/>
            <a:ln w="57150">
              <a:solidFill>
                <a:srgbClr val="1BBF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DBCD66-0C50-4C4B-807E-0BF9431697E0}"/>
                </a:ext>
              </a:extLst>
            </p:cNvPr>
            <p:cNvSpPr/>
            <p:nvPr/>
          </p:nvSpPr>
          <p:spPr>
            <a:xfrm>
              <a:off x="157209" y="128916"/>
              <a:ext cx="7384232" cy="5469801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11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FC79E-5C25-4951-B43D-EBEFCF2A1C13}"/>
              </a:ext>
            </a:extLst>
          </p:cNvPr>
          <p:cNvSpPr/>
          <p:nvPr/>
        </p:nvSpPr>
        <p:spPr>
          <a:xfrm>
            <a:off x="320837" y="1381551"/>
            <a:ext cx="6806697" cy="32316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defTabSz="914400"/>
            <a:r>
              <a:rPr lang="bn-IN" sz="2800" b="1" dirty="0" err="1">
                <a:ln w="6350">
                  <a:solidFill>
                    <a:schemeClr val="tx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শিখনফল</a:t>
            </a:r>
            <a:endParaRPr lang="bn-IN" sz="2800" b="1" dirty="0" err="1">
              <a:ln w="6350">
                <a:solidFill>
                  <a:prstClr val="black"/>
                </a:solidFill>
              </a:ln>
              <a:solidFill>
                <a:srgbClr val="0C0C0C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IN" sz="2800" b="1" dirty="0">
                <a:ln w="6350">
                  <a:solidFill>
                    <a:schemeClr val="tx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 </a:t>
            </a:r>
            <a:r>
              <a:rPr lang="bn-IN" sz="2800" b="1" dirty="0">
                <a:ln w="6350">
                  <a:solidFill>
                    <a:prstClr val="black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পাঠ শেষে শিক্ষার্থীরা-</a:t>
            </a:r>
            <a:r>
              <a:rPr lang="bn-IN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 </a:t>
            </a:r>
            <a:endParaRPr lang="en-US" sz="2800" b="1" dirty="0">
              <a:ln w="6350">
                <a:solidFill>
                  <a:srgbClr val="FFFF00"/>
                </a:solidFill>
              </a:ln>
              <a:solidFill>
                <a:srgbClr val="0C0C0C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IN" sz="2800" b="1" dirty="0">
                <a:ln w="6350">
                  <a:solidFill>
                    <a:prstClr val="white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১. সন্তানের প্রতি মায়ের অকৃত্রিম ভালোবাসার স্বরূপ ব্যাখ্যা করতে পারবে।</a:t>
            </a:r>
            <a:endParaRPr lang="en-US" sz="2800" b="1">
              <a:ln w="6350">
                <a:solidFill>
                  <a:srgbClr val="FFFF00"/>
                </a:solidFill>
              </a:ln>
              <a:solidFill>
                <a:srgbClr val="0C0C0C"/>
              </a:solidFill>
              <a:latin typeface="NikoshBAN" pitchFamily="2" charset="0"/>
              <a:cs typeface="NikoshBAN" pitchFamily="2" charset="0"/>
            </a:endParaRPr>
          </a:p>
          <a:p>
            <a:pPr marL="509270" indent="-509270" defTabSz="914400"/>
            <a:r>
              <a:rPr lang="bn-IN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২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। </a:t>
            </a:r>
            <a:r>
              <a:rPr lang="as-IN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প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ল্লির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দরিদ্র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পরিবারের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জীবন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চিত্র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বর্ণনা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en-US" sz="2800" b="1" dirty="0">
                <a:ln w="6350">
                  <a:solidFill>
                    <a:schemeClr val="bg1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।</a:t>
            </a:r>
            <a:endParaRPr lang="en-US" sz="2800" b="1" dirty="0">
              <a:ln w="6350">
                <a:solidFill>
                  <a:prstClr val="white"/>
                </a:solidFill>
              </a:ln>
              <a:solidFill>
                <a:srgbClr val="0C0C0C"/>
              </a:solidFill>
              <a:latin typeface="NikoshBAN" pitchFamily="2" charset="0"/>
              <a:cs typeface="NikoshBAN" pitchFamily="2" charset="0"/>
            </a:endParaRPr>
          </a:p>
          <a:p>
            <a:pPr marL="448945" indent="-448945" defTabSz="914400"/>
            <a:r>
              <a:rPr lang="bn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৩। </a:t>
            </a:r>
            <a:r>
              <a:rPr lang="en-US" sz="2800" b="1" dirty="0" err="1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মুমূর্ষু</a:t>
            </a:r>
            <a:r>
              <a:rPr lang="en-US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 </a:t>
            </a:r>
            <a:r>
              <a:rPr lang="as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সন্তানকে </a:t>
            </a:r>
            <a:r>
              <a:rPr lang="as-IN" sz="2800" b="1" dirty="0" err="1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ঘিরে</a:t>
            </a:r>
            <a:r>
              <a:rPr lang="as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মাতৃ </a:t>
            </a:r>
            <a:r>
              <a:rPr lang="as-IN" sz="2800" b="1" dirty="0" err="1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হৃদয়ের</a:t>
            </a:r>
            <a:r>
              <a:rPr lang="as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as-IN" sz="2800" b="1" dirty="0" err="1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হাহাকারের</a:t>
            </a:r>
            <a:r>
              <a:rPr lang="as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দৃষ্টান্ত ব্যাখ্যা </a:t>
            </a:r>
            <a:r>
              <a:rPr lang="as-IN" sz="2800" b="1" dirty="0" err="1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করতে</a:t>
            </a:r>
            <a:r>
              <a:rPr lang="as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 </a:t>
            </a:r>
            <a:r>
              <a:rPr lang="as-IN" sz="2800" b="1" dirty="0" err="1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as-IN" sz="2800" b="1" dirty="0">
                <a:ln w="6350">
                  <a:solidFill>
                    <a:srgbClr val="FFFF00"/>
                  </a:solidFill>
                </a:ln>
                <a:solidFill>
                  <a:srgbClr val="0C0C0C"/>
                </a:solidFill>
                <a:latin typeface="NikoshBAN"/>
                <a:cs typeface="NikoshBAN" pitchFamily="2" charset="0"/>
              </a:rPr>
              <a:t>।</a:t>
            </a:r>
            <a:endParaRPr lang="en-US" sz="2800" b="1" dirty="0">
              <a:ln w="6350">
                <a:solidFill>
                  <a:srgbClr val="FFFF00"/>
                </a:solidFill>
              </a:ln>
              <a:solidFill>
                <a:srgbClr val="0C0C0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FAFAC-AEF7-4B95-B412-2619CB4DE5D1}"/>
              </a:ext>
            </a:extLst>
          </p:cNvPr>
          <p:cNvSpPr/>
          <p:nvPr/>
        </p:nvSpPr>
        <p:spPr>
          <a:xfrm>
            <a:off x="157209" y="128916"/>
            <a:ext cx="7384232" cy="546980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313FDA-391C-4F64-97BA-63A08A3ED6EC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C9092-8406-4869-AFE1-F84016F5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2" y="365291"/>
            <a:ext cx="2110393" cy="1396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016094-EABC-4882-B55B-345C6655AEAB}"/>
              </a:ext>
            </a:extLst>
          </p:cNvPr>
          <p:cNvSpPr/>
          <p:nvPr/>
        </p:nvSpPr>
        <p:spPr>
          <a:xfrm>
            <a:off x="1018795" y="534328"/>
            <a:ext cx="5089054" cy="5038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54416" y="222638"/>
                </a:moveTo>
                <a:arcTo wR="2519000" hR="2519000" stAng="17656221" swAng="891408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C556DC-5B5C-475B-BFCA-22CF450CAF8B}"/>
              </a:ext>
            </a:extLst>
          </p:cNvPr>
          <p:cNvSpPr/>
          <p:nvPr/>
        </p:nvSpPr>
        <p:spPr>
          <a:xfrm>
            <a:off x="1071753" y="1633787"/>
            <a:ext cx="5089054" cy="5038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975595" y="1961774"/>
                </a:moveTo>
                <a:arcTo wR="2519000" hR="2519000" stAng="20833197" swAng="548105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440705-BCDE-46E5-829F-B4E31050A3FB}"/>
              </a:ext>
            </a:extLst>
          </p:cNvPr>
          <p:cNvSpPr/>
          <p:nvPr/>
        </p:nvSpPr>
        <p:spPr>
          <a:xfrm>
            <a:off x="1332950" y="683449"/>
            <a:ext cx="5089054" cy="5038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80632" y="5032809"/>
                </a:moveTo>
                <a:arcTo wR="2519000" hR="2519000" stAng="5179265" swAng="913916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8EFADA-90AC-4E1D-84E8-D617C3C59AE6}"/>
              </a:ext>
            </a:extLst>
          </p:cNvPr>
          <p:cNvSpPr/>
          <p:nvPr/>
        </p:nvSpPr>
        <p:spPr>
          <a:xfrm>
            <a:off x="1059633" y="337795"/>
            <a:ext cx="5089054" cy="5038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3032" y="3577165"/>
                </a:moveTo>
                <a:arcTo wR="2519000" hR="2519000" stAng="9309646" swAng="962900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E2477-171D-45B4-B5C1-7E31D7DE7123}"/>
              </a:ext>
            </a:extLst>
          </p:cNvPr>
          <p:cNvSpPr txBox="1"/>
          <p:nvPr/>
        </p:nvSpPr>
        <p:spPr>
          <a:xfrm>
            <a:off x="2987398" y="538129"/>
            <a:ext cx="3348589" cy="797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কবি</a:t>
            </a:r>
            <a:r>
              <a:rPr lang="en-US" sz="44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পরিচিতি</a:t>
            </a:r>
            <a:endParaRPr lang="as-IN" sz="4400" dirty="0" err="1">
              <a:solidFill>
                <a:srgbClr val="0000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B3C51E2F-2DAB-481B-96CD-E0F01233D82A}"/>
              </a:ext>
            </a:extLst>
          </p:cNvPr>
          <p:cNvSpPr/>
          <p:nvPr/>
        </p:nvSpPr>
        <p:spPr>
          <a:xfrm>
            <a:off x="70142" y="1765006"/>
            <a:ext cx="1827763" cy="53135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জন্ম</a:t>
            </a:r>
            <a:endParaRPr lang="as-IN" sz="3200" dirty="0" err="1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01E5D8B-0FAC-4D69-8E05-1087AC6D355A}"/>
              </a:ext>
            </a:extLst>
          </p:cNvPr>
          <p:cNvSpPr/>
          <p:nvPr/>
        </p:nvSpPr>
        <p:spPr>
          <a:xfrm>
            <a:off x="61789" y="4948211"/>
            <a:ext cx="1931501" cy="66993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পুরস্কার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সম্মাননা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97839186-F272-48CC-A609-F9B69D155468}"/>
              </a:ext>
            </a:extLst>
          </p:cNvPr>
          <p:cNvSpPr/>
          <p:nvPr/>
        </p:nvSpPr>
        <p:spPr>
          <a:xfrm>
            <a:off x="79311" y="2311810"/>
            <a:ext cx="1827763" cy="64947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শিক্ষা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531A2A02-0BAD-456A-9484-429E0F642A25}"/>
              </a:ext>
            </a:extLst>
          </p:cNvPr>
          <p:cNvSpPr/>
          <p:nvPr/>
        </p:nvSpPr>
        <p:spPr>
          <a:xfrm>
            <a:off x="42928" y="3958916"/>
            <a:ext cx="1827763" cy="678187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উল্লে</a:t>
            </a:r>
            <a:r>
              <a:rPr lang="as-IN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খ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যোগ্য</a:t>
            </a:r>
            <a:r>
              <a:rPr lang="en-US" sz="24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রচনা</a:t>
            </a:r>
            <a:endParaRPr lang="en-US" sz="2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5D9E27D-A811-4BDD-ADD8-DB977D164ECE}"/>
              </a:ext>
            </a:extLst>
          </p:cNvPr>
          <p:cNvSpPr/>
          <p:nvPr/>
        </p:nvSpPr>
        <p:spPr>
          <a:xfrm>
            <a:off x="104913" y="3011070"/>
            <a:ext cx="1827763" cy="68879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কর্মজীবন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12759C-305F-42FF-B285-FE00F76733A7}"/>
              </a:ext>
            </a:extLst>
          </p:cNvPr>
          <p:cNvSpPr/>
          <p:nvPr/>
        </p:nvSpPr>
        <p:spPr>
          <a:xfrm>
            <a:off x="1985634" y="2995928"/>
            <a:ext cx="5393523" cy="62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কিছুকাল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ঢাকা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বিশ্ববিদ্যালয়ে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অধ্যাপনা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 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পরে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 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সরকারি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তথ্য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প্রচার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বিভাগে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উচ্চ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পদে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কর্মরত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ছিলেন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7F5742-C33E-469E-8A2A-D55394185FF3}"/>
              </a:ext>
            </a:extLst>
          </p:cNvPr>
          <p:cNvSpPr/>
          <p:nvPr/>
        </p:nvSpPr>
        <p:spPr>
          <a:xfrm>
            <a:off x="1941448" y="1714055"/>
            <a:ext cx="5440676" cy="622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8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1903 </a:t>
            </a:r>
            <a:r>
              <a:rPr lang="en-US" sz="28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খ্রি.ফরিদপু</a:t>
            </a:r>
            <a:r>
              <a:rPr lang="en-US" sz="28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তম্বুলখানা</a:t>
            </a:r>
            <a:r>
              <a:rPr lang="en-US" sz="28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DA3847-C6C4-468E-BC26-F968574C4E25}"/>
              </a:ext>
            </a:extLst>
          </p:cNvPr>
          <p:cNvSpPr/>
          <p:nvPr/>
        </p:nvSpPr>
        <p:spPr>
          <a:xfrm>
            <a:off x="1950926" y="2294115"/>
            <a:ext cx="5384092" cy="62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কলকাতা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বিশ্ববিদ্যালয়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থেরক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বাংলায়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এম.এ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পাশ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1797D3-3750-4534-B2AD-C42F5A6F60EF}"/>
              </a:ext>
            </a:extLst>
          </p:cNvPr>
          <p:cNvSpPr/>
          <p:nvPr/>
        </p:nvSpPr>
        <p:spPr>
          <a:xfrm>
            <a:off x="1936107" y="3701047"/>
            <a:ext cx="5454540" cy="1102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কাহিনী কাব্য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নকসী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কাঁথার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মাঠ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সোজন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বাদিয়ার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ঘাট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,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সখিনা</a:t>
            </a:r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খ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ণ্ডকাব্য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রাখলী,বালুচর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রূপবতী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মাটির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কান্না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; 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গদ্যগ্রন্থ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:</a:t>
            </a:r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চলে 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মুসাফির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,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যাদের</a:t>
            </a:r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দেখেছি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;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শিশুতোষ</a:t>
            </a:r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গ্রন্থ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:</a:t>
            </a:r>
            <a:r>
              <a:rPr lang="as-IN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 </a:t>
            </a:r>
            <a:r>
              <a:rPr lang="as-IN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হাসু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এক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পয়সার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বাঁশি</a:t>
            </a:r>
            <a:r>
              <a:rPr lang="en-US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65D55F-7ADB-4D57-9C47-D41EB82BA162}"/>
              </a:ext>
            </a:extLst>
          </p:cNvPr>
          <p:cNvSpPr/>
          <p:nvPr/>
        </p:nvSpPr>
        <p:spPr>
          <a:xfrm>
            <a:off x="1950998" y="4863888"/>
            <a:ext cx="5572706" cy="752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একুশে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দ</a:t>
            </a:r>
            <a:r>
              <a:rPr lang="as-IN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বিশ্বভারতী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বিশ্ববিদ্যালয়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থেকে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সম্মানসূচক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ডি.লিট</a:t>
            </a:r>
            <a:r>
              <a:rPr lang="en-US" sz="2000" dirty="0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/>
                <a:cs typeface="NikoshBAN" panose="02000000000000000000" pitchFamily="2" charset="0"/>
              </a:rPr>
              <a:t>ডিগ্রি</a:t>
            </a:r>
            <a:endParaRPr lang="en-US" sz="2000" dirty="0" err="1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464B79-86E8-47E1-A844-3756A5C0949A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35486-B038-42F8-BF51-0EF5D4BAF725}"/>
              </a:ext>
            </a:extLst>
          </p:cNvPr>
          <p:cNvSpPr/>
          <p:nvPr/>
        </p:nvSpPr>
        <p:spPr>
          <a:xfrm>
            <a:off x="148011" y="138486"/>
            <a:ext cx="7412524" cy="5479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DA224-C838-42BE-8F95-C8F76AEE335D}"/>
              </a:ext>
            </a:extLst>
          </p:cNvPr>
          <p:cNvSpPr txBox="1"/>
          <p:nvPr/>
        </p:nvSpPr>
        <p:spPr>
          <a:xfrm>
            <a:off x="837442" y="644478"/>
            <a:ext cx="407575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 err="1">
                <a:latin typeface="NikoshBAN"/>
                <a:cs typeface="NikoshBAN" panose="02000000000000000000" pitchFamily="2" charset="0"/>
              </a:rPr>
              <a:t>আদর্শ</a:t>
            </a:r>
            <a:r>
              <a:rPr lang="en-US" sz="48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52494-6516-4ECA-8B06-86507A086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39" y="2023392"/>
            <a:ext cx="5695857" cy="306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9DA788-8FFF-4D1B-A096-474D3B82612C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1F173-FCCC-48D4-A6DC-D5E990027395}"/>
              </a:ext>
            </a:extLst>
          </p:cNvPr>
          <p:cNvSpPr/>
          <p:nvPr/>
        </p:nvSpPr>
        <p:spPr>
          <a:xfrm>
            <a:off x="176444" y="157442"/>
            <a:ext cx="7336704" cy="54601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78A6A3-E24A-4AFB-AD56-32A26CB55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1" y="1893057"/>
            <a:ext cx="5544025" cy="316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941605-E81B-4F24-B181-141055AF74FA}"/>
              </a:ext>
            </a:extLst>
          </p:cNvPr>
          <p:cNvSpPr/>
          <p:nvPr/>
        </p:nvSpPr>
        <p:spPr>
          <a:xfrm>
            <a:off x="2808796" y="816781"/>
            <a:ext cx="1755609" cy="7755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 err="1">
                <a:latin typeface="NikoshBAN"/>
                <a:cs typeface="NikoshBAN" panose="02000000000000000000" pitchFamily="2" charset="0"/>
              </a:rPr>
              <a:t>সরব</a:t>
            </a:r>
            <a:r>
              <a:rPr lang="en-US" sz="48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0C430-12EF-470E-A523-23D259E0F5D1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978BC-1876-4F53-9F62-AFBC8CB9BC83}"/>
              </a:ext>
            </a:extLst>
          </p:cNvPr>
          <p:cNvSpPr/>
          <p:nvPr/>
        </p:nvSpPr>
        <p:spPr>
          <a:xfrm>
            <a:off x="157489" y="138486"/>
            <a:ext cx="7355659" cy="5479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E42605-7973-4418-A80A-842A5BF12035}"/>
              </a:ext>
            </a:extLst>
          </p:cNvPr>
          <p:cNvSpPr/>
          <p:nvPr/>
        </p:nvSpPr>
        <p:spPr>
          <a:xfrm>
            <a:off x="1447800" y="5920"/>
            <a:ext cx="3416110" cy="12192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800" dirty="0" err="1">
                <a:latin typeface="NikoshBAN"/>
                <a:cs typeface="NikoshBAN" panose="02000000000000000000" pitchFamily="2" charset="0"/>
              </a:rPr>
              <a:t>শব্দার্থ</a:t>
            </a:r>
            <a:r>
              <a:rPr lang="en-US" sz="7200" dirty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 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666F039-F685-48FE-BF0F-BADA7149AF7C}"/>
              </a:ext>
            </a:extLst>
          </p:cNvPr>
          <p:cNvSpPr/>
          <p:nvPr/>
        </p:nvSpPr>
        <p:spPr>
          <a:xfrm>
            <a:off x="243036" y="1218252"/>
            <a:ext cx="1515660" cy="801048"/>
          </a:xfrm>
          <a:prstGeom prst="homePlate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নয়ন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নীর</a:t>
            </a:r>
            <a:endParaRPr lang="as-IN" sz="2800" dirty="0" err="1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D49BFAF-A255-49BC-8C89-6D2746177E6B}"/>
              </a:ext>
            </a:extLst>
          </p:cNvPr>
          <p:cNvSpPr/>
          <p:nvPr/>
        </p:nvSpPr>
        <p:spPr>
          <a:xfrm>
            <a:off x="9144" y="2705100"/>
            <a:ext cx="1752600" cy="99060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শিয়রে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F8674FC-C947-4896-96CE-89A782FBB0F2}"/>
              </a:ext>
            </a:extLst>
          </p:cNvPr>
          <p:cNvSpPr/>
          <p:nvPr/>
        </p:nvSpPr>
        <p:spPr>
          <a:xfrm>
            <a:off x="76200" y="4401312"/>
            <a:ext cx="1752600" cy="99060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আড়ঙ</a:t>
            </a: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481AC-BAF1-4F4E-AF6A-E230F8A6340F}"/>
              </a:ext>
            </a:extLst>
          </p:cNvPr>
          <p:cNvSpPr/>
          <p:nvPr/>
        </p:nvSpPr>
        <p:spPr>
          <a:xfrm>
            <a:off x="4429836" y="961409"/>
            <a:ext cx="2965704" cy="10493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latin typeface="NikoshBAN"/>
                <a:cs typeface="NikoshBAN" panose="02000000000000000000" pitchFamily="2" charset="0"/>
              </a:rPr>
              <a:t>চ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জল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0C971-079A-4623-B309-52DEAF749536}"/>
              </a:ext>
            </a:extLst>
          </p:cNvPr>
          <p:cNvSpPr/>
          <p:nvPr/>
        </p:nvSpPr>
        <p:spPr>
          <a:xfrm>
            <a:off x="4572000" y="4143538"/>
            <a:ext cx="2965704" cy="14665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হাট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বাজার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মেলা</a:t>
            </a:r>
            <a:r>
              <a:rPr lang="en-US" sz="2800" dirty="0" err="1">
                <a:solidFill>
                  <a:srgbClr val="FFFFFF"/>
                </a:solidFill>
                <a:latin typeface="NikoshBAN"/>
                <a:cs typeface="NikoshBAN" panose="02000000000000000000" pitchFamily="2" charset="0"/>
              </a:rPr>
              <a:t>া</a:t>
            </a:r>
            <a:endParaRPr lang="en-US" sz="2800" err="1">
              <a:solidFill>
                <a:srgbClr val="FFFFFF"/>
              </a:solidFill>
              <a:latin typeface="NikoshBAN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CBB60B-2D8A-4052-99F3-F314E2E9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17" y="1027752"/>
            <a:ext cx="2069911" cy="12373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4B08D-65BB-4C7B-9BA2-020761F5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18" y="2564439"/>
            <a:ext cx="2249987" cy="1284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736220-F86A-453D-A9A1-9BF13E9C3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28" y="4143538"/>
            <a:ext cx="2212075" cy="12106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CF4218-8894-4AA4-9D68-7E7BD49B4254}"/>
              </a:ext>
            </a:extLst>
          </p:cNvPr>
          <p:cNvSpPr/>
          <p:nvPr/>
        </p:nvSpPr>
        <p:spPr>
          <a:xfrm>
            <a:off x="42626" y="23764"/>
            <a:ext cx="7619999" cy="5686707"/>
          </a:xfrm>
          <a:prstGeom prst="rect">
            <a:avLst/>
          </a:prstGeom>
          <a:noFill/>
          <a:ln w="57150">
            <a:solidFill>
              <a:srgbClr val="1BB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5F29C-E2A8-40BD-8F11-CB881A55F429}"/>
              </a:ext>
            </a:extLst>
          </p:cNvPr>
          <p:cNvSpPr/>
          <p:nvPr/>
        </p:nvSpPr>
        <p:spPr>
          <a:xfrm>
            <a:off x="100624" y="110054"/>
            <a:ext cx="7412524" cy="55075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FE284-00B3-4D0A-B7D9-7B26CBCFC6BA}"/>
              </a:ext>
            </a:extLst>
          </p:cNvPr>
          <p:cNvSpPr/>
          <p:nvPr/>
        </p:nvSpPr>
        <p:spPr>
          <a:xfrm>
            <a:off x="4543567" y="2672626"/>
            <a:ext cx="2965704" cy="157429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শির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মাথার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anose="02000000000000000000" pitchFamily="2" charset="0"/>
              </a:rPr>
              <a:t>নিকট</a:t>
            </a:r>
          </a:p>
        </p:txBody>
      </p:sp>
    </p:spTree>
    <p:extLst>
      <p:ext uri="{BB962C8B-B14F-4D97-AF65-F5344CB8AC3E}">
        <p14:creationId xmlns:p14="http://schemas.microsoft.com/office/powerpoint/2010/main" val="17886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1539</Words>
  <Application>Microsoft Office PowerPoint</Application>
  <PresentationFormat>Custom</PresentationFormat>
  <Paragraphs>121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1347</cp:revision>
  <dcterms:created xsi:type="dcterms:W3CDTF">2020-04-12T13:56:24Z</dcterms:created>
  <dcterms:modified xsi:type="dcterms:W3CDTF">2020-11-01T17:50:19Z</dcterms:modified>
</cp:coreProperties>
</file>