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60" r:id="rId4"/>
    <p:sldId id="257" r:id="rId5"/>
    <p:sldId id="258" r:id="rId6"/>
    <p:sldId id="287" r:id="rId7"/>
    <p:sldId id="288" r:id="rId8"/>
    <p:sldId id="259" r:id="rId9"/>
    <p:sldId id="261" r:id="rId10"/>
    <p:sldId id="262" r:id="rId11"/>
    <p:sldId id="263" r:id="rId12"/>
    <p:sldId id="275" r:id="rId13"/>
    <p:sldId id="274" r:id="rId14"/>
    <p:sldId id="278" r:id="rId15"/>
    <p:sldId id="276" r:id="rId16"/>
    <p:sldId id="280" r:id="rId17"/>
    <p:sldId id="279" r:id="rId18"/>
    <p:sldId id="282" r:id="rId19"/>
    <p:sldId id="283" r:id="rId20"/>
    <p:sldId id="284" r:id="rId21"/>
    <p:sldId id="285" r:id="rId22"/>
    <p:sldId id="289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99FF33"/>
    <a:srgbClr val="FFFF99"/>
    <a:srgbClr val="FFFFCC"/>
    <a:srgbClr val="CCFFFF"/>
    <a:srgbClr val="FFFF00"/>
    <a:srgbClr val="FFFF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142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6AC1D-D4D8-4498-883C-54C9C4DBC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EDB-E377-4E95-A0A0-F136F0CC5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F5C0-94EB-4C49-B190-292B2FA6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92216-B21E-4732-AB4A-D05EBDCE8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731D-4310-4A2A-BFE8-1296F752D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6952-9B92-4696-8C80-A3474EA2D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68365-0328-45B5-9F09-CBC39C8B6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1BBF-D5CA-4B3F-87B4-BFEEDC27B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9F161-7CF7-4E88-B541-298E731D4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D75FB-36C7-479B-ABC5-08062CF32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45815-5558-48E7-B521-1BE72BA2F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90B7B-0C15-4DBF-8FFA-CCBF5BC43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53B53E4-4A05-4ECF-A212-707AF78EB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9" y="838200"/>
            <a:ext cx="8219776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49272" y="841716"/>
            <a:ext cx="437744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34244" y="731043"/>
            <a:ext cx="4105806" cy="52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10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/>
          </p:nvPr>
        </p:nvSpPr>
        <p:spPr>
          <a:xfrm>
            <a:off x="1066800" y="790134"/>
            <a:ext cx="6705600" cy="429301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ছবিতে তোমরা কী দেখছ? জ্যামিতির সাথে কোন সম্পর্ক আছে?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9" name="Picture 3" descr="C:\Documents and Settings\User\My Documents\Draft Images\str an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6705600" cy="439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rc 4"/>
          <p:cNvSpPr/>
          <p:nvPr/>
        </p:nvSpPr>
        <p:spPr>
          <a:xfrm rot="6836129">
            <a:off x="1450179" y="1989042"/>
            <a:ext cx="3319077" cy="1842444"/>
          </a:xfrm>
          <a:prstGeom prst="arc">
            <a:avLst>
              <a:gd name="adj1" fmla="val 16200000"/>
              <a:gd name="adj2" fmla="val 1218326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326227" y="2465363"/>
            <a:ext cx="1360703" cy="34022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67000" y="2438400"/>
            <a:ext cx="4648200" cy="297203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4"/>
          <p:cNvSpPr txBox="1">
            <a:spLocks/>
          </p:cNvSpPr>
          <p:nvPr/>
        </p:nvSpPr>
        <p:spPr>
          <a:xfrm>
            <a:off x="-717947" y="-609599"/>
            <a:ext cx="10629900" cy="162929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717947" y="5562600"/>
            <a:ext cx="10629900" cy="184889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-184938" y="-304800"/>
            <a:ext cx="574862" cy="7315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8674875" y="-304800"/>
            <a:ext cx="574862" cy="7315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 rot="995847">
            <a:off x="3458537" y="3148571"/>
            <a:ext cx="1093989" cy="843641"/>
          </a:xfrm>
          <a:prstGeom prst="arc">
            <a:avLst/>
          </a:prstGeom>
          <a:noFill/>
          <a:ln w="5715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Arc 25"/>
          <p:cNvSpPr/>
          <p:nvPr/>
        </p:nvSpPr>
        <p:spPr>
          <a:xfrm rot="21159253">
            <a:off x="5357141" y="2753432"/>
            <a:ext cx="1631165" cy="1624714"/>
          </a:xfrm>
          <a:prstGeom prst="arc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1801789" y="2864377"/>
            <a:ext cx="1220029" cy="1227910"/>
          </a:xfrm>
          <a:prstGeom prst="arc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4" name="Content Placeholder 2"/>
          <p:cNvSpPr>
            <a:spLocks noGrp="1"/>
          </p:cNvSpPr>
          <p:nvPr>
            <p:ph/>
          </p:nvPr>
        </p:nvSpPr>
        <p:spPr>
          <a:xfrm>
            <a:off x="2019743" y="1125487"/>
            <a:ext cx="4773637" cy="1018096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</a:pPr>
            <a:endParaRPr lang="bn-BD" sz="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এখানে কী দেখা যাচ্ছে? সব গুলো কোণ কি একই রকম? এদের কি কোন  নির্দিষ্ট নাম আছে?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1860402" y="4443221"/>
            <a:ext cx="5595669" cy="5501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bn-BD" sz="2400" kern="0" dirty="0" smtClean="0">
                <a:ea typeface="+mj-ea"/>
              </a:rPr>
              <a:t>এসো চাঁদার সাহায্যে কোণগুলো মেপে দেখি। ...(ব্যবহারিক)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05691" y="3478332"/>
            <a:ext cx="11165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411516" y="2209800"/>
            <a:ext cx="30456" cy="12927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0000" y="3657600"/>
            <a:ext cx="1981200" cy="663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10000" y="2362201"/>
            <a:ext cx="848237" cy="12953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92932" y="3390337"/>
            <a:ext cx="12270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5791200" y="2362201"/>
            <a:ext cx="601732" cy="10311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11" grpId="0" animBg="1"/>
      <p:bldP spid="10244" grpId="0" build="p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C:\Documents and Settings\User\My Documents\Draft Images\right angle-lafjdl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57300"/>
            <a:ext cx="4572000" cy="32385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 rot="13578552">
            <a:off x="5295037" y="1567530"/>
            <a:ext cx="1440170" cy="967224"/>
            <a:chOff x="5486400" y="2345259"/>
            <a:chExt cx="1795331" cy="1159941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5486400" y="2743200"/>
              <a:ext cx="762000" cy="76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2621448" flipV="1">
              <a:off x="6092322" y="3091093"/>
              <a:ext cx="1189409" cy="3889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 rot="7988355">
              <a:off x="5897202" y="2326740"/>
              <a:ext cx="747760" cy="784798"/>
            </a:xfrm>
            <a:prstGeom prst="arc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676400" y="4637997"/>
            <a:ext cx="6034707" cy="792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 smtClean="0"/>
              <a:t>নিচের ছবিতে কোথাও কি সমকোণ খুজেঁ পাও?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User\My Documents\Draft Images\acute angle_bd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872" y="3061434"/>
            <a:ext cx="5426006" cy="2333069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5470155"/>
            <a:ext cx="6781800" cy="3950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গাড়ি ও</a:t>
            </a:r>
            <a:r>
              <a:rPr kumimoji="0" lang="bn-BD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রাস্তাটির মাঝে কোন জ্যামিতিক সাদৃশ্য দেখা যায় কি?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Arc 6"/>
          <p:cNvSpPr/>
          <p:nvPr/>
        </p:nvSpPr>
        <p:spPr>
          <a:xfrm rot="3708432">
            <a:off x="3791570" y="4032836"/>
            <a:ext cx="831251" cy="769576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4" descr="C:\Documents and Settings\User\My Documents\Draft Images\protract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8837" y="973779"/>
            <a:ext cx="2572163" cy="196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6490351" y="2688259"/>
            <a:ext cx="1192498" cy="7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6358116" y="1842783"/>
            <a:ext cx="99060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995847">
            <a:off x="6350602" y="2363570"/>
            <a:ext cx="526693" cy="558625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15401" y="2191211"/>
            <a:ext cx="500023" cy="307777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0°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60263" y="1542250"/>
            <a:ext cx="1865013" cy="1399970"/>
            <a:chOff x="192387" y="1295400"/>
            <a:chExt cx="1865013" cy="1798009"/>
          </a:xfrm>
        </p:grpSpPr>
        <p:grpSp>
          <p:nvGrpSpPr>
            <p:cNvPr id="25" name="Group 24"/>
            <p:cNvGrpSpPr/>
            <p:nvPr/>
          </p:nvGrpSpPr>
          <p:grpSpPr>
            <a:xfrm>
              <a:off x="192387" y="1295400"/>
              <a:ext cx="1865013" cy="1584981"/>
              <a:chOff x="381000" y="1295400"/>
              <a:chExt cx="1865013" cy="158498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81000" y="1295400"/>
                <a:ext cx="1865013" cy="1584981"/>
                <a:chOff x="3153253" y="1676400"/>
                <a:chExt cx="1302560" cy="1203981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263315" y="2656107"/>
                  <a:ext cx="1192498" cy="707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3086100" y="1866900"/>
                  <a:ext cx="990600" cy="60960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 rot="995847">
                  <a:off x="3153253" y="2321756"/>
                  <a:ext cx="526693" cy="558625"/>
                </a:xfrm>
                <a:prstGeom prst="arc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1066800" y="2130623"/>
                <a:ext cx="506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60°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09600" y="2631744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/>
                <a:t>সূক্ষ্মকোণ</a:t>
              </a:r>
              <a:endParaRPr lang="en-US" sz="2400" b="1" dirty="0"/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2666999" y="1528733"/>
            <a:ext cx="2470941" cy="1564675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kumimoji="0" lang="bn-BD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৯০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ছোট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কোণ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b="1" dirty="0" err="1" smtClean="0"/>
              <a:t>সূক্ষ্মকোণ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9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30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31" name="Can 30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32" name="Can 31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User\My Documents\Draft Images\obtuse angle kjkd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5313" y="3026950"/>
            <a:ext cx="4061099" cy="2155258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485900" y="5237687"/>
            <a:ext cx="6172200" cy="49569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ছবিগুলোর</a:t>
            </a:r>
            <a:r>
              <a:rPr kumimoji="0" lang="bn-BD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মধ্যে কোন জ্যামিতিক সাদৃশ্য খুজেঁ পাওয়া যায় কি?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Arc 4"/>
          <p:cNvSpPr/>
          <p:nvPr/>
        </p:nvSpPr>
        <p:spPr>
          <a:xfrm rot="20778529">
            <a:off x="2213778" y="4402845"/>
            <a:ext cx="4559957" cy="4248217"/>
          </a:xfrm>
          <a:prstGeom prst="arc">
            <a:avLst>
              <a:gd name="adj1" fmla="val 16200000"/>
              <a:gd name="adj2" fmla="val 20090566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C:\Documents and Settings\User\My Documents\Draft Images\protractor.gif"/>
          <p:cNvPicPr>
            <a:picLocks noChangeAspect="1" noChangeArrowheads="1"/>
          </p:cNvPicPr>
          <p:nvPr/>
        </p:nvPicPr>
        <p:blipFill rotWithShape="1">
          <a:blip r:embed="rId3"/>
          <a:srcRect t="5798" b="9039"/>
          <a:stretch/>
        </p:blipFill>
        <p:spPr bwMode="auto">
          <a:xfrm>
            <a:off x="3371137" y="1219200"/>
            <a:ext cx="371962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141184" y="2770185"/>
            <a:ext cx="1192498" cy="7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4387464" y="2016465"/>
            <a:ext cx="938256" cy="5691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21159253">
            <a:off x="4145395" y="2081296"/>
            <a:ext cx="1505608" cy="1448626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06794" y="2285182"/>
            <a:ext cx="59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120°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21559" y="1578535"/>
            <a:ext cx="1852185" cy="1448415"/>
            <a:chOff x="14433" y="1295400"/>
            <a:chExt cx="2195367" cy="1767533"/>
          </a:xfrm>
        </p:grpSpPr>
        <p:grpSp>
          <p:nvGrpSpPr>
            <p:cNvPr id="17" name="Group 16"/>
            <p:cNvGrpSpPr/>
            <p:nvPr/>
          </p:nvGrpSpPr>
          <p:grpSpPr>
            <a:xfrm>
              <a:off x="14433" y="1295400"/>
              <a:ext cx="2195367" cy="1767533"/>
              <a:chOff x="86430" y="1371600"/>
              <a:chExt cx="2195367" cy="1767533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089299" y="2298963"/>
                <a:ext cx="1192498" cy="70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V="1">
                <a:off x="348864" y="1556136"/>
                <a:ext cx="938256" cy="56918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Arc 15"/>
              <p:cNvSpPr/>
              <p:nvPr/>
            </p:nvSpPr>
            <p:spPr>
              <a:xfrm rot="21159253">
                <a:off x="86430" y="1690507"/>
                <a:ext cx="1505608" cy="1448626"/>
              </a:xfrm>
              <a:prstGeom prst="arc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0" y="1444823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120°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00" y="220980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/>
                <a:t>স্থুলকোণ</a:t>
              </a:r>
              <a:endParaRPr lang="en-US" sz="2000" b="1" dirty="0"/>
            </a:p>
          </p:txBody>
        </p:sp>
      </p:grpSp>
      <p:sp>
        <p:nvSpPr>
          <p:cNvPr id="21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User\My Documents\Draft Images\protractor.gif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6172200" cy="293085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4639994" y="3649261"/>
            <a:ext cx="2438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648200" y="1904089"/>
            <a:ext cx="794" cy="17798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3766625" y="2713066"/>
            <a:ext cx="1686765" cy="1872389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3810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90°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383557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সমকোণ</a:t>
            </a:r>
            <a:endParaRPr lang="en-US" sz="2800" b="1" dirty="0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My Documents\Draft Images\How-to-make-an-equilateral-triangle-from-a-squ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486" y="2453049"/>
            <a:ext cx="6743700" cy="3160781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1792830"/>
            <a:ext cx="6096000" cy="660219"/>
          </a:xfr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দুটি বাহুর সাথে যদি আরেকটি বাহু যুক্ত করা হয় তবে কী হবে?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40996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ত্রিভুজ</a:t>
            </a:r>
            <a:endParaRPr lang="en-US" sz="2400" b="1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441456" y="1718046"/>
            <a:ext cx="2209800" cy="1905000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698523" y="1586666"/>
            <a:ext cx="3009900" cy="1981200"/>
          </a:xfrm>
          <a:custGeom>
            <a:avLst/>
            <a:gdLst>
              <a:gd name="connsiteX0" fmla="*/ 0 w 1752600"/>
              <a:gd name="connsiteY0" fmla="*/ 1219200 h 1219200"/>
              <a:gd name="connsiteX1" fmla="*/ 876300 w 1752600"/>
              <a:gd name="connsiteY1" fmla="*/ 0 h 1219200"/>
              <a:gd name="connsiteX2" fmla="*/ 1752600 w 1752600"/>
              <a:gd name="connsiteY2" fmla="*/ 1219200 h 1219200"/>
              <a:gd name="connsiteX3" fmla="*/ 0 w 1752600"/>
              <a:gd name="connsiteY3" fmla="*/ 1219200 h 1219200"/>
              <a:gd name="connsiteX0" fmla="*/ 1028700 w 2781300"/>
              <a:gd name="connsiteY0" fmla="*/ 1219200 h 1219200"/>
              <a:gd name="connsiteX1" fmla="*/ 0 w 2781300"/>
              <a:gd name="connsiteY1" fmla="*/ 0 h 1219200"/>
              <a:gd name="connsiteX2" fmla="*/ 2781300 w 2781300"/>
              <a:gd name="connsiteY2" fmla="*/ 1219200 h 1219200"/>
              <a:gd name="connsiteX3" fmla="*/ 1028700 w 2781300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1219200">
                <a:moveTo>
                  <a:pt x="1028700" y="1219200"/>
                </a:moveTo>
                <a:lnTo>
                  <a:pt x="0" y="0"/>
                </a:lnTo>
                <a:lnTo>
                  <a:pt x="2781300" y="1219200"/>
                </a:lnTo>
                <a:lnTo>
                  <a:pt x="1028700" y="121920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3923002" y="1668389"/>
            <a:ext cx="1373644" cy="1981200"/>
          </a:xfrm>
          <a:prstGeom prst="rt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582615" y="937928"/>
            <a:ext cx="6100070" cy="4327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সবগুলো</a:t>
            </a:r>
            <a:r>
              <a:rPr kumimoji="0" lang="bn-BD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ত্রিভুজ কি দেখতে একই রকম? কী পার্থক্য চোখে পড়ে? 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1210274" y="4295023"/>
            <a:ext cx="6498149" cy="53577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bn-BD" sz="2400" kern="0" dirty="0" smtClean="0">
                <a:ea typeface="+mj-ea"/>
              </a:rPr>
              <a:t>এসো চাঁদার সাহায্যে ত্রিভুজের কোণগুলো মেপে দেখি। ...(ব্যবহারিক)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" name="Arc 10"/>
          <p:cNvSpPr/>
          <p:nvPr/>
        </p:nvSpPr>
        <p:spPr>
          <a:xfrm rot="907042">
            <a:off x="1166001" y="2975915"/>
            <a:ext cx="1006879" cy="1137597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Arc 11"/>
          <p:cNvSpPr/>
          <p:nvPr/>
        </p:nvSpPr>
        <p:spPr>
          <a:xfrm rot="20706449">
            <a:off x="4858139" y="2882005"/>
            <a:ext cx="1577508" cy="1677146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rc 12"/>
          <p:cNvSpPr/>
          <p:nvPr/>
        </p:nvSpPr>
        <p:spPr>
          <a:xfrm rot="561632">
            <a:off x="3036854" y="2708197"/>
            <a:ext cx="1577508" cy="1677146"/>
          </a:xfrm>
          <a:prstGeom prst="arc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Arc 13"/>
          <p:cNvSpPr/>
          <p:nvPr/>
        </p:nvSpPr>
        <p:spPr>
          <a:xfrm rot="7565500">
            <a:off x="1896039" y="1381306"/>
            <a:ext cx="1110674" cy="1297006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Arc 14"/>
          <p:cNvSpPr/>
          <p:nvPr/>
        </p:nvSpPr>
        <p:spPr>
          <a:xfrm rot="14511575">
            <a:off x="2935609" y="2820621"/>
            <a:ext cx="1006879" cy="1137597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08252" y="370082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সূক্ষ্মকোণী ত্রিভুজ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04025" y="366496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সমকোণী ত্রিভুজ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13578" y="3598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স্থূলকোণী ত্রিভুজ</a:t>
            </a:r>
            <a:endParaRPr lang="en-US" sz="2400" b="1" dirty="0"/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User\My Documents\Draft Images\Equilat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36167"/>
            <a:ext cx="2971800" cy="2756116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828800" y="2436167"/>
            <a:ext cx="2916448" cy="2438400"/>
            <a:chOff x="5202" y="19027"/>
            <a:chExt cx="2916448" cy="2647973"/>
          </a:xfrm>
        </p:grpSpPr>
        <p:sp>
          <p:nvSpPr>
            <p:cNvPr id="3" name="Isosceles Triangle 2"/>
            <p:cNvSpPr/>
            <p:nvPr/>
          </p:nvSpPr>
          <p:spPr>
            <a:xfrm>
              <a:off x="304800" y="251431"/>
              <a:ext cx="2209800" cy="1905000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 rot="907042">
              <a:off x="5202" y="1478747"/>
              <a:ext cx="1006879" cy="1137597"/>
            </a:xfrm>
            <a:prstGeom prst="arc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7565500">
              <a:off x="799806" y="-46332"/>
              <a:ext cx="1006879" cy="1137597"/>
            </a:xfrm>
            <a:prstGeom prst="arc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22053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/>
                <a:t>সূক্ষ্মকোণী ত্রিভুজ</a:t>
              </a:r>
              <a:endParaRPr lang="en-US" sz="2400" b="1" dirty="0"/>
            </a:p>
          </p:txBody>
        </p:sp>
        <p:sp>
          <p:nvSpPr>
            <p:cNvPr id="8" name="Arc 7"/>
            <p:cNvSpPr/>
            <p:nvPr/>
          </p:nvSpPr>
          <p:spPr>
            <a:xfrm rot="14511575">
              <a:off x="1849412" y="1323454"/>
              <a:ext cx="1006879" cy="1137597"/>
            </a:xfrm>
            <a:prstGeom prst="arc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itle 4"/>
          <p:cNvSpPr txBox="1">
            <a:spLocks/>
          </p:cNvSpPr>
          <p:nvPr/>
        </p:nvSpPr>
        <p:spPr>
          <a:xfrm>
            <a:off x="3076615" y="1203931"/>
            <a:ext cx="5029200" cy="1066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 smtClean="0">
                <a:ea typeface="+mj-ea"/>
              </a:rPr>
              <a:t>এই ছবিগুলোর সাথে জ্যামিতির কোন মিল আছে?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Documents and Settings\User\My Documents\Draft Images\scal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086335"/>
            <a:ext cx="3810000" cy="3019065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007950" y="2514600"/>
            <a:ext cx="2845911" cy="2771220"/>
            <a:chOff x="2966897" y="2362200"/>
            <a:chExt cx="2845911" cy="2771220"/>
          </a:xfrm>
        </p:grpSpPr>
        <p:sp>
          <p:nvSpPr>
            <p:cNvPr id="5" name="Right Triangle 4"/>
            <p:cNvSpPr/>
            <p:nvPr/>
          </p:nvSpPr>
          <p:spPr>
            <a:xfrm>
              <a:off x="3886200" y="2362200"/>
              <a:ext cx="1828800" cy="1981200"/>
            </a:xfrm>
            <a:prstGeom prst="rtTriangl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 rot="561632">
              <a:off x="2966897" y="3456274"/>
              <a:ext cx="1577508" cy="1677146"/>
            </a:xfrm>
            <a:prstGeom prst="arc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84008" y="440595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/>
                <a:t>সমকোণী ত্রিভুজ</a:t>
              </a:r>
              <a:endParaRPr lang="en-US" sz="2400" b="1" dirty="0"/>
            </a:p>
          </p:txBody>
        </p:sp>
      </p:grpSp>
      <p:sp>
        <p:nvSpPr>
          <p:cNvPr id="9" name="Title 4"/>
          <p:cNvSpPr txBox="1">
            <a:spLocks/>
          </p:cNvSpPr>
          <p:nvPr/>
        </p:nvSpPr>
        <p:spPr>
          <a:xfrm>
            <a:off x="2682525" y="1391352"/>
            <a:ext cx="1752600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 smtClean="0">
                <a:ea typeface="+mj-ea"/>
              </a:rPr>
              <a:t>এখানে?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981722" y="2423408"/>
            <a:ext cx="1758065" cy="216982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solidFill>
                  <a:srgbClr val="00B050"/>
                </a:solidFill>
              </a:rPr>
              <a:t>সব্বাইকে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FF0000"/>
                </a:solidFill>
              </a:rPr>
              <a:t>এক 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002060"/>
                </a:solidFill>
              </a:rPr>
              <a:t>গুচ্ছ </a:t>
            </a:r>
            <a:endParaRPr lang="bn-IN" sz="2700" dirty="0"/>
          </a:p>
          <a:p>
            <a:pPr algn="ctr"/>
            <a:r>
              <a:rPr lang="bn-IN" sz="27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2700" dirty="0"/>
              <a:t> </a:t>
            </a:r>
            <a:r>
              <a:rPr lang="bn-IN" sz="2700" dirty="0">
                <a:solidFill>
                  <a:srgbClr val="00B050"/>
                </a:solidFill>
              </a:rPr>
              <a:t>শুভেচ্ছা 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585" y="2537558"/>
            <a:ext cx="4800599" cy="2466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4990" y="1720582"/>
            <a:ext cx="4194020" cy="63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717947" y="-609599"/>
            <a:ext cx="10629900" cy="176622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97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2560072"/>
            <a:ext cx="2095500" cy="2082575"/>
            <a:chOff x="5715000" y="2362200"/>
            <a:chExt cx="3009900" cy="3025852"/>
          </a:xfrm>
        </p:grpSpPr>
        <p:sp>
          <p:nvSpPr>
            <p:cNvPr id="4" name="Freeform 3"/>
            <p:cNvSpPr/>
            <p:nvPr/>
          </p:nvSpPr>
          <p:spPr>
            <a:xfrm>
              <a:off x="5715000" y="2362200"/>
              <a:ext cx="3009900" cy="1981200"/>
            </a:xfrm>
            <a:custGeom>
              <a:avLst/>
              <a:gdLst>
                <a:gd name="connsiteX0" fmla="*/ 0 w 1752600"/>
                <a:gd name="connsiteY0" fmla="*/ 1219200 h 1219200"/>
                <a:gd name="connsiteX1" fmla="*/ 876300 w 1752600"/>
                <a:gd name="connsiteY1" fmla="*/ 0 h 1219200"/>
                <a:gd name="connsiteX2" fmla="*/ 1752600 w 1752600"/>
                <a:gd name="connsiteY2" fmla="*/ 1219200 h 1219200"/>
                <a:gd name="connsiteX3" fmla="*/ 0 w 1752600"/>
                <a:gd name="connsiteY3" fmla="*/ 1219200 h 1219200"/>
                <a:gd name="connsiteX0" fmla="*/ 1028700 w 2781300"/>
                <a:gd name="connsiteY0" fmla="*/ 1219200 h 1219200"/>
                <a:gd name="connsiteX1" fmla="*/ 0 w 2781300"/>
                <a:gd name="connsiteY1" fmla="*/ 0 h 1219200"/>
                <a:gd name="connsiteX2" fmla="*/ 2781300 w 2781300"/>
                <a:gd name="connsiteY2" fmla="*/ 1219200 h 1219200"/>
                <a:gd name="connsiteX3" fmla="*/ 1028700 w 2781300"/>
                <a:gd name="connsiteY3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1300" h="1219200">
                  <a:moveTo>
                    <a:pt x="1028700" y="1219200"/>
                  </a:moveTo>
                  <a:lnTo>
                    <a:pt x="0" y="0"/>
                  </a:lnTo>
                  <a:lnTo>
                    <a:pt x="2781300" y="1219200"/>
                  </a:lnTo>
                  <a:lnTo>
                    <a:pt x="1028700" y="121920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Arc 4"/>
            <p:cNvSpPr/>
            <p:nvPr/>
          </p:nvSpPr>
          <p:spPr>
            <a:xfrm rot="20706449">
              <a:off x="5933737" y="3710906"/>
              <a:ext cx="1577508" cy="1677146"/>
            </a:xfrm>
            <a:prstGeom prst="arc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4337712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/>
                <a:t>স্থূলকোণী ত্রিভুজ</a:t>
              </a:r>
              <a:endParaRPr lang="en-US" sz="2400" b="1" dirty="0"/>
            </a:p>
          </p:txBody>
        </p:sp>
      </p:grpSp>
      <p:sp>
        <p:nvSpPr>
          <p:cNvPr id="8" name="Title 4"/>
          <p:cNvSpPr txBox="1">
            <a:spLocks/>
          </p:cNvSpPr>
          <p:nvPr/>
        </p:nvSpPr>
        <p:spPr>
          <a:xfrm>
            <a:off x="4191000" y="1577432"/>
            <a:ext cx="1752600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 smtClean="0">
                <a:ea typeface="+mj-ea"/>
              </a:rPr>
              <a:t>এখানে?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5" descr="C:\Documents and Settings\User\My Documents\Draft Images\laptop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9087" y="2560073"/>
            <a:ext cx="3629025" cy="2722329"/>
          </a:xfrm>
          <a:prstGeom prst="rect">
            <a:avLst/>
          </a:prstGeom>
          <a:noFill/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User\My Documents\Draft Images\making-the-croissan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507205"/>
            <a:ext cx="3048000" cy="2601765"/>
          </a:xfrm>
          <a:prstGeom prst="rect">
            <a:avLst/>
          </a:prstGeom>
          <a:noFill/>
        </p:spPr>
      </p:pic>
      <p:pic>
        <p:nvPicPr>
          <p:cNvPr id="41988" name="Picture 4" descr="C:\Documents and Settings\User\My Documents\Draft Images\isosceles_rt_t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13067"/>
            <a:ext cx="2819400" cy="2601765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2590800" y="4495800"/>
            <a:ext cx="3505200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2800" kern="0" dirty="0" smtClean="0">
                <a:ea typeface="+mj-ea"/>
              </a:rPr>
              <a:t>কোনটি কোন ত্রিভুজাকৃতির?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81200"/>
            <a:ext cx="594360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বাড়ির কাজ</a:t>
            </a:r>
          </a:p>
          <a:p>
            <a:r>
              <a:rPr lang="bn-IN" sz="3600" dirty="0" smtClean="0"/>
              <a:t>একটি ত্রিভূজ একে তার বিভিন্ন অংশ চিহ্নিত কর।</a:t>
            </a:r>
            <a:endParaRPr lang="en-US" sz="3600" dirty="0"/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8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53280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বিএসসি,বিএড,এমএ,এমএড (শেষ পর্ব) </a:t>
            </a:r>
            <a:endParaRPr lang="bn-IN" dirty="0">
              <a:solidFill>
                <a:schemeClr val="tx1"/>
              </a:solidFill>
            </a:endParaRP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05710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32235" y="5714075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184938" y="-228599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-228598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3048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9326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877" y="1447509"/>
            <a:ext cx="1759433" cy="37856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সব্বাইকে </a:t>
            </a:r>
            <a:endParaRPr lang="bn-IN" sz="4800" dirty="0"/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1143001"/>
            <a:ext cx="5571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05710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32235" y="5714075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-184938" y="-228599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674875" y="-228598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92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1141040" y="1936369"/>
            <a:ext cx="3429000" cy="23083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n-BD" sz="3600" dirty="0"/>
              <a:t>শ্রেণীঃ </a:t>
            </a:r>
            <a:r>
              <a:rPr lang="bn-IN" sz="3600" dirty="0" smtClean="0"/>
              <a:t>ষষ্ঠ </a:t>
            </a:r>
            <a:endParaRPr lang="bn-IN" sz="3600" dirty="0" smtClean="0"/>
          </a:p>
          <a:p>
            <a:pPr>
              <a:spcBef>
                <a:spcPct val="50000"/>
              </a:spcBef>
            </a:pPr>
            <a:r>
              <a:rPr lang="bn-IN" sz="3600" dirty="0" smtClean="0"/>
              <a:t>বিষয়ঃ গণিত</a:t>
            </a:r>
          </a:p>
          <a:p>
            <a:pPr>
              <a:spcBef>
                <a:spcPct val="50000"/>
              </a:spcBef>
            </a:pPr>
            <a:r>
              <a:rPr lang="bn-IN" sz="3600" dirty="0" smtClean="0"/>
              <a:t>অধ্যায়ঃ ষষ্ঠ  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03" y="1472472"/>
            <a:ext cx="2598354" cy="3236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Brick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t="13636" b="16667"/>
          <a:stretch>
            <a:fillRect/>
          </a:stretch>
        </p:blipFill>
        <p:spPr>
          <a:xfrm>
            <a:off x="1600200" y="1219200"/>
            <a:ext cx="6146800" cy="3505200"/>
          </a:xfr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86200" y="4175125"/>
            <a:ext cx="3200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6600" b="1" dirty="0"/>
              <a:t>ইট </a:t>
            </a:r>
            <a:endParaRPr lang="en-US" sz="6600" b="1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Pic_Pyramid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371600"/>
            <a:ext cx="6400800" cy="3962400"/>
          </a:xfrm>
          <a:noFill/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715000" y="1676400"/>
            <a:ext cx="190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4400" b="1" dirty="0">
                <a:solidFill>
                  <a:schemeClr val="tx2"/>
                </a:solidFill>
              </a:rPr>
              <a:t>পিরামিড 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389889">
            <a:off x="2273880" y="1747025"/>
            <a:ext cx="4095307" cy="2711550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743200" y="4503003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/>
              <a:t>ত্রিভুজ</a:t>
            </a:r>
            <a:r>
              <a:rPr lang="bn-BD" sz="4800" b="1" dirty="0" smtClean="0"/>
              <a:t> </a:t>
            </a:r>
            <a:endParaRPr lang="en-US" sz="4800" b="1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1" grpId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 txBox="1">
            <a:spLocks noChangeArrowheads="1"/>
          </p:cNvSpPr>
          <p:nvPr/>
        </p:nvSpPr>
        <p:spPr>
          <a:xfrm>
            <a:off x="1828800" y="1600200"/>
            <a:ext cx="5638800" cy="24892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kern="0" dirty="0" smtClean="0">
                <a:latin typeface="NikoshBAN" pitchFamily="2" charset="0"/>
                <a:cs typeface="NikoshBAN" pitchFamily="2" charset="0"/>
              </a:rPr>
              <a:t>পাঠ শিরোণাম</a:t>
            </a:r>
            <a:endParaRPr lang="bn-IN" kern="0" dirty="0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IN" kern="0" dirty="0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IN" kern="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kern="0" dirty="0" smtClean="0">
                <a:latin typeface="NikoshBAN" pitchFamily="2" charset="0"/>
                <a:cs typeface="NikoshBAN" pitchFamily="2" charset="0"/>
              </a:rPr>
              <a:t> জ্যামিতির প্রাথমিক ধারণা </a:t>
            </a:r>
            <a:endParaRPr lang="en-US" kern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 txBox="1">
            <a:spLocks noChangeArrowheads="1"/>
          </p:cNvSpPr>
          <p:nvPr/>
        </p:nvSpPr>
        <p:spPr>
          <a:xfrm>
            <a:off x="1371600" y="1066800"/>
            <a:ext cx="6477000" cy="40386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bn-BD" kern="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  <a:endParaRPr lang="bn-IN" kern="0" dirty="0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BD" kern="0" dirty="0" smtClean="0">
              <a:latin typeface="NikoshBAN" pitchFamily="2" charset="0"/>
              <a:cs typeface="NikoshBAN" pitchFamily="2" charset="0"/>
            </a:endParaRPr>
          </a:p>
          <a:p>
            <a:pPr marL="0" indent="0" eaLnBrk="1" hangingPunct="1">
              <a:buNone/>
            </a:pPr>
            <a:r>
              <a:rPr lang="bn-IN" kern="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kern="0" dirty="0" smtClean="0">
                <a:latin typeface="NikoshBAN" pitchFamily="2" charset="0"/>
                <a:cs typeface="NikoshBAN" pitchFamily="2" charset="0"/>
              </a:rPr>
              <a:t>বিন্দু , রেখা  ও তলের ধারণা পাবে </a:t>
            </a:r>
          </a:p>
          <a:p>
            <a:pPr marL="0" indent="0" eaLnBrk="1" hangingPunct="1">
              <a:buNone/>
            </a:pPr>
            <a:r>
              <a:rPr lang="bn-IN" kern="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kern="0" dirty="0" smtClean="0">
                <a:latin typeface="NikoshBAN" pitchFamily="2" charset="0"/>
                <a:cs typeface="NikoshBAN" pitchFamily="2" charset="0"/>
              </a:rPr>
              <a:t>বিভিন্ন প্রকারের কোণ চিহ্নিত ও পরিমাপ করতে পারবে</a:t>
            </a:r>
          </a:p>
          <a:p>
            <a:pPr marL="0" indent="0" eaLnBrk="1" hangingPunct="1">
              <a:buNone/>
            </a:pPr>
            <a:r>
              <a:rPr lang="bn-IN" kern="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kern="0" dirty="0" smtClean="0">
                <a:latin typeface="NikoshBAN" pitchFamily="2" charset="0"/>
                <a:cs typeface="NikoshBAN" pitchFamily="2" charset="0"/>
              </a:rPr>
              <a:t>বিভিন্ন প্রকারের ত্রিভুজ চিহ্নিত ও ব্যাখ্যা করতে পারবে  </a:t>
            </a:r>
            <a:endParaRPr lang="en-US" kern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80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Documents and Settings\User\My Documents\Draft Images\lenzErwin_hutSketch.jpg"/>
          <p:cNvPicPr>
            <a:picLocks noChangeAspect="1" noChangeArrowheads="1"/>
          </p:cNvPicPr>
          <p:nvPr/>
        </p:nvPicPr>
        <p:blipFill>
          <a:blip r:embed="rId2"/>
          <a:srcRect t="4651"/>
          <a:stretch>
            <a:fillRect/>
          </a:stretch>
        </p:blipFill>
        <p:spPr bwMode="auto">
          <a:xfrm>
            <a:off x="1905000" y="1143000"/>
            <a:ext cx="5715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0700" y="5029200"/>
            <a:ext cx="5943600" cy="4572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বাড়িতে কোথাও কি জ্যামিতিক আকৃতি খুজেঁ পাওয়া যায়?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 descr="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1908" y="3803650"/>
            <a:ext cx="2851491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80148">
            <a:off x="4718279" y="3804251"/>
            <a:ext cx="2230340" cy="182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C:\Documents and Settings\User\My Documents\Draft Images\2452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084262"/>
            <a:ext cx="29718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C:\Documents and Settings\User\My Documents\Draft Images\3pap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1909" y="1084263"/>
            <a:ext cx="2298959" cy="221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2528888"/>
            <a:ext cx="76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>
                <a:solidFill>
                  <a:schemeClr val="bg1"/>
                </a:solidFill>
              </a:rPr>
              <a:t>দৈর্ঘ্য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0088" y="6223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>
                <a:solidFill>
                  <a:schemeClr val="bg1"/>
                </a:solidFill>
              </a:rPr>
              <a:t>প্রস্থ</a:t>
            </a:r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7" idx="3"/>
          </p:cNvCxnSpPr>
          <p:nvPr/>
        </p:nvCxnSpPr>
        <p:spPr>
          <a:xfrm flipV="1">
            <a:off x="1752600" y="2743200"/>
            <a:ext cx="1066800" cy="158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26244" y="1647032"/>
            <a:ext cx="112712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1312964">
            <a:off x="5697436" y="3190323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 dirty="0"/>
              <a:t>দৈর্ঘ্য</a:t>
            </a:r>
            <a:endParaRPr lang="en-US" sz="24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2667493">
            <a:off x="4360863" y="23352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/>
              <a:t>প্রস্থ</a:t>
            </a:r>
            <a:endParaRPr lang="en-US" sz="240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289888" y="2944538"/>
            <a:ext cx="895269" cy="2657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00600" y="2667000"/>
            <a:ext cx="8382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930088" y="976015"/>
            <a:ext cx="9128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 dirty="0"/>
              <a:t>উচ্চতা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315200" y="1321120"/>
            <a:ext cx="76200" cy="1316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/>
      <p:bldP spid="2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</TotalTime>
  <Words>1043</Words>
  <Application>Microsoft Office PowerPoint</Application>
  <PresentationFormat>On-screen Show (4:3)</PresentationFormat>
  <Paragraphs>621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NikoshBAN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বাড়িতে কোথাও কি জ্যামিতিক আকৃতি খুজেঁ পাওয়া যায়?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দুটি বাহুর সাথে যদি আরেকটি বাহু যুক্ত করা হয় তবে কী হবে?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216</cp:revision>
  <cp:lastPrinted>1601-01-01T00:00:00Z</cp:lastPrinted>
  <dcterms:created xsi:type="dcterms:W3CDTF">1601-01-01T00:00:00Z</dcterms:created>
  <dcterms:modified xsi:type="dcterms:W3CDTF">2020-10-21T04:50:56Z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