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0"/>
  </p:notesMasterIdLst>
  <p:sldIdLst>
    <p:sldId id="256" r:id="rId2"/>
    <p:sldId id="258" r:id="rId3"/>
    <p:sldId id="286" r:id="rId4"/>
    <p:sldId id="287" r:id="rId5"/>
    <p:sldId id="270" r:id="rId6"/>
    <p:sldId id="277" r:id="rId7"/>
    <p:sldId id="280" r:id="rId8"/>
    <p:sldId id="281" r:id="rId9"/>
    <p:sldId id="282" r:id="rId10"/>
    <p:sldId id="278" r:id="rId11"/>
    <p:sldId id="283" r:id="rId12"/>
    <p:sldId id="279" r:id="rId13"/>
    <p:sldId id="284" r:id="rId14"/>
    <p:sldId id="285" r:id="rId15"/>
    <p:sldId id="267" r:id="rId16"/>
    <p:sldId id="266" r:id="rId17"/>
    <p:sldId id="271"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38" autoAdjust="0"/>
  </p:normalViewPr>
  <p:slideViewPr>
    <p:cSldViewPr>
      <p:cViewPr>
        <p:scale>
          <a:sx n="90" d="100"/>
          <a:sy n="90" d="100"/>
        </p:scale>
        <p:origin x="-816" y="228"/>
      </p:cViewPr>
      <p:guideLst>
        <p:guide orient="horz" pos="2160"/>
        <p:guide pos="2880"/>
      </p:guideLst>
    </p:cSldViewPr>
  </p:slideViewPr>
  <p:notesTextViewPr>
    <p:cViewPr>
      <p:scale>
        <a:sx n="1" d="1"/>
        <a:sy n="1" d="1"/>
      </p:scale>
      <p:origin x="0" y="0"/>
    </p:cViewPr>
  </p:notesTextViewPr>
  <p:sorterViewPr>
    <p:cViewPr>
      <p:scale>
        <a:sx n="100" d="100"/>
        <a:sy n="100" d="100"/>
      </p:scale>
      <p:origin x="0" y="660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AE4D7-D69B-4F32-A191-0852697639F6}" type="datetimeFigureOut">
              <a:rPr lang="en-US" smtClean="0"/>
              <a:t>11/1/2020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9FB03-E0EB-4CC1-A85E-5B34782B29D2}" type="slidenum">
              <a:rPr lang="en-US" smtClean="0"/>
              <a:t>‹#›</a:t>
            </a:fld>
            <a:endParaRPr lang="en-US"/>
          </a:p>
        </p:txBody>
      </p:sp>
    </p:spTree>
    <p:extLst>
      <p:ext uri="{BB962C8B-B14F-4D97-AF65-F5344CB8AC3E}">
        <p14:creationId xmlns:p14="http://schemas.microsoft.com/office/powerpoint/2010/main" val="1916575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99FB03-E0EB-4CC1-A85E-5B34782B29D2}" type="slidenum">
              <a:rPr lang="en-US" smtClean="0"/>
              <a:t>10</a:t>
            </a:fld>
            <a:endParaRPr lang="en-US"/>
          </a:p>
        </p:txBody>
      </p:sp>
    </p:spTree>
    <p:extLst>
      <p:ext uri="{BB962C8B-B14F-4D97-AF65-F5344CB8AC3E}">
        <p14:creationId xmlns:p14="http://schemas.microsoft.com/office/powerpoint/2010/main" val="299983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99FB03-E0EB-4CC1-A85E-5B34782B29D2}" type="slidenum">
              <a:rPr lang="en-US" smtClean="0"/>
              <a:t>13</a:t>
            </a:fld>
            <a:endParaRPr lang="en-US"/>
          </a:p>
        </p:txBody>
      </p:sp>
    </p:spTree>
    <p:extLst>
      <p:ext uri="{BB962C8B-B14F-4D97-AF65-F5344CB8AC3E}">
        <p14:creationId xmlns:p14="http://schemas.microsoft.com/office/powerpoint/2010/main" val="2733495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3873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8235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17942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0253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2982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78671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90700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746134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3266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6954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40630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204684524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81200" y="3810000"/>
            <a:ext cx="4800600" cy="830997"/>
          </a:xfrm>
          <a:prstGeom prst="rect">
            <a:avLst/>
          </a:prstGeom>
          <a:solidFill>
            <a:schemeClr val="accent6">
              <a:lumMod val="20000"/>
              <a:lumOff val="8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48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পরিচিতি</a:t>
            </a:r>
            <a:r>
              <a:rPr lang="en-US" sz="4800" b="1" dirty="0" smtClean="0">
                <a:solidFill>
                  <a:schemeClr val="tx1"/>
                </a:solidFill>
                <a:latin typeface="NikoshBAN" pitchFamily="2" charset="0"/>
                <a:cs typeface="NikoshBAN" pitchFamily="2" charset="0"/>
              </a:rPr>
              <a:t> </a:t>
            </a:r>
            <a:endParaRPr lang="en-US" sz="4800" b="1" dirty="0">
              <a:solidFill>
                <a:schemeClr val="tx1"/>
              </a:solidFill>
              <a:latin typeface="NikoshBAN" pitchFamily="2" charset="0"/>
              <a:cs typeface="NikoshBAN" pitchFamily="2" charset="0"/>
            </a:endParaRPr>
          </a:p>
        </p:txBody>
      </p:sp>
      <p:sp>
        <p:nvSpPr>
          <p:cNvPr id="8" name="Oval 7"/>
          <p:cNvSpPr/>
          <p:nvPr/>
        </p:nvSpPr>
        <p:spPr>
          <a:xfrm>
            <a:off x="2743200" y="1600200"/>
            <a:ext cx="3323303" cy="1600200"/>
          </a:xfrm>
          <a:prstGeom prst="ellipse">
            <a:avLst/>
          </a:prstGeom>
          <a:solidFill>
            <a:srgbClr val="00B050"/>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latin typeface="NikoshBAN" pitchFamily="2" charset="0"/>
                <a:cs typeface="NikoshBAN" pitchFamily="2" charset="0"/>
              </a:rPr>
              <a:t>স্বাগতম</a:t>
            </a:r>
            <a:endParaRPr lang="en-US" sz="4800" b="1" dirty="0">
              <a:latin typeface="NikoshBAN" pitchFamily="2" charset="0"/>
              <a:cs typeface="NikoshBAN" pitchFamily="2" charset="0"/>
            </a:endParaRPr>
          </a:p>
        </p:txBody>
      </p:sp>
    </p:spTree>
    <p:extLst>
      <p:ext uri="{BB962C8B-B14F-4D97-AF65-F5344CB8AC3E}">
        <p14:creationId xmlns:p14="http://schemas.microsoft.com/office/powerpoint/2010/main" val="8197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868740"/>
            <a:ext cx="8305800" cy="1569660"/>
          </a:xfrm>
          <a:prstGeom prst="rect">
            <a:avLst/>
          </a:prstGeom>
          <a:solidFill>
            <a:schemeClr val="bg2">
              <a:lumMod val="9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IN" sz="2400" b="1" dirty="0" smtClean="0">
                <a:latin typeface="NikoshBAN" pitchFamily="2" charset="0"/>
                <a:cs typeface="NikoshBAN" pitchFamily="2" charset="0"/>
              </a:rPr>
              <a:t>আল্লাহ পাক হযরত হাওয়া ও আদম (আ) এর থেকেই পৃথিবীর সকল নর-নারীকে সৃষ্টি করেছেন। কিন্তু হযরত হাওয়া (আ) প্রতিবার দুটু সন্তান জন্ম দিতেন। (সিরাত বিশ্বকোষ) তবে প্রতি দুই সন্তানের একজন হতো ছেলা আরেকজন হতো মেয়ে। প্রথম বারের ছেলে ও মেয়ের সাথে দ্বিতীয় বারের মেয়ে ও ছেলেকে বিবাহ বন্ধনে আবদ্ধ করা হতো। </a:t>
            </a:r>
            <a:r>
              <a:rPr lang="bn-IN" sz="1600" b="1" dirty="0" smtClean="0">
                <a:latin typeface="NikoshBAN" pitchFamily="2" charset="0"/>
                <a:cs typeface="NikoshBAN" pitchFamily="2" charset="0"/>
              </a:rPr>
              <a:t>(বিদায়া ও নিহায়) </a:t>
            </a:r>
            <a:endParaRPr lang="en-US" sz="1600" b="1" dirty="0">
              <a:latin typeface="NikoshBAN" pitchFamily="2" charset="0"/>
              <a:cs typeface="NikoshBAN" pitchFamily="2" charset="0"/>
            </a:endParaRPr>
          </a:p>
        </p:txBody>
      </p:sp>
      <p:sp>
        <p:nvSpPr>
          <p:cNvPr id="8" name="TextBox 7"/>
          <p:cNvSpPr txBox="1"/>
          <p:nvPr/>
        </p:nvSpPr>
        <p:spPr>
          <a:xfrm>
            <a:off x="487680" y="4819471"/>
            <a:ext cx="8199120" cy="1692771"/>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just"/>
            <a:r>
              <a:rPr lang="en-US" sz="2800" b="1" dirty="0" err="1" smtClean="0">
                <a:solidFill>
                  <a:srgbClr val="00B050"/>
                </a:solidFill>
                <a:latin typeface="NikoshBAN" pitchFamily="2" charset="0"/>
                <a:cs typeface="NikoshBAN" pitchFamily="2" charset="0"/>
              </a:rPr>
              <a:t>আল্লাহ</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পাক</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রাব্বুল</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আলামিন</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হযরত</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আদমকে</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ফেরেশতাদের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নাম</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সহ</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পশু-পাখির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নাম</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সমুহও</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শিক্ষা</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দিয়েছিলেন</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যা</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ফেরেশতারাও</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তখন</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জানতো</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না</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এলেমের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কারণেই</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মানুষকে</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ফেরেশতাদের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উপর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প্রাধান্য</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দেওয়া</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হয়েছে</a:t>
            </a:r>
            <a:r>
              <a:rPr lang="en-US" sz="2800" b="1" dirty="0" smtClean="0">
                <a:solidFill>
                  <a:srgbClr val="00B050"/>
                </a:solidFill>
                <a:latin typeface="NikoshBAN" pitchFamily="2" charset="0"/>
                <a:cs typeface="NikoshBAN" pitchFamily="2" charset="0"/>
              </a:rPr>
              <a:t>। </a:t>
            </a:r>
            <a:r>
              <a:rPr lang="en-US" sz="2000" b="1" dirty="0" smtClean="0">
                <a:solidFill>
                  <a:srgbClr val="00B050"/>
                </a:solidFill>
                <a:latin typeface="NikoshBAN" pitchFamily="2" charset="0"/>
                <a:cs typeface="NikoshBAN" pitchFamily="2" charset="0"/>
              </a:rPr>
              <a:t>(</a:t>
            </a:r>
            <a:r>
              <a:rPr lang="en-US" sz="2000" b="1" dirty="0" err="1" smtClean="0">
                <a:solidFill>
                  <a:srgbClr val="00B050"/>
                </a:solidFill>
                <a:latin typeface="NikoshBAN" pitchFamily="2" charset="0"/>
                <a:cs typeface="NikoshBAN" pitchFamily="2" charset="0"/>
              </a:rPr>
              <a:t>তাফসিরে</a:t>
            </a:r>
            <a:r>
              <a:rPr lang="en-US" sz="2000" b="1" dirty="0" smtClean="0">
                <a:solidFill>
                  <a:srgbClr val="00B050"/>
                </a:solidFill>
                <a:latin typeface="NikoshBAN" pitchFamily="2" charset="0"/>
                <a:cs typeface="NikoshBAN" pitchFamily="2" charset="0"/>
              </a:rPr>
              <a:t> </a:t>
            </a:r>
            <a:r>
              <a:rPr lang="en-US" sz="2000" b="1" dirty="0" err="1" smtClean="0">
                <a:solidFill>
                  <a:srgbClr val="00B050"/>
                </a:solidFill>
                <a:latin typeface="NikoshBAN" pitchFamily="2" charset="0"/>
                <a:cs typeface="NikoshBAN" pitchFamily="2" charset="0"/>
              </a:rPr>
              <a:t>খাযেন</a:t>
            </a:r>
            <a:r>
              <a:rPr lang="en-US" sz="2000" b="1" dirty="0" smtClean="0">
                <a:solidFill>
                  <a:srgbClr val="00B050"/>
                </a:solidFill>
                <a:latin typeface="NikoshBAN" pitchFamily="2" charset="0"/>
                <a:cs typeface="NikoshBAN" pitchFamily="2" charset="0"/>
              </a:rPr>
              <a:t>) </a:t>
            </a:r>
            <a:r>
              <a:rPr lang="bn-IN" sz="2000" b="1" dirty="0" smtClean="0">
                <a:solidFill>
                  <a:srgbClr val="00B050"/>
                </a:solidFill>
                <a:latin typeface="NikoshBAN" pitchFamily="2" charset="0"/>
                <a:cs typeface="NikoshBAN" pitchFamily="2" charset="0"/>
              </a:rPr>
              <a:t> </a:t>
            </a:r>
            <a:endParaRPr lang="en-US" sz="2800" b="1" dirty="0">
              <a:solidFill>
                <a:srgbClr val="00B050"/>
              </a:solidFill>
              <a:latin typeface="NikoshBAN" pitchFamily="2" charset="0"/>
              <a:cs typeface="NikoshBAN" pitchFamily="2" charset="0"/>
            </a:endParaRPr>
          </a:p>
        </p:txBody>
      </p:sp>
      <p:sp>
        <p:nvSpPr>
          <p:cNvPr id="2" name="TextBox 1"/>
          <p:cNvSpPr txBox="1"/>
          <p:nvPr/>
        </p:nvSpPr>
        <p:spPr>
          <a:xfrm>
            <a:off x="2190750" y="152400"/>
            <a:ext cx="4038600" cy="52322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IN" sz="2800" b="1" dirty="0">
                <a:latin typeface="NikoshBAN" pitchFamily="2" charset="0"/>
                <a:cs typeface="NikoshBAN" pitchFamily="2" charset="0"/>
              </a:rPr>
              <a:t>হাওয়া (আ) এর সন্তান </a:t>
            </a:r>
            <a:r>
              <a:rPr lang="bn-IN" sz="2800" b="1" dirty="0" smtClean="0">
                <a:latin typeface="NikoshBAN" pitchFamily="2" charset="0"/>
                <a:cs typeface="NikoshBAN" pitchFamily="2" charset="0"/>
              </a:rPr>
              <a:t>জন্মদানঃ</a:t>
            </a:r>
            <a:endParaRPr lang="bn-IN" sz="2800" b="1" dirty="0">
              <a:latin typeface="NikoshBAN" pitchFamily="2" charset="0"/>
              <a:cs typeface="NikoshBAN" pitchFamily="2" charset="0"/>
            </a:endParaRPr>
          </a:p>
        </p:txBody>
      </p:sp>
      <p:sp>
        <p:nvSpPr>
          <p:cNvPr id="13" name="TextBox 12"/>
          <p:cNvSpPr txBox="1"/>
          <p:nvPr/>
        </p:nvSpPr>
        <p:spPr>
          <a:xfrm>
            <a:off x="457200" y="2743200"/>
            <a:ext cx="8229600" cy="1200329"/>
          </a:xfrm>
          <a:prstGeom prst="rect">
            <a:avLst/>
          </a:prstGeom>
          <a:solidFill>
            <a:schemeClr val="accent3">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just"/>
            <a:r>
              <a:rPr lang="ar-SA" sz="2400" b="1" dirty="0" smtClean="0">
                <a:latin typeface="NikoshBAN" pitchFamily="2" charset="0"/>
                <a:cs typeface="NikoshBAN" pitchFamily="2" charset="0"/>
              </a:rPr>
              <a:t>وَعَلَّمَ اَدَمَ الْاَسْمَاءَ كُلَّهَا</a:t>
            </a:r>
            <a:r>
              <a:rPr lang="en-US" sz="2400" b="1" dirty="0" smtClean="0">
                <a:latin typeface="NikoshBAN" pitchFamily="2" charset="0"/>
                <a:cs typeface="NikoshBAN" pitchFamily="2" charset="0"/>
              </a:rPr>
              <a:t> : </a:t>
            </a:r>
            <a:r>
              <a:rPr lang="en-US" sz="2400" b="1" dirty="0" err="1" smtClean="0">
                <a:latin typeface="NikoshBAN" pitchFamily="2" charset="0"/>
                <a:cs typeface="NikoshBAN" pitchFamily="2" charset="0"/>
              </a:rPr>
              <a:t>এই</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আয়াতের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মাধ্যমে</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হযরত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আদম</a:t>
            </a:r>
            <a:r>
              <a:rPr lang="en-US" sz="2400" b="1" dirty="0" smtClean="0">
                <a:latin typeface="NikoshBAN" pitchFamily="2" charset="0"/>
                <a:cs typeface="NikoshBAN" pitchFamily="2" charset="0"/>
              </a:rPr>
              <a:t> (আ) </a:t>
            </a:r>
            <a:r>
              <a:rPr lang="en-US" sz="2400" b="1" dirty="0" err="1" smtClean="0">
                <a:latin typeface="NikoshBAN" pitchFamily="2" charset="0"/>
                <a:cs typeface="NikoshBAN" pitchFamily="2" charset="0"/>
              </a:rPr>
              <a:t>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ফেরেশতাকুলের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উপর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প্রাধান্য</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আল্লামা</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রাগিব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ইসফাহানির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ভাষায়</a:t>
            </a:r>
            <a:r>
              <a:rPr lang="en-US" sz="2400" b="1" dirty="0">
                <a:latin typeface="NikoshBAN" pitchFamily="2" charset="0"/>
                <a:cs typeface="NikoshBAN" pitchFamily="2" charset="0"/>
              </a:rPr>
              <a:t> </a:t>
            </a:r>
            <a:r>
              <a:rPr lang="en-US" sz="2400" b="1" dirty="0" smtClean="0">
                <a:latin typeface="NikoshBAN" pitchFamily="2" charset="0"/>
                <a:cs typeface="NikoshBAN" pitchFamily="2" charset="0"/>
              </a:rPr>
              <a:t>“</a:t>
            </a:r>
            <a:r>
              <a:rPr lang="en-US" sz="2400" b="1" dirty="0" err="1" smtClean="0">
                <a:latin typeface="NikoshBAN" pitchFamily="2" charset="0"/>
                <a:cs typeface="NikoshBAN" pitchFamily="2" charset="0"/>
              </a:rPr>
              <a:t>নামের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পরিচয়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চিত্র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অন্তরে</a:t>
            </a:r>
            <a:r>
              <a:rPr lang="en-US" sz="2400" b="1" dirty="0" smtClean="0">
                <a:latin typeface="NikoshBAN" pitchFamily="2" charset="0"/>
                <a:cs typeface="NikoshBAN" pitchFamily="2" charset="0"/>
              </a:rPr>
              <a:t> ও </a:t>
            </a:r>
            <a:r>
              <a:rPr lang="en-US" sz="2400" b="1" dirty="0" err="1" smtClean="0">
                <a:latin typeface="NikoshBAN" pitchFamily="2" charset="0"/>
                <a:cs typeface="NikoshBAN" pitchFamily="2" charset="0"/>
              </a:rPr>
              <a:t>মস্তিস্কে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ধারণ</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ব্যতীত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নামের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পরিচয়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অর্জন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সম্ভব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নয়</a:t>
            </a:r>
            <a:r>
              <a:rPr lang="en-US" sz="2400" b="1" dirty="0" smtClean="0">
                <a:latin typeface="NikoshBAN" pitchFamily="2" charset="0"/>
                <a:cs typeface="NikoshBAN" pitchFamily="2" charset="0"/>
              </a:rPr>
              <a:t>।</a:t>
            </a:r>
            <a:endParaRPr lang="en-US" sz="2400" b="1" dirty="0">
              <a:latin typeface="NikoshBAN" pitchFamily="2" charset="0"/>
              <a:cs typeface="NikoshBAN" pitchFamily="2" charset="0"/>
            </a:endParaRPr>
          </a:p>
        </p:txBody>
      </p:sp>
      <p:sp>
        <p:nvSpPr>
          <p:cNvPr id="4" name="Oval 3"/>
          <p:cNvSpPr/>
          <p:nvPr/>
        </p:nvSpPr>
        <p:spPr>
          <a:xfrm>
            <a:off x="2809875" y="3945169"/>
            <a:ext cx="2667000" cy="63865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latin typeface="NikoshBAN" pitchFamily="2" charset="0"/>
                <a:cs typeface="NikoshBAN" pitchFamily="2" charset="0"/>
              </a:rPr>
              <a:t>এলেম</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দানঃ</a:t>
            </a:r>
            <a:r>
              <a:rPr lang="en-US" sz="3600" b="1" dirty="0" smtClean="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411632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P spid="1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9575" y="361950"/>
            <a:ext cx="8305800" cy="2062103"/>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ar-SA" sz="2800" b="1" dirty="0" smtClean="0">
                <a:solidFill>
                  <a:srgbClr val="FF0000"/>
                </a:solidFill>
                <a:latin typeface="NikoshBAN" pitchFamily="2" charset="0"/>
                <a:cs typeface="NikoshBAN" pitchFamily="2" charset="0"/>
              </a:rPr>
              <a:t>وَاِذْ قُلْنَا لِلْمَلَائِكَةِ اسْجُدُوْا لِاَدَمَ</a:t>
            </a:r>
            <a:r>
              <a:rPr lang="en-US" sz="2800" b="1" dirty="0" smtClean="0">
                <a:solidFill>
                  <a:srgbClr val="FF0000"/>
                </a:solidFill>
                <a:latin typeface="NikoshBAN" pitchFamily="2" charset="0"/>
                <a:cs typeface="NikoshBAN" pitchFamily="2" charset="0"/>
              </a:rPr>
              <a:t> </a:t>
            </a:r>
            <a:r>
              <a:rPr lang="en-US" sz="2800" b="1" dirty="0" smtClean="0">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আমি</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যখন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ফেরেশতাদেকে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বললাম</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তোমরা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আদমকে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সাজদা</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তখন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ইবলিস</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ব্যতীত</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সকলেই</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সাজদা</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করল</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এখানে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আল্লাহ</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পাক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আদম</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সৃষ্টির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পর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তাকে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সাজদা</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ঘটনা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বর্ণনা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করেছেন</a:t>
            </a:r>
            <a:r>
              <a:rPr lang="en-US" sz="3200" b="1" dirty="0" smtClean="0">
                <a:solidFill>
                  <a:schemeClr val="accent2">
                    <a:lumMod val="75000"/>
                  </a:schemeClr>
                </a:solidFill>
                <a:latin typeface="NikoshBAN" pitchFamily="2" charset="0"/>
                <a:cs typeface="NikoshBAN" pitchFamily="2" charset="0"/>
              </a:rPr>
              <a:t>।</a:t>
            </a:r>
            <a:endParaRPr lang="en-US" sz="2800" b="1" dirty="0">
              <a:solidFill>
                <a:schemeClr val="accent2">
                  <a:lumMod val="75000"/>
                </a:schemeClr>
              </a:solidFill>
              <a:latin typeface="NikoshBAN" pitchFamily="2" charset="0"/>
              <a:cs typeface="NikoshBAN" pitchFamily="2" charset="0"/>
            </a:endParaRPr>
          </a:p>
        </p:txBody>
      </p:sp>
      <p:sp>
        <p:nvSpPr>
          <p:cNvPr id="6" name="TextBox 5"/>
          <p:cNvSpPr txBox="1"/>
          <p:nvPr/>
        </p:nvSpPr>
        <p:spPr>
          <a:xfrm>
            <a:off x="304800" y="4584918"/>
            <a:ext cx="8382000" cy="1815882"/>
          </a:xfrm>
          <a:prstGeom prst="rect">
            <a:avLst/>
          </a:prstGeom>
          <a:solidFill>
            <a:schemeClr val="bg2">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IN" sz="2800" b="1" dirty="0" smtClean="0">
                <a:solidFill>
                  <a:schemeClr val="accent3">
                    <a:lumMod val="75000"/>
                  </a:schemeClr>
                </a:solidFill>
                <a:latin typeface="NikoshBAN" pitchFamily="2" charset="0"/>
                <a:cs typeface="NikoshBAN" pitchFamily="2" charset="0"/>
              </a:rPr>
              <a:t>সাজদার করার সময়ঃ</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হযরত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আদমকে</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যখন</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ফেরেশতারা</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সেজদা</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করেছিল</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তখন</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সময়টা</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ছিল</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জুমার</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দিন</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যাওয়াল</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দ্বিপ্রহর</a:t>
            </a:r>
            <a:r>
              <a:rPr lang="en-US" sz="2800" b="1" dirty="0" smtClean="0">
                <a:solidFill>
                  <a:schemeClr val="accent3">
                    <a:lumMod val="75000"/>
                  </a:schemeClr>
                </a:solidFill>
                <a:latin typeface="NikoshBAN" pitchFamily="2" charset="0"/>
                <a:cs typeface="NikoshBAN" pitchFamily="2" charset="0"/>
              </a:rPr>
              <a:t> ও </a:t>
            </a:r>
            <a:r>
              <a:rPr lang="en-US" sz="2800" b="1" dirty="0" err="1" smtClean="0">
                <a:solidFill>
                  <a:schemeClr val="accent3">
                    <a:lumMod val="75000"/>
                  </a:schemeClr>
                </a:solidFill>
                <a:latin typeface="NikoshBAN" pitchFamily="2" charset="0"/>
                <a:cs typeface="NikoshBAN" pitchFamily="2" charset="0"/>
              </a:rPr>
              <a:t>আসরের</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মাঝামাঝি</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সময়</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মাওয়াহিবুল্লাদুনিয়া</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তাযিমি</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সাজদা</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পূর্বের</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শরিয়তে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জায়েয</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ছিল</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কিন্তু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শরিয়তে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মুহাম্মদীতে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জায়েয</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নেই</a:t>
            </a:r>
            <a:r>
              <a:rPr lang="en-US" sz="2800" b="1" dirty="0" smtClean="0">
                <a:solidFill>
                  <a:schemeClr val="accent3">
                    <a:lumMod val="75000"/>
                  </a:schemeClr>
                </a:solidFill>
                <a:latin typeface="NikoshBAN" pitchFamily="2" charset="0"/>
                <a:cs typeface="NikoshBAN" pitchFamily="2" charset="0"/>
              </a:rPr>
              <a:t>। </a:t>
            </a:r>
            <a:r>
              <a:rPr lang="bn-IN" sz="2000" b="1" dirty="0" smtClean="0">
                <a:solidFill>
                  <a:schemeClr val="accent3">
                    <a:lumMod val="75000"/>
                  </a:schemeClr>
                </a:solidFill>
                <a:latin typeface="NikoshBAN" pitchFamily="2" charset="0"/>
                <a:cs typeface="NikoshBAN" pitchFamily="2" charset="0"/>
              </a:rPr>
              <a:t>(</a:t>
            </a:r>
            <a:r>
              <a:rPr lang="en-US" sz="2000" b="1" dirty="0" err="1" smtClean="0">
                <a:solidFill>
                  <a:schemeClr val="accent3">
                    <a:lumMod val="75000"/>
                  </a:schemeClr>
                </a:solidFill>
                <a:latin typeface="NikoshBAN" pitchFamily="2" charset="0"/>
                <a:cs typeface="NikoshBAN" pitchFamily="2" charset="0"/>
              </a:rPr>
              <a:t>আহকামুল</a:t>
            </a:r>
            <a:r>
              <a:rPr lang="en-US" sz="2000" b="1" dirty="0" smtClean="0">
                <a:solidFill>
                  <a:schemeClr val="accent3">
                    <a:lumMod val="75000"/>
                  </a:schemeClr>
                </a:solidFill>
                <a:latin typeface="NikoshBAN" pitchFamily="2" charset="0"/>
                <a:cs typeface="NikoshBAN" pitchFamily="2" charset="0"/>
              </a:rPr>
              <a:t> </a:t>
            </a:r>
            <a:r>
              <a:rPr lang="en-US" sz="2000" b="1" dirty="0" err="1" smtClean="0">
                <a:solidFill>
                  <a:schemeClr val="accent3">
                    <a:lumMod val="75000"/>
                  </a:schemeClr>
                </a:solidFill>
                <a:latin typeface="NikoshBAN" pitchFamily="2" charset="0"/>
                <a:cs typeface="NikoshBAN" pitchFamily="2" charset="0"/>
              </a:rPr>
              <a:t>কুরআন</a:t>
            </a:r>
            <a:r>
              <a:rPr lang="en-US" sz="2000" b="1" dirty="0" smtClean="0">
                <a:solidFill>
                  <a:schemeClr val="accent3">
                    <a:lumMod val="75000"/>
                  </a:schemeClr>
                </a:solidFill>
                <a:latin typeface="NikoshBAN" pitchFamily="2" charset="0"/>
                <a:cs typeface="NikoshBAN" pitchFamily="2" charset="0"/>
              </a:rPr>
              <a:t> ও </a:t>
            </a:r>
            <a:r>
              <a:rPr lang="en-US" sz="2000" b="1" dirty="0" err="1" smtClean="0">
                <a:solidFill>
                  <a:schemeClr val="accent3">
                    <a:lumMod val="75000"/>
                  </a:schemeClr>
                </a:solidFill>
                <a:latin typeface="NikoshBAN" pitchFamily="2" charset="0"/>
                <a:cs typeface="NikoshBAN" pitchFamily="2" charset="0"/>
              </a:rPr>
              <a:t>মারেফুল</a:t>
            </a:r>
            <a:r>
              <a:rPr lang="en-US" sz="2000" b="1" dirty="0" smtClean="0">
                <a:solidFill>
                  <a:schemeClr val="accent3">
                    <a:lumMod val="75000"/>
                  </a:schemeClr>
                </a:solidFill>
                <a:latin typeface="NikoshBAN" pitchFamily="2" charset="0"/>
                <a:cs typeface="NikoshBAN" pitchFamily="2" charset="0"/>
              </a:rPr>
              <a:t> </a:t>
            </a:r>
            <a:r>
              <a:rPr lang="en-US" sz="2000" b="1" dirty="0" err="1" smtClean="0">
                <a:solidFill>
                  <a:schemeClr val="accent3">
                    <a:lumMod val="75000"/>
                  </a:schemeClr>
                </a:solidFill>
                <a:latin typeface="NikoshBAN" pitchFamily="2" charset="0"/>
                <a:cs typeface="NikoshBAN" pitchFamily="2" charset="0"/>
              </a:rPr>
              <a:t>কুরআন</a:t>
            </a:r>
            <a:r>
              <a:rPr lang="en-US" sz="2000" b="1" dirty="0" smtClean="0">
                <a:solidFill>
                  <a:schemeClr val="accent3">
                    <a:lumMod val="75000"/>
                  </a:schemeClr>
                </a:solidFill>
                <a:latin typeface="NikoshBAN" pitchFamily="2" charset="0"/>
                <a:cs typeface="NikoshBAN" pitchFamily="2" charset="0"/>
              </a:rPr>
              <a:t>) </a:t>
            </a:r>
            <a:r>
              <a:rPr lang="bn-IN" sz="2000" b="1" dirty="0" smtClean="0">
                <a:solidFill>
                  <a:schemeClr val="accent3">
                    <a:lumMod val="75000"/>
                  </a:schemeClr>
                </a:solidFill>
                <a:latin typeface="NikoshBAN" pitchFamily="2" charset="0"/>
                <a:cs typeface="NikoshBAN" pitchFamily="2" charset="0"/>
              </a:rPr>
              <a:t>  </a:t>
            </a:r>
            <a:endParaRPr lang="en-US" sz="2800" b="1" dirty="0">
              <a:solidFill>
                <a:schemeClr val="accent3">
                  <a:lumMod val="75000"/>
                </a:schemeClr>
              </a:solidFill>
              <a:latin typeface="NikoshBAN" pitchFamily="2" charset="0"/>
              <a:cs typeface="NikoshBAN" pitchFamily="2" charset="0"/>
            </a:endParaRPr>
          </a:p>
        </p:txBody>
      </p:sp>
      <p:sp>
        <p:nvSpPr>
          <p:cNvPr id="7" name="TextBox 6"/>
          <p:cNvSpPr txBox="1"/>
          <p:nvPr/>
        </p:nvSpPr>
        <p:spPr>
          <a:xfrm>
            <a:off x="304800" y="2527518"/>
            <a:ext cx="8382000" cy="1815882"/>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bn-IN" sz="2800" b="1" dirty="0" smtClean="0">
                <a:solidFill>
                  <a:schemeClr val="tx2">
                    <a:lumMod val="60000"/>
                    <a:lumOff val="40000"/>
                  </a:schemeClr>
                </a:solidFill>
                <a:latin typeface="NikoshBAN" pitchFamily="2" charset="0"/>
                <a:cs typeface="NikoshBAN" pitchFamily="2" charset="0"/>
              </a:rPr>
              <a:t>সাজদার ঘটনাঃ </a:t>
            </a:r>
            <a:r>
              <a:rPr lang="en-US" sz="2800" b="1" dirty="0" err="1" smtClean="0">
                <a:solidFill>
                  <a:schemeClr val="tx2">
                    <a:lumMod val="60000"/>
                    <a:lumOff val="40000"/>
                  </a:schemeClr>
                </a:solidFill>
                <a:latin typeface="NikoshBAN" pitchFamily="2" charset="0"/>
                <a:cs typeface="NikoshBAN" pitchFamily="2" charset="0"/>
              </a:rPr>
              <a:t>আল্লাহ</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পাক</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হযরত</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আদমকে</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করার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পর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সকল</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ফেরেশতাকে</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সাজদা</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করতে</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বললেন</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তবে</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এটা</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ইবাদতের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জন্য</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নয়</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এবং</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তাযিমের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জন্য</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তাফসিরে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খাযেন</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সকল</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ফেরেশতাই</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সাজদা</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করল</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কিন্তু</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ইবলিস</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করল</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না</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যেমন</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আল্লাহ</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বলেনঃ</a:t>
            </a:r>
            <a:r>
              <a:rPr lang="en-US" sz="2800" b="1" dirty="0" smtClean="0">
                <a:solidFill>
                  <a:schemeClr val="tx2">
                    <a:lumMod val="60000"/>
                    <a:lumOff val="40000"/>
                  </a:schemeClr>
                </a:solidFill>
                <a:latin typeface="NikoshBAN" pitchFamily="2" charset="0"/>
                <a:cs typeface="NikoshBAN" pitchFamily="2" charset="0"/>
              </a:rPr>
              <a:t> </a:t>
            </a:r>
            <a:r>
              <a:rPr lang="ar-SA" sz="2800" b="1" dirty="0" smtClean="0">
                <a:solidFill>
                  <a:srgbClr val="C00000"/>
                </a:solidFill>
                <a:latin typeface="NikoshBAN" pitchFamily="2" charset="0"/>
                <a:cs typeface="NikoshBAN" pitchFamily="2" charset="0"/>
              </a:rPr>
              <a:t>فَسَجَدُوْا اِلَّا اِبْلِيْسَ</a:t>
            </a:r>
            <a:r>
              <a:rPr lang="en-US" sz="2800" b="1" dirty="0" smtClean="0">
                <a:solidFill>
                  <a:srgbClr val="C00000"/>
                </a:solidFill>
                <a:latin typeface="NikoshBAN" pitchFamily="2" charset="0"/>
                <a:cs typeface="NikoshBAN" pitchFamily="2" charset="0"/>
              </a:rPr>
              <a:t> </a:t>
            </a:r>
            <a:r>
              <a:rPr lang="en-US"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83864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2762071"/>
            <a:ext cx="8305801" cy="1200329"/>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ar-SA" sz="2400" b="1" dirty="0" smtClean="0">
                <a:solidFill>
                  <a:srgbClr val="0070C0"/>
                </a:solidFill>
                <a:latin typeface="NikoshBAN" pitchFamily="2" charset="0"/>
                <a:cs typeface="NikoshBAN" pitchFamily="2" charset="0"/>
              </a:rPr>
              <a:t>وَلَا تَقْرَبَا هَذِهِ الشَّجَرَةَ</a:t>
            </a:r>
            <a:r>
              <a:rPr lang="en-US" sz="2400" b="1" dirty="0" smtClean="0">
                <a:solidFill>
                  <a:srgbClr val="0070C0"/>
                </a:solidFill>
                <a:latin typeface="NikoshBAN" pitchFamily="2" charset="0"/>
                <a:cs typeface="NikoshBAN" pitchFamily="2" charset="0"/>
              </a:rPr>
              <a:t> </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তোমরা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এই</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বৃক্ষের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নিকটে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যাবে</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আল্লাহ</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জান্নাতে</a:t>
            </a:r>
            <a:r>
              <a:rPr lang="en-US" sz="2400" b="1" dirty="0">
                <a:solidFill>
                  <a:srgbClr val="FF0000"/>
                </a:solidFill>
                <a:latin typeface="NikoshBAN" pitchFamily="2" charset="0"/>
                <a:cs typeface="NikoshBAN" pitchFamily="2" charset="0"/>
              </a:rPr>
              <a:t> </a:t>
            </a:r>
            <a:r>
              <a:rPr lang="en-US" sz="2400" b="1" dirty="0" err="1">
                <a:solidFill>
                  <a:srgbClr val="FF0000"/>
                </a:solidFill>
                <a:latin typeface="NikoshBAN" pitchFamily="2" charset="0"/>
                <a:cs typeface="NikoshBAN" pitchFamily="2" charset="0"/>
              </a:rPr>
              <a:t>হযরত</a:t>
            </a:r>
            <a:r>
              <a:rPr lang="en-US" sz="2400" b="1" dirty="0">
                <a:solidFill>
                  <a:srgbClr val="FF0000"/>
                </a:solidFill>
                <a:latin typeface="NikoshBAN" pitchFamily="2" charset="0"/>
                <a:cs typeface="NikoshBAN" pitchFamily="2" charset="0"/>
              </a:rPr>
              <a:t> </a:t>
            </a:r>
            <a:r>
              <a:rPr lang="bn-IN" sz="2400" b="1" dirty="0">
                <a:solidFill>
                  <a:srgbClr val="FF0000"/>
                </a:solidFill>
                <a:latin typeface="NikoshBAN" pitchFamily="2" charset="0"/>
                <a:cs typeface="NikoshBAN" pitchFamily="2" charset="0"/>
              </a:rPr>
              <a:t>আদম ও হাওয়া</a:t>
            </a:r>
            <a:r>
              <a:rPr lang="en-US" sz="2400" b="1" dirty="0">
                <a:solidFill>
                  <a:srgbClr val="FF0000"/>
                </a:solidFill>
                <a:latin typeface="NikoshBAN" pitchFamily="2" charset="0"/>
                <a:cs typeface="NikoshBAN" pitchFamily="2" charset="0"/>
              </a:rPr>
              <a:t> (আ) </a:t>
            </a:r>
            <a:r>
              <a:rPr lang="en-US" sz="2400" b="1" dirty="0" err="1">
                <a:solidFill>
                  <a:srgbClr val="FF0000"/>
                </a:solidFill>
                <a:latin typeface="NikoshBAN" pitchFamily="2" charset="0"/>
                <a:cs typeface="NikoshBAN" pitchFamily="2" charset="0"/>
              </a:rPr>
              <a:t>কে</a:t>
            </a:r>
            <a:r>
              <a:rPr lang="en-US" sz="2400" b="1" dirty="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থাকতে</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দিয়ে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বলে</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দিলেন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এই</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বৃক্ষের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নিকটে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যাবে</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সেই</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বৃক্ষটি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ছিল</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গম</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গাছ</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তবে</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ইবনে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আব্বাসের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মতে</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এটা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ছিল</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আঙ্গুর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গাছ</a:t>
            </a:r>
            <a:r>
              <a:rPr lang="en-US" sz="2400" b="1" dirty="0" smtClean="0">
                <a:solidFill>
                  <a:srgbClr val="FF0000"/>
                </a:solidFill>
                <a:latin typeface="NikoshBAN" pitchFamily="2" charset="0"/>
                <a:cs typeface="NikoshBAN" pitchFamily="2" charset="0"/>
              </a:rPr>
              <a:t>।</a:t>
            </a:r>
            <a:endParaRPr lang="en-US" sz="2400" b="1" dirty="0">
              <a:solidFill>
                <a:srgbClr val="FF0000"/>
              </a:solidFill>
              <a:latin typeface="NikoshBAN" pitchFamily="2" charset="0"/>
              <a:cs typeface="NikoshBAN" pitchFamily="2" charset="0"/>
            </a:endParaRPr>
          </a:p>
        </p:txBody>
      </p:sp>
      <p:sp>
        <p:nvSpPr>
          <p:cNvPr id="7" name="TextBox 6"/>
          <p:cNvSpPr txBox="1"/>
          <p:nvPr/>
        </p:nvSpPr>
        <p:spPr>
          <a:xfrm>
            <a:off x="457201" y="1752600"/>
            <a:ext cx="8305799" cy="830997"/>
          </a:xfrm>
          <a:prstGeom prst="rect">
            <a:avLst/>
          </a:prstGeom>
          <a:solidFill>
            <a:schemeClr val="bg1">
              <a:lumMod val="85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just"/>
            <a:r>
              <a:rPr lang="bn-IN" sz="2400" b="1" dirty="0" smtClean="0">
                <a:latin typeface="NikoshBAN" pitchFamily="2" charset="0"/>
                <a:cs typeface="NikoshBAN" pitchFamily="2" charset="0"/>
              </a:rPr>
              <a:t>আদম ও হাওয়া যে জান্নাতে ছিলেন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হযরত</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আদম </a:t>
            </a:r>
            <a:r>
              <a:rPr lang="bn-IN" sz="2400" b="1" dirty="0">
                <a:latin typeface="NikoshBAN" pitchFamily="2" charset="0"/>
                <a:cs typeface="NikoshBAN" pitchFamily="2" charset="0"/>
              </a:rPr>
              <a:t>ও </a:t>
            </a:r>
            <a:r>
              <a:rPr lang="bn-IN" sz="2400" b="1" dirty="0" smtClean="0">
                <a:latin typeface="NikoshBAN" pitchFamily="2" charset="0"/>
                <a:cs typeface="NikoshBAN" pitchFamily="2" charset="0"/>
              </a:rPr>
              <a:t>হাওয়া</a:t>
            </a:r>
            <a:r>
              <a:rPr lang="en-US" sz="2400" b="1" dirty="0" smtClean="0">
                <a:latin typeface="NikoshBAN" pitchFamily="2" charset="0"/>
                <a:cs typeface="NikoshBAN" pitchFamily="2" charset="0"/>
              </a:rPr>
              <a:t> (আ) </a:t>
            </a:r>
            <a:r>
              <a:rPr lang="en-US" sz="2400" b="1" dirty="0" err="1" smtClean="0">
                <a:latin typeface="NikoshBAN" pitchFamily="2" charset="0"/>
                <a:cs typeface="NikoshBAN" pitchFamily="2" charset="0"/>
              </a:rPr>
              <a:t>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যে</a:t>
            </a:r>
            <a:r>
              <a:rPr lang="bn-IN" sz="2400" b="1" dirty="0" smtClean="0">
                <a:latin typeface="NikoshBAN" pitchFamily="2" charset="0"/>
                <a:cs typeface="NikoshBAN" pitchFamily="2" charset="0"/>
              </a:rPr>
              <a:t> জান্নাতে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থাকতে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দিয়েছিলেন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জান্নাতুল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মাওয়া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সিরাত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বিশ্বকোষ</a:t>
            </a:r>
            <a:r>
              <a:rPr lang="en-US" sz="2400" b="1" dirty="0" smtClean="0">
                <a:latin typeface="NikoshBAN" pitchFamily="2" charset="0"/>
                <a:cs typeface="NikoshBAN" pitchFamily="2" charset="0"/>
              </a:rPr>
              <a:t>)</a:t>
            </a:r>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
        <p:nvSpPr>
          <p:cNvPr id="8" name="TextBox 7"/>
          <p:cNvSpPr txBox="1"/>
          <p:nvPr/>
        </p:nvSpPr>
        <p:spPr>
          <a:xfrm>
            <a:off x="457201" y="226367"/>
            <a:ext cx="8305800" cy="1384995"/>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ar-SA" sz="2800" b="1" dirty="0" smtClean="0">
                <a:solidFill>
                  <a:schemeClr val="accent6">
                    <a:lumMod val="75000"/>
                  </a:schemeClr>
                </a:solidFill>
                <a:latin typeface="NikoshBAN" pitchFamily="2" charset="0"/>
                <a:cs typeface="NikoshBAN" pitchFamily="2" charset="0"/>
              </a:rPr>
              <a:t>وَقُلْنَا يَااَدَمُ اسْكُن أَنْتَ وَزَوْجُكَ الْجَنَّةَ</a:t>
            </a:r>
            <a:r>
              <a:rPr lang="en-US" sz="2800" b="1" dirty="0" smtClean="0">
                <a:solidFill>
                  <a:schemeClr val="accent6">
                    <a:lumMod val="75000"/>
                  </a:schemeClr>
                </a:solidFill>
                <a:latin typeface="NikoshBAN" pitchFamily="2" charset="0"/>
                <a:cs typeface="NikoshBAN" pitchFamily="2" charset="0"/>
              </a:rPr>
              <a:t> : </a:t>
            </a:r>
            <a:r>
              <a:rPr lang="en-US" sz="2800" b="1" dirty="0" err="1" smtClean="0">
                <a:solidFill>
                  <a:schemeClr val="accent6">
                    <a:lumMod val="75000"/>
                  </a:schemeClr>
                </a:solidFill>
                <a:latin typeface="NikoshBAN" pitchFamily="2" charset="0"/>
                <a:cs typeface="NikoshBAN" pitchFamily="2" charset="0"/>
              </a:rPr>
              <a:t>এবং</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আমি</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আদমকে</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হুকুম</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করলাম</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তুমি</a:t>
            </a:r>
            <a:r>
              <a:rPr lang="en-US" sz="2800" b="1" dirty="0" smtClean="0">
                <a:solidFill>
                  <a:schemeClr val="accent6">
                    <a:lumMod val="75000"/>
                  </a:schemeClr>
                </a:solidFill>
                <a:latin typeface="NikoshBAN" pitchFamily="2" charset="0"/>
                <a:cs typeface="NikoshBAN" pitchFamily="2" charset="0"/>
              </a:rPr>
              <a:t> ও </a:t>
            </a:r>
            <a:r>
              <a:rPr lang="en-US" sz="2800" b="1" dirty="0" err="1" smtClean="0">
                <a:solidFill>
                  <a:schemeClr val="accent6">
                    <a:lumMod val="75000"/>
                  </a:schemeClr>
                </a:solidFill>
                <a:latin typeface="NikoshBAN" pitchFamily="2" charset="0"/>
                <a:cs typeface="NikoshBAN" pitchFamily="2" charset="0"/>
              </a:rPr>
              <a:t>তোমার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স্ত্রী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জান্নাতে</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বাস</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কর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আল্লাহ</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এখানে</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হযরত</a:t>
            </a:r>
            <a:r>
              <a:rPr lang="en-US" sz="2800" b="1" dirty="0" smtClean="0">
                <a:solidFill>
                  <a:schemeClr val="accent6">
                    <a:lumMod val="75000"/>
                  </a:schemeClr>
                </a:solidFill>
                <a:latin typeface="NikoshBAN" pitchFamily="2" charset="0"/>
                <a:cs typeface="NikoshBAN" pitchFamily="2" charset="0"/>
              </a:rPr>
              <a:t> </a:t>
            </a:r>
            <a:r>
              <a:rPr lang="bn-IN" sz="2800" b="1" dirty="0">
                <a:solidFill>
                  <a:schemeClr val="accent6">
                    <a:lumMod val="75000"/>
                  </a:schemeClr>
                </a:solidFill>
                <a:latin typeface="NikoshBAN" pitchFamily="2" charset="0"/>
                <a:cs typeface="NikoshBAN" pitchFamily="2" charset="0"/>
              </a:rPr>
              <a:t>আদম ও হাওয়া যে জান্নাতে </a:t>
            </a:r>
            <a:r>
              <a:rPr lang="en-US" sz="2800" b="1" dirty="0" err="1" smtClean="0">
                <a:solidFill>
                  <a:schemeClr val="accent6">
                    <a:lumMod val="75000"/>
                  </a:schemeClr>
                </a:solidFill>
                <a:latin typeface="NikoshBAN" pitchFamily="2" charset="0"/>
                <a:cs typeface="NikoshBAN" pitchFamily="2" charset="0"/>
              </a:rPr>
              <a:t>থাকার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ব্যবস্থা</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করে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সেখানে</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থাকতে</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আদেশ</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দেন</a:t>
            </a:r>
            <a:r>
              <a:rPr lang="en-US" sz="2800" b="1" dirty="0" smtClean="0">
                <a:solidFill>
                  <a:schemeClr val="accent6">
                    <a:lumMod val="75000"/>
                  </a:schemeClr>
                </a:solidFill>
                <a:latin typeface="NikoshBAN" pitchFamily="2" charset="0"/>
                <a:cs typeface="NikoshBAN" pitchFamily="2" charset="0"/>
              </a:rPr>
              <a:t>।  </a:t>
            </a:r>
            <a:endParaRPr lang="en-US" sz="2800" b="1" dirty="0">
              <a:solidFill>
                <a:schemeClr val="accent6">
                  <a:lumMod val="75000"/>
                </a:schemeClr>
              </a:solidFill>
              <a:latin typeface="NikoshBAN" pitchFamily="2" charset="0"/>
              <a:cs typeface="NikoshBAN" pitchFamily="2" charset="0"/>
            </a:endParaRPr>
          </a:p>
        </p:txBody>
      </p:sp>
      <p:sp>
        <p:nvSpPr>
          <p:cNvPr id="9" name="TextBox 8"/>
          <p:cNvSpPr txBox="1"/>
          <p:nvPr/>
        </p:nvSpPr>
        <p:spPr>
          <a:xfrm>
            <a:off x="457200" y="4038600"/>
            <a:ext cx="8305799" cy="2739211"/>
          </a:xfrm>
          <a:prstGeom prst="rect">
            <a:avLst/>
          </a:prstGeom>
          <a:solidFill>
            <a:schemeClr val="accent4">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just"/>
            <a:r>
              <a:rPr lang="bn-IN" sz="3200" b="1" dirty="0" smtClean="0">
                <a:solidFill>
                  <a:srgbClr val="FF0000"/>
                </a:solidFill>
                <a:latin typeface="NikoshBAN" pitchFamily="2" charset="0"/>
                <a:cs typeface="NikoshBAN" pitchFamily="2" charset="0"/>
              </a:rPr>
              <a:t>জান্নাত থেকে পদস্খলনঃ</a:t>
            </a:r>
            <a:r>
              <a:rPr lang="en-US" sz="3200" b="1" dirty="0" smtClean="0">
                <a:solidFill>
                  <a:srgbClr val="FF0000"/>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হযরত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আদম</a:t>
            </a:r>
            <a:r>
              <a:rPr lang="en-US" sz="2800" b="1" dirty="0" smtClean="0">
                <a:solidFill>
                  <a:schemeClr val="accent4">
                    <a:lumMod val="75000"/>
                  </a:schemeClr>
                </a:solidFill>
                <a:latin typeface="NikoshBAN" pitchFamily="2" charset="0"/>
                <a:cs typeface="NikoshBAN" pitchFamily="2" charset="0"/>
              </a:rPr>
              <a:t> ও </a:t>
            </a:r>
            <a:r>
              <a:rPr lang="en-US" sz="2800" b="1" dirty="0" err="1" smtClean="0">
                <a:solidFill>
                  <a:schemeClr val="accent4">
                    <a:lumMod val="75000"/>
                  </a:schemeClr>
                </a:solidFill>
                <a:latin typeface="NikoshBAN" pitchFamily="2" charset="0"/>
                <a:cs typeface="NikoshBAN" pitchFamily="2" charset="0"/>
              </a:rPr>
              <a:t>হাওয়া</a:t>
            </a:r>
            <a:r>
              <a:rPr lang="en-US" sz="2800" b="1" dirty="0" smtClean="0">
                <a:solidFill>
                  <a:schemeClr val="accent4">
                    <a:lumMod val="75000"/>
                  </a:schemeClr>
                </a:solidFill>
                <a:latin typeface="NikoshBAN" pitchFamily="2" charset="0"/>
                <a:cs typeface="NikoshBAN" pitchFamily="2" charset="0"/>
              </a:rPr>
              <a:t> (আ) </a:t>
            </a:r>
            <a:r>
              <a:rPr lang="en-US" sz="2800" b="1" dirty="0" err="1" smtClean="0">
                <a:solidFill>
                  <a:schemeClr val="accent4">
                    <a:lumMod val="75000"/>
                  </a:schemeClr>
                </a:solidFill>
                <a:latin typeface="NikoshBAN" pitchFamily="2" charset="0"/>
                <a:cs typeface="NikoshBAN" pitchFamily="2" charset="0"/>
              </a:rPr>
              <a:t>কে</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শয়তান</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পরামর্শ</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দিয়ে</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বলল</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তোমরা</a:t>
            </a:r>
            <a:r>
              <a:rPr lang="en-US" sz="2800" b="1" dirty="0" smtClean="0">
                <a:solidFill>
                  <a:schemeClr val="accent4">
                    <a:lumMod val="75000"/>
                  </a:schemeClr>
                </a:solidFill>
                <a:latin typeface="NikoshBAN" pitchFamily="2" charset="0"/>
                <a:cs typeface="NikoshBAN" pitchFamily="2" charset="0"/>
              </a:rPr>
              <a:t> যদি ঐ </a:t>
            </a:r>
            <a:r>
              <a:rPr lang="en-US" sz="2800" b="1" dirty="0" err="1" smtClean="0">
                <a:solidFill>
                  <a:schemeClr val="accent4">
                    <a:lumMod val="75000"/>
                  </a:schemeClr>
                </a:solidFill>
                <a:latin typeface="NikoshBAN" pitchFamily="2" charset="0"/>
                <a:cs typeface="NikoshBAN" pitchFamily="2" charset="0"/>
              </a:rPr>
              <a:t>বৃক্ষের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ফল</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আহার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তবে</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আজীবন</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জান্নাতে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থাকতে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পারবে</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ফলে</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আল্লাহ</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তায়ালার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হুকুম</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ভুলে</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গিয়ে</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আহার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করল</a:t>
            </a:r>
            <a:r>
              <a:rPr lang="en-US" sz="2800" b="1" dirty="0" smtClean="0">
                <a:solidFill>
                  <a:schemeClr val="accent4">
                    <a:lumMod val="75000"/>
                  </a:schemeClr>
                </a:solidFill>
                <a:latin typeface="NikoshBAN" pitchFamily="2" charset="0"/>
                <a:cs typeface="NikoshBAN" pitchFamily="2" charset="0"/>
              </a:rPr>
              <a:t>। এ </a:t>
            </a:r>
            <a:r>
              <a:rPr lang="en-US" sz="2800" b="1" dirty="0" err="1" smtClean="0">
                <a:solidFill>
                  <a:schemeClr val="accent4">
                    <a:lumMod val="75000"/>
                  </a:schemeClr>
                </a:solidFill>
                <a:latin typeface="NikoshBAN" pitchFamily="2" charset="0"/>
                <a:cs typeface="NikoshBAN" pitchFamily="2" charset="0"/>
              </a:rPr>
              <a:t>কারণে</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আল্লাহ</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তাদেরকে</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জান্নাত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থেকে</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দুনিয়ায়</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অবতরণ</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করান</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যেমন</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আল্লাহ</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বলেনঃ</a:t>
            </a:r>
            <a:r>
              <a:rPr lang="en-US" sz="2800" b="1" dirty="0" smtClean="0">
                <a:solidFill>
                  <a:schemeClr val="accent4">
                    <a:lumMod val="75000"/>
                  </a:schemeClr>
                </a:solidFill>
                <a:latin typeface="NikoshBAN" pitchFamily="2" charset="0"/>
                <a:cs typeface="NikoshBAN" pitchFamily="2" charset="0"/>
              </a:rPr>
              <a:t> </a:t>
            </a:r>
            <a:r>
              <a:rPr lang="ar-SA" sz="2800" b="1" dirty="0" smtClean="0">
                <a:solidFill>
                  <a:srgbClr val="FF0000"/>
                </a:solidFill>
                <a:latin typeface="NikoshBAN" pitchFamily="2" charset="0"/>
                <a:cs typeface="NikoshBAN" pitchFamily="2" charset="0"/>
              </a:rPr>
              <a:t>وَلَكُمْ فِى الْاَرْضِ مُسْتَقَرٌّ وَمَتَاعٌ اِلَى حَيْنٍ</a:t>
            </a:r>
            <a:r>
              <a:rPr lang="en-US" sz="2800" b="1" dirty="0" smtClean="0">
                <a:solidFill>
                  <a:srgbClr val="FF0000"/>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পৃথিবীতে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কিছু</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কালের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জন্য</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তোমাদের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বসবাস</a:t>
            </a:r>
            <a:r>
              <a:rPr lang="en-US" sz="2800" b="1" dirty="0" smtClean="0">
                <a:solidFill>
                  <a:schemeClr val="accent4">
                    <a:lumMod val="75000"/>
                  </a:schemeClr>
                </a:solidFill>
                <a:latin typeface="NikoshBAN" pitchFamily="2" charset="0"/>
                <a:cs typeface="NikoshBAN" pitchFamily="2" charset="0"/>
              </a:rPr>
              <a:t> ও </a:t>
            </a:r>
            <a:r>
              <a:rPr lang="en-US" sz="2800" b="1" dirty="0" err="1" smtClean="0">
                <a:solidFill>
                  <a:schemeClr val="accent4">
                    <a:lumMod val="75000"/>
                  </a:schemeClr>
                </a:solidFill>
                <a:latin typeface="NikoshBAN" pitchFamily="2" charset="0"/>
                <a:cs typeface="NikoshBAN" pitchFamily="2" charset="0"/>
              </a:rPr>
              <a:t>জীবিকা</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রহিল</a:t>
            </a:r>
            <a:r>
              <a:rPr lang="en-US" sz="2800" b="1" dirty="0" smtClean="0">
                <a:solidFill>
                  <a:schemeClr val="accent4">
                    <a:lumMod val="75000"/>
                  </a:schemeClr>
                </a:solidFill>
                <a:latin typeface="NikoshBAN" pitchFamily="2" charset="0"/>
                <a:cs typeface="NikoshBAN" pitchFamily="2" charset="0"/>
              </a:rPr>
              <a:t>।  </a:t>
            </a:r>
            <a:endParaRPr lang="en-US" sz="2800" b="1" dirty="0">
              <a:solidFill>
                <a:schemeClr val="accent4">
                  <a:lumMod val="75000"/>
                </a:schemeClr>
              </a:solidFill>
              <a:latin typeface="NikoshBAN" pitchFamily="2" charset="0"/>
              <a:cs typeface="NikoshBAN" pitchFamily="2" charset="0"/>
            </a:endParaRPr>
          </a:p>
        </p:txBody>
      </p:sp>
    </p:spTree>
    <p:extLst>
      <p:ext uri="{BB962C8B-B14F-4D97-AF65-F5344CB8AC3E}">
        <p14:creationId xmlns:p14="http://schemas.microsoft.com/office/powerpoint/2010/main" val="18906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5431"/>
            <a:ext cx="8458198" cy="2246769"/>
          </a:xfrm>
          <a:prstGeom prst="rect">
            <a:avLst/>
          </a:prstGeom>
          <a:solidFill>
            <a:schemeClr val="bg2">
              <a:lumMod val="90000"/>
            </a:schemeClr>
          </a:solidFill>
        </p:spPr>
        <p:txBody>
          <a:bodyPr wrap="square" rtlCol="0">
            <a:spAutoFit/>
          </a:bodyPr>
          <a:lstStyle/>
          <a:p>
            <a:pPr algn="just"/>
            <a:r>
              <a:rPr lang="ar-SA" sz="2800" b="1" dirty="0" smtClean="0">
                <a:solidFill>
                  <a:srgbClr val="FF0000"/>
                </a:solidFill>
                <a:latin typeface="NikoshBAN" pitchFamily="2" charset="0"/>
                <a:cs typeface="NikoshBAN" pitchFamily="2" charset="0"/>
              </a:rPr>
              <a:t>فَتَلَقَّى اَدَمُ مِنْ رَبِّهِ كَلِمَاتٍ فَتَابَ عَلَيْهِ</a:t>
            </a:r>
            <a:r>
              <a:rPr lang="en-US" sz="2800" b="1" dirty="0" smtClean="0">
                <a:solidFill>
                  <a:srgbClr val="FF0000"/>
                </a:solidFill>
                <a:latin typeface="NikoshBAN" pitchFamily="2" charset="0"/>
                <a:cs typeface="NikoshBAN" pitchFamily="2" charset="0"/>
              </a:rPr>
              <a:t> </a:t>
            </a:r>
            <a:r>
              <a:rPr lang="en-US" sz="2800" b="1" dirty="0" err="1" smtClean="0">
                <a:latin typeface="NikoshBAN" pitchFamily="2" charset="0"/>
                <a:cs typeface="NikoshBAN" pitchFamily="2" charset="0"/>
              </a:rPr>
              <a:t>অতঃপর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হযরত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আদম</a:t>
            </a:r>
            <a:r>
              <a:rPr lang="en-US" sz="2800" b="1" dirty="0" smtClean="0">
                <a:latin typeface="NikoshBAN" pitchFamily="2" charset="0"/>
                <a:cs typeface="NikoshBAN" pitchFamily="2" charset="0"/>
              </a:rPr>
              <a:t> (আ)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রব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থেকে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কয়েকটি</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কথা</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শিখে</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নিল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অতঃপর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করুনার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দৃষ্টিতে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লক্ষ্য</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করলেন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এখানে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হযরত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আদম</a:t>
            </a:r>
            <a:r>
              <a:rPr lang="en-US" sz="2800" b="1" dirty="0" smtClean="0">
                <a:latin typeface="NikoshBAN" pitchFamily="2" charset="0"/>
                <a:cs typeface="NikoshBAN" pitchFamily="2" charset="0"/>
              </a:rPr>
              <a:t> (আ) </a:t>
            </a:r>
            <a:r>
              <a:rPr lang="en-US" sz="2800" b="1" dirty="0" err="1" smtClean="0">
                <a:latin typeface="NikoshBAN" pitchFamily="2" charset="0"/>
                <a:cs typeface="NikoshBAN" pitchFamily="2" charset="0"/>
              </a:rPr>
              <a:t>এর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তওবার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কথা</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সুন্দর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ভাবে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বর্ণনা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করেছেন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কেননা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হযরত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আদম</a:t>
            </a:r>
            <a:r>
              <a:rPr lang="en-US" sz="2800" b="1" dirty="0" smtClean="0">
                <a:latin typeface="NikoshBAN" pitchFamily="2" charset="0"/>
                <a:cs typeface="NikoshBAN" pitchFamily="2" charset="0"/>
              </a:rPr>
              <a:t> (আ) </a:t>
            </a:r>
            <a:r>
              <a:rPr lang="en-US" sz="2800" b="1" dirty="0" err="1" smtClean="0">
                <a:latin typeface="NikoshBAN" pitchFamily="2" charset="0"/>
                <a:cs typeface="NikoshBAN" pitchFamily="2" charset="0"/>
              </a:rPr>
              <a:t>নিজের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কর্মের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জন্য</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তায়ালার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ক্ষমা</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চেয়েছিলে</a:t>
            </a:r>
            <a:r>
              <a:rPr lang="en-US"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6" name="TextBox 5"/>
          <p:cNvSpPr txBox="1"/>
          <p:nvPr/>
        </p:nvSpPr>
        <p:spPr>
          <a:xfrm>
            <a:off x="381000" y="2514600"/>
            <a:ext cx="8458197" cy="3354765"/>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bn-IN" sz="3200" b="1" dirty="0" smtClean="0">
                <a:solidFill>
                  <a:srgbClr val="C00000"/>
                </a:solidFill>
                <a:latin typeface="NikoshBAN" pitchFamily="2" charset="0"/>
                <a:cs typeface="NikoshBAN" pitchFamily="2" charset="0"/>
              </a:rPr>
              <a:t>আদম (আ) এর তাওবাঃ </a:t>
            </a:r>
            <a:r>
              <a:rPr lang="en-US" sz="2800" b="1" dirty="0" err="1">
                <a:latin typeface="NikoshBAN" pitchFamily="2" charset="0"/>
                <a:cs typeface="NikoshBAN" pitchFamily="2" charset="0"/>
              </a:rPr>
              <a:t>হযরত</a:t>
            </a:r>
            <a:r>
              <a:rPr lang="en-US" sz="2800" b="1" dirty="0">
                <a:latin typeface="NikoshBAN" pitchFamily="2" charset="0"/>
                <a:cs typeface="NikoshBAN" pitchFamily="2" charset="0"/>
              </a:rPr>
              <a:t> </a:t>
            </a:r>
            <a:r>
              <a:rPr lang="en-US" sz="2800" b="1" dirty="0" err="1">
                <a:latin typeface="NikoshBAN" pitchFamily="2" charset="0"/>
                <a:cs typeface="NikoshBAN" pitchFamily="2" charset="0"/>
              </a:rPr>
              <a:t>আদম</a:t>
            </a:r>
            <a:r>
              <a:rPr lang="en-US" sz="2800" b="1" dirty="0">
                <a:latin typeface="NikoshBAN" pitchFamily="2" charset="0"/>
                <a:cs typeface="NikoshBAN" pitchFamily="2" charset="0"/>
              </a:rPr>
              <a:t> (আ) </a:t>
            </a:r>
            <a:r>
              <a:rPr lang="en-US" sz="2800" b="1" dirty="0" err="1" smtClean="0">
                <a:latin typeface="NikoshBAN" pitchFamily="2" charset="0"/>
                <a:cs typeface="NikoshBAN" pitchFamily="2" charset="0"/>
              </a:rPr>
              <a:t>নিজের</a:t>
            </a:r>
            <a:r>
              <a:rPr lang="en-US" sz="2800" b="1" dirty="0" smtClean="0">
                <a:latin typeface="NikoshBAN" pitchFamily="2" charset="0"/>
                <a:cs typeface="NikoshBAN" pitchFamily="2" charset="0"/>
              </a:rPr>
              <a:t> </a:t>
            </a:r>
            <a:r>
              <a:rPr lang="en-US" sz="2800" b="1" dirty="0" err="1">
                <a:latin typeface="NikoshBAN" pitchFamily="2" charset="0"/>
                <a:cs typeface="NikoshBAN" pitchFamily="2" charset="0"/>
              </a:rPr>
              <a:t>কৃত</a:t>
            </a:r>
            <a:r>
              <a:rPr lang="en-US" sz="2800" b="1" dirty="0">
                <a:latin typeface="NikoshBAN" pitchFamily="2" charset="0"/>
                <a:cs typeface="NikoshBAN" pitchFamily="2" charset="0"/>
              </a:rPr>
              <a:t> </a:t>
            </a:r>
            <a:r>
              <a:rPr lang="en-US" sz="2800" b="1" dirty="0" err="1">
                <a:latin typeface="NikoshBAN" pitchFamily="2" charset="0"/>
                <a:cs typeface="NikoshBAN" pitchFamily="2" charset="0"/>
              </a:rPr>
              <a:t>কর্মের</a:t>
            </a:r>
            <a:r>
              <a:rPr lang="en-US" sz="2800" b="1" dirty="0">
                <a:latin typeface="NikoshBAN" pitchFamily="2" charset="0"/>
                <a:cs typeface="NikoshBAN" pitchFamily="2" charset="0"/>
              </a:rPr>
              <a:t> </a:t>
            </a:r>
            <a:r>
              <a:rPr lang="en-US" sz="2800" b="1" dirty="0" err="1">
                <a:latin typeface="NikoshBAN" pitchFamily="2" charset="0"/>
                <a:cs typeface="NikoshBAN" pitchFamily="2" charset="0"/>
              </a:rPr>
              <a:t>জন্য</a:t>
            </a:r>
            <a:r>
              <a:rPr lang="en-US" sz="2800" b="1" dirty="0">
                <a:latin typeface="NikoshBAN" pitchFamily="2" charset="0"/>
                <a:cs typeface="NikoshBAN" pitchFamily="2" charset="0"/>
              </a:rPr>
              <a:t> </a:t>
            </a:r>
            <a:r>
              <a:rPr lang="bn-IN" sz="2800" b="1" dirty="0" smtClean="0">
                <a:latin typeface="NikoshBAN" pitchFamily="2" charset="0"/>
                <a:cs typeface="NikoshBAN" pitchFamily="2" charset="0"/>
              </a:rPr>
              <a:t>লজ্জায় ৩০০ বছর পর্যন্ত </a:t>
            </a:r>
            <a:r>
              <a:rPr lang="en-US" sz="2800" b="1" dirty="0" err="1"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en-US" sz="2800" b="1" dirty="0" err="1">
                <a:latin typeface="NikoshBAN" pitchFamily="2" charset="0"/>
                <a:cs typeface="NikoshBAN" pitchFamily="2" charset="0"/>
              </a:rPr>
              <a:t>তায়ালার</a:t>
            </a:r>
            <a:r>
              <a:rPr lang="en-US" sz="2800" b="1" dirty="0">
                <a:latin typeface="NikoshBAN" pitchFamily="2" charset="0"/>
                <a:cs typeface="NikoshBAN" pitchFamily="2" charset="0"/>
              </a:rPr>
              <a:t> </a:t>
            </a:r>
            <a:r>
              <a:rPr lang="bn-IN" sz="2800" b="1" dirty="0" smtClean="0">
                <a:latin typeface="NikoshBAN" pitchFamily="2" charset="0"/>
                <a:cs typeface="NikoshBAN" pitchFamily="2" charset="0"/>
              </a:rPr>
              <a:t>আকাশের দিকে তাকান নি। </a:t>
            </a:r>
            <a:r>
              <a:rPr lang="bn-IN" sz="3200" b="1" dirty="0" smtClean="0">
                <a:latin typeface="NikoshBAN" pitchFamily="2" charset="0"/>
                <a:cs typeface="NikoshBAN" pitchFamily="2" charset="0"/>
              </a:rPr>
              <a:t>অতঃপর আল্লাহর </a:t>
            </a:r>
            <a:r>
              <a:rPr lang="en-US" sz="3200" b="1" dirty="0" err="1" smtClean="0">
                <a:latin typeface="NikoshBAN" pitchFamily="2" charset="0"/>
                <a:cs typeface="NikoshBAN" pitchFamily="2" charset="0"/>
              </a:rPr>
              <a:t>কাছে</a:t>
            </a:r>
            <a:r>
              <a:rPr lang="en-US" sz="3200" b="1" dirty="0" smtClean="0">
                <a:latin typeface="NikoshBAN" pitchFamily="2" charset="0"/>
                <a:cs typeface="NikoshBAN" pitchFamily="2" charset="0"/>
              </a:rPr>
              <a:t> </a:t>
            </a:r>
            <a:r>
              <a:rPr lang="en-US" sz="3200" b="1" dirty="0" err="1">
                <a:latin typeface="NikoshBAN" pitchFamily="2" charset="0"/>
                <a:cs typeface="NikoshBAN" pitchFamily="2" charset="0"/>
              </a:rPr>
              <a:t>ক্ষমা</a:t>
            </a:r>
            <a:r>
              <a:rPr lang="en-US" sz="3200" b="1" dirty="0">
                <a:latin typeface="NikoshBAN" pitchFamily="2" charset="0"/>
                <a:cs typeface="NikoshBAN" pitchFamily="2" charset="0"/>
              </a:rPr>
              <a:t> </a:t>
            </a:r>
            <a:r>
              <a:rPr lang="en-US" sz="3200" b="1" dirty="0" err="1" smtClean="0">
                <a:latin typeface="NikoshBAN" pitchFamily="2" charset="0"/>
                <a:cs typeface="NikoshBAN" pitchFamily="2" charset="0"/>
              </a:rPr>
              <a:t>চেয়ে</a:t>
            </a:r>
            <a:r>
              <a:rPr lang="bn-IN" sz="3200" b="1" dirty="0" smtClean="0">
                <a:latin typeface="NikoshBAN" pitchFamily="2" charset="0"/>
                <a:cs typeface="NikoshBAN" pitchFamily="2" charset="0"/>
              </a:rPr>
              <a:t> এই দোআ পড়লেনঃ</a:t>
            </a:r>
          </a:p>
          <a:p>
            <a:pPr algn="r"/>
            <a:r>
              <a:rPr lang="bn-IN" sz="2800" b="1" dirty="0" smtClean="0">
                <a:latin typeface="NikoshBAN" pitchFamily="2" charset="0"/>
                <a:cs typeface="NikoshBAN" pitchFamily="2" charset="0"/>
              </a:rPr>
              <a:t> </a:t>
            </a:r>
            <a:r>
              <a:rPr lang="ar-SA" sz="2800" b="1" dirty="0" smtClean="0">
                <a:solidFill>
                  <a:srgbClr val="FF0000"/>
                </a:solidFill>
                <a:latin typeface="NikoshBAN" pitchFamily="2" charset="0"/>
                <a:cs typeface="NikoshBAN" pitchFamily="2" charset="0"/>
              </a:rPr>
              <a:t>رَبَّنَا ظَلَمْنَا أَنْفُسَنَا وَاِنْ لَمْ تَغْفِرْلَنَا وَتَرْحَمْنَا لَنَكُوْنَنَّ مِنَ الْخَاسِرِيْن</a:t>
            </a:r>
            <a:r>
              <a:rPr lang="ar-SA" sz="2800" b="1" dirty="0" smtClean="0">
                <a:latin typeface="NikoshBAN" pitchFamily="2" charset="0"/>
                <a:cs typeface="NikoshBAN" pitchFamily="2" charset="0"/>
              </a:rPr>
              <a:t>َ</a:t>
            </a:r>
            <a:endParaRPr lang="bn-IN" sz="2800" b="1" dirty="0" smtClean="0">
              <a:latin typeface="NikoshBAN" pitchFamily="2" charset="0"/>
              <a:cs typeface="NikoshBAN" pitchFamily="2" charset="0"/>
            </a:endParaRPr>
          </a:p>
          <a:p>
            <a:pPr algn="just"/>
            <a:r>
              <a:rPr lang="bn-IN" sz="3200" b="1" dirty="0" smtClean="0">
                <a:latin typeface="NikoshBAN" pitchFamily="2" charset="0"/>
                <a:cs typeface="NikoshBAN" pitchFamily="2" charset="0"/>
              </a:rPr>
              <a:t>কেউ কেউ বলেন, হযরত আদম (আ) নিম্ন বর্ণিত দোআ করেছেনঃ</a:t>
            </a:r>
            <a:endParaRPr lang="ar-SA" sz="3200" b="1" dirty="0" smtClean="0">
              <a:latin typeface="NikoshBAN" pitchFamily="2" charset="0"/>
              <a:cs typeface="NikoshBAN" pitchFamily="2" charset="0"/>
            </a:endParaRPr>
          </a:p>
          <a:p>
            <a:pPr algn="just" rtl="1"/>
            <a:r>
              <a:rPr lang="ar-SA" sz="2000" b="1" dirty="0" smtClean="0">
                <a:solidFill>
                  <a:srgbClr val="00B050"/>
                </a:solidFill>
                <a:latin typeface="NikoshBAN" pitchFamily="2" charset="0"/>
                <a:cs typeface="NikoshBAN" pitchFamily="2" charset="0"/>
              </a:rPr>
              <a:t>لَا اِلَهَ اِلَّا اَنْتَ سُبْحَانَكَ وَبِحَمْدِكَ رَبِّ عَلَمْتُ سِوْءاً وَظَلَمْتُ نَفْسِي فَتُبْ غَلَىَّ اِنَّكَ اَنْتَ التَّوَّابُ الرَّحِيْمُ</a:t>
            </a:r>
          </a:p>
          <a:p>
            <a:pPr algn="just" rtl="1"/>
            <a:r>
              <a:rPr lang="ar-SA" sz="2000" b="1" dirty="0" smtClean="0">
                <a:solidFill>
                  <a:srgbClr val="FF0000"/>
                </a:solidFill>
                <a:latin typeface="NikoshBAN" pitchFamily="2" charset="0"/>
                <a:cs typeface="NikoshBAN" pitchFamily="2" charset="0"/>
              </a:rPr>
              <a:t>لَا </a:t>
            </a:r>
            <a:r>
              <a:rPr lang="ar-SA" sz="2000" b="1" dirty="0">
                <a:solidFill>
                  <a:srgbClr val="FF0000"/>
                </a:solidFill>
                <a:latin typeface="NikoshBAN" pitchFamily="2" charset="0"/>
                <a:cs typeface="NikoshBAN" pitchFamily="2" charset="0"/>
              </a:rPr>
              <a:t>اِلَهَ اِلَّا اَنْتَ سُبْحَانَكَ وَبِحَمْدِكَ رَبِّ عَلَمْتُ سِوْءاً وَظَلَمْتُ نَفْسِي فَتُبْ غَلَىَّ اِنَّكَ اَنْتَ </a:t>
            </a:r>
            <a:r>
              <a:rPr lang="ar-SA" sz="2000" b="1" dirty="0" smtClean="0">
                <a:solidFill>
                  <a:srgbClr val="FF0000"/>
                </a:solidFill>
                <a:latin typeface="NikoshBAN" pitchFamily="2" charset="0"/>
                <a:cs typeface="NikoshBAN" pitchFamily="2" charset="0"/>
              </a:rPr>
              <a:t>الْغَفُرُوْرَ الرَّحِيْمُ</a:t>
            </a:r>
            <a:endParaRPr lang="ar-SA" sz="2000" b="1" dirty="0">
              <a:solidFill>
                <a:srgbClr val="FF0000"/>
              </a:solidFill>
              <a:latin typeface="NikoshBAN" pitchFamily="2" charset="0"/>
              <a:cs typeface="NikoshBAN" pitchFamily="2" charset="0"/>
            </a:endParaRPr>
          </a:p>
          <a:p>
            <a:pPr algn="just" rtl="1"/>
            <a:r>
              <a:rPr lang="ar-SA" sz="2000" b="1" dirty="0">
                <a:solidFill>
                  <a:srgbClr val="0070C0"/>
                </a:solidFill>
                <a:latin typeface="NikoshBAN" pitchFamily="2" charset="0"/>
                <a:cs typeface="NikoshBAN" pitchFamily="2" charset="0"/>
              </a:rPr>
              <a:t>لَا اِلَهَ اِلَّا اَنْتَ سُبْحَانَكَ وَبِحَمْدِكَ رَبِّ عَلَمْتُ سِوْءاً وَظَلَمْتُ نَفْسِي فَتُبْ غَلَىَّ اِنَّكَ اَنْتَ </a:t>
            </a:r>
            <a:r>
              <a:rPr lang="ar-SA" sz="2000" b="1" dirty="0" smtClean="0">
                <a:solidFill>
                  <a:srgbClr val="0070C0"/>
                </a:solidFill>
                <a:latin typeface="NikoshBAN" pitchFamily="2" charset="0"/>
                <a:cs typeface="NikoshBAN" pitchFamily="2" charset="0"/>
              </a:rPr>
              <a:t>أَرْحَمُ الرَّاحِمِيْنَ ُ</a:t>
            </a:r>
            <a:endParaRPr lang="ar-SA" sz="2000" b="1"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295433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1" y="228600"/>
            <a:ext cx="8195732" cy="5386090"/>
          </a:xfrm>
          <a:prstGeom prst="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just"/>
            <a:r>
              <a:rPr lang="bn-IN" sz="3600" b="1" dirty="0" smtClean="0">
                <a:effectLst>
                  <a:outerShdw blurRad="38100" dist="38100" dir="2700000" algn="tl">
                    <a:srgbClr val="000000">
                      <a:alpha val="43137"/>
                    </a:srgbClr>
                  </a:outerShdw>
                </a:effectLst>
                <a:latin typeface="NikoshBAN" pitchFamily="2" charset="0"/>
                <a:cs typeface="NikoshBAN" pitchFamily="2" charset="0"/>
              </a:rPr>
              <a:t>দোয়া কবুল হওয়ার কারণঃ</a:t>
            </a:r>
            <a:r>
              <a:rPr lang="en-US" sz="36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আল্লাহ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কর্তৃক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আদম</a:t>
            </a:r>
            <a:r>
              <a:rPr lang="en-US" sz="2800" b="1" dirty="0" smtClean="0">
                <a:solidFill>
                  <a:srgbClr val="7030A0"/>
                </a:solidFill>
                <a:latin typeface="NikoshBAN" pitchFamily="2" charset="0"/>
                <a:cs typeface="NikoshBAN" pitchFamily="2" charset="0"/>
              </a:rPr>
              <a:t> (আ) </a:t>
            </a:r>
            <a:r>
              <a:rPr lang="en-US" sz="2800" b="1" dirty="0" err="1" smtClean="0">
                <a:solidFill>
                  <a:srgbClr val="7030A0"/>
                </a:solidFill>
                <a:latin typeface="NikoshBAN" pitchFamily="2" charset="0"/>
                <a:cs typeface="NikoshBAN" pitchFamily="2" charset="0"/>
              </a:rPr>
              <a:t>এর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কবুল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কারণ</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মুহাম্মদ</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এর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অসিলায়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করেছিলেন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যেমন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ওমর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থেকে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বর্ণিত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রাসুল</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ইরশাদ</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আদম</a:t>
            </a:r>
            <a:r>
              <a:rPr lang="en-US" sz="2800" b="1" dirty="0" smtClean="0">
                <a:solidFill>
                  <a:srgbClr val="7030A0"/>
                </a:solidFill>
                <a:latin typeface="NikoshBAN" pitchFamily="2" charset="0"/>
                <a:cs typeface="NikoshBAN" pitchFamily="2" charset="0"/>
              </a:rPr>
              <a:t> (আ) </a:t>
            </a:r>
            <a:r>
              <a:rPr lang="en-US" sz="2800" b="1" dirty="0" err="1" smtClean="0">
                <a:solidFill>
                  <a:srgbClr val="7030A0"/>
                </a:solidFill>
                <a:latin typeface="NikoshBAN" pitchFamily="2" charset="0"/>
                <a:cs typeface="NikoshBAN" pitchFamily="2" charset="0"/>
              </a:rPr>
              <a:t>এর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যখন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পদস্খলন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তখন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বললেনঃ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প্রভু</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মুহাম্মদ</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এর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অসিলায়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কাছে</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ক্ষমা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চাচ্ছি</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ক্ষমা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আল্লাহ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জিজ্ঞেস</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মুহাম্মদ</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কিভাবে</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চিনলে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আদম</a:t>
            </a:r>
            <a:r>
              <a:rPr lang="en-US" sz="2800" b="1" dirty="0" smtClean="0">
                <a:solidFill>
                  <a:srgbClr val="7030A0"/>
                </a:solidFill>
                <a:latin typeface="NikoshBAN" pitchFamily="2" charset="0"/>
                <a:cs typeface="NikoshBAN" pitchFamily="2" charset="0"/>
              </a:rPr>
              <a:t> (আ) </a:t>
            </a:r>
            <a:r>
              <a:rPr lang="en-US" sz="2800" b="1" dirty="0" err="1" smtClean="0">
                <a:solidFill>
                  <a:srgbClr val="7030A0"/>
                </a:solidFill>
                <a:latin typeface="NikoshBAN" pitchFamily="2" charset="0"/>
                <a:cs typeface="NikoshBAN" pitchFamily="2" charset="0"/>
              </a:rPr>
              <a:t>উত্তর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সৃষ্টি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যখন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রুহ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মাথা</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আরশে</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দেখলাম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লিখা</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তখন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বুঝতে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পারলাম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কাছে</a:t>
            </a:r>
            <a:r>
              <a:rPr lang="en-US" sz="2800" b="1" dirty="0" smtClean="0">
                <a:solidFill>
                  <a:srgbClr val="7030A0"/>
                </a:solidFill>
                <a:latin typeface="NikoshBAN" pitchFamily="2" charset="0"/>
                <a:cs typeface="NikoshBAN" pitchFamily="2" charset="0"/>
              </a:rPr>
              <a:t> ঐ </a:t>
            </a:r>
            <a:r>
              <a:rPr lang="en-US" sz="2800" b="1" dirty="0" err="1" smtClean="0">
                <a:solidFill>
                  <a:srgbClr val="7030A0"/>
                </a:solidFill>
                <a:latin typeface="NikoshBAN" pitchFamily="2" charset="0"/>
                <a:cs typeface="NikoshBAN" pitchFamily="2" charset="0"/>
              </a:rPr>
              <a:t>নামটি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সবচেয়ে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প্রিয়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কারণ</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নিজের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নামের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সাথে</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লিখেছেন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আল্লাহ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আদম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ঠিক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বলেছ</a:t>
            </a:r>
            <a:r>
              <a:rPr lang="en-US" sz="2800" b="1" dirty="0" smtClean="0">
                <a:solidFill>
                  <a:srgbClr val="7030A0"/>
                </a:solidFill>
                <a:latin typeface="NikoshBAN" pitchFamily="2" charset="0"/>
                <a:cs typeface="NikoshBAN" pitchFamily="2" charset="0"/>
              </a:rPr>
              <a:t> যদি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মুহাম্মদ</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সৃষ্টি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করতাম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তোমাকেও</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সৃষ্টি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করতাম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a:t>
            </a:r>
            <a:r>
              <a:rPr lang="en-US" sz="2800" b="1" dirty="0" smtClean="0">
                <a:solidFill>
                  <a:srgbClr val="7030A0"/>
                </a:solidFill>
                <a:latin typeface="NikoshBAN" pitchFamily="2" charset="0"/>
                <a:cs typeface="NikoshBAN" pitchFamily="2" charset="0"/>
              </a:rPr>
              <a:t>। </a:t>
            </a:r>
            <a:r>
              <a:rPr lang="en-US" sz="2000" b="1" dirty="0" smtClean="0">
                <a:solidFill>
                  <a:srgbClr val="7030A0"/>
                </a:solidFill>
                <a:latin typeface="NikoshBAN" pitchFamily="2" charset="0"/>
                <a:cs typeface="NikoshBAN" pitchFamily="2" charset="0"/>
              </a:rPr>
              <a:t>(</a:t>
            </a:r>
            <a:r>
              <a:rPr lang="en-US" sz="2000" b="1" dirty="0" err="1" smtClean="0">
                <a:solidFill>
                  <a:srgbClr val="7030A0"/>
                </a:solidFill>
                <a:latin typeface="NikoshBAN" pitchFamily="2" charset="0"/>
                <a:cs typeface="NikoshBAN" pitchFamily="2" charset="0"/>
              </a:rPr>
              <a:t>বায়হাকি</a:t>
            </a:r>
            <a:r>
              <a:rPr lang="en-US" sz="2000" b="1" dirty="0" smtClean="0">
                <a:solidFill>
                  <a:srgbClr val="7030A0"/>
                </a:solidFill>
                <a:latin typeface="NikoshBAN" pitchFamily="2" charset="0"/>
                <a:cs typeface="NikoshBAN" pitchFamily="2" charset="0"/>
              </a:rPr>
              <a:t>, </a:t>
            </a:r>
            <a:r>
              <a:rPr lang="en-US" sz="2000" b="1" dirty="0" err="1" smtClean="0">
                <a:solidFill>
                  <a:srgbClr val="7030A0"/>
                </a:solidFill>
                <a:latin typeface="NikoshBAN" pitchFamily="2" charset="0"/>
                <a:cs typeface="NikoshBAN" pitchFamily="2" charset="0"/>
              </a:rPr>
              <a:t>খাসায়েসুল</a:t>
            </a:r>
            <a:r>
              <a:rPr lang="en-US" sz="2000" b="1" dirty="0" smtClean="0">
                <a:solidFill>
                  <a:srgbClr val="7030A0"/>
                </a:solidFill>
                <a:latin typeface="NikoshBAN" pitchFamily="2" charset="0"/>
                <a:cs typeface="NikoshBAN" pitchFamily="2" charset="0"/>
              </a:rPr>
              <a:t> </a:t>
            </a:r>
            <a:r>
              <a:rPr lang="en-US" sz="2000" b="1" dirty="0" err="1" smtClean="0">
                <a:solidFill>
                  <a:srgbClr val="7030A0"/>
                </a:solidFill>
                <a:latin typeface="NikoshBAN" pitchFamily="2" charset="0"/>
                <a:cs typeface="NikoshBAN" pitchFamily="2" charset="0"/>
              </a:rPr>
              <a:t>কুবরা</a:t>
            </a:r>
            <a:r>
              <a:rPr lang="en-US" sz="2000" b="1" dirty="0" smtClean="0">
                <a:solidFill>
                  <a:srgbClr val="7030A0"/>
                </a:solidFill>
                <a:latin typeface="NikoshBAN" pitchFamily="2" charset="0"/>
                <a:cs typeface="NikoshBAN" pitchFamily="2" charset="0"/>
              </a:rPr>
              <a:t>, </a:t>
            </a:r>
            <a:r>
              <a:rPr lang="en-US" sz="2000" b="1" dirty="0" err="1" smtClean="0">
                <a:solidFill>
                  <a:srgbClr val="7030A0"/>
                </a:solidFill>
                <a:latin typeface="NikoshBAN" pitchFamily="2" charset="0"/>
                <a:cs typeface="NikoshBAN" pitchFamily="2" charset="0"/>
              </a:rPr>
              <a:t>সিরাত</a:t>
            </a:r>
            <a:r>
              <a:rPr lang="en-US" sz="2000" b="1" dirty="0" smtClean="0">
                <a:solidFill>
                  <a:srgbClr val="7030A0"/>
                </a:solidFill>
                <a:latin typeface="NikoshBAN" pitchFamily="2" charset="0"/>
                <a:cs typeface="NikoshBAN" pitchFamily="2" charset="0"/>
              </a:rPr>
              <a:t> </a:t>
            </a:r>
            <a:r>
              <a:rPr lang="en-US" sz="2000" b="1" dirty="0" err="1" smtClean="0">
                <a:solidFill>
                  <a:srgbClr val="7030A0"/>
                </a:solidFill>
                <a:latin typeface="NikoshBAN" pitchFamily="2" charset="0"/>
                <a:cs typeface="NikoshBAN" pitchFamily="2" charset="0"/>
              </a:rPr>
              <a:t>বিশ্বকোষ</a:t>
            </a:r>
            <a:r>
              <a:rPr lang="en-US" sz="2000" b="1" dirty="0" smtClean="0">
                <a:solidFill>
                  <a:srgbClr val="7030A0"/>
                </a:solidFill>
                <a:latin typeface="NikoshBAN" pitchFamily="2" charset="0"/>
                <a:cs typeface="NikoshBAN" pitchFamily="2" charset="0"/>
              </a:rPr>
              <a:t>)  </a:t>
            </a:r>
            <a:r>
              <a:rPr lang="bn-IN" sz="2000" b="1" dirty="0" smtClean="0">
                <a:solidFill>
                  <a:srgbClr val="7030A0"/>
                </a:solidFill>
                <a:latin typeface="NikoshBAN" pitchFamily="2" charset="0"/>
                <a:cs typeface="NikoshBAN" pitchFamily="2" charset="0"/>
              </a:rPr>
              <a:t> </a:t>
            </a:r>
            <a:endParaRPr lang="en-US" sz="2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207945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981200"/>
            <a:ext cx="7848600" cy="1877437"/>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IN" sz="3200" b="1" dirty="0" smtClean="0">
                <a:solidFill>
                  <a:srgbClr val="00B050"/>
                </a:solidFill>
                <a:latin typeface="NikoshBAN" pitchFamily="2" charset="0"/>
                <a:cs typeface="NikoshBAN" pitchFamily="2" charset="0"/>
              </a:rPr>
              <a:t>উদ্দীপকটি পড় এবং প্রশ্নগুলোর উত্তর দাওঃ</a:t>
            </a:r>
          </a:p>
          <a:p>
            <a:r>
              <a:rPr lang="bn-IN" sz="2800" b="1" dirty="0" smtClean="0">
                <a:solidFill>
                  <a:schemeClr val="accent1">
                    <a:lumMod val="75000"/>
                  </a:schemeClr>
                </a:solidFill>
                <a:latin typeface="NikoshBAN" pitchFamily="2" charset="0"/>
                <a:cs typeface="NikoshBAN" pitchFamily="2" charset="0"/>
              </a:rPr>
              <a:t>সালাম তার বন্ধুকে নিয়ে গোলাপ শাহ্‌ মাজারে গেল। সেখানে মানুষকে মাজারের সামনে মাথা নোয়ায়ে সাজদা করতে দেখল। সালাম একজনকে বাধা দিলে লোকটি বলল, এটি ইবাদতের সাজদা নয়, তাযিমের সাজদা। </a:t>
            </a:r>
          </a:p>
        </p:txBody>
      </p:sp>
      <p:sp>
        <p:nvSpPr>
          <p:cNvPr id="5" name="Rounded Rectangle 4"/>
          <p:cNvSpPr/>
          <p:nvPr/>
        </p:nvSpPr>
        <p:spPr>
          <a:xfrm>
            <a:off x="3048000" y="685800"/>
            <a:ext cx="3276600" cy="990600"/>
          </a:xfrm>
          <a:prstGeom prst="roundRect">
            <a:avLst/>
          </a:prstGeom>
          <a:solidFill>
            <a:schemeClr val="bg2">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FF0000"/>
                </a:solidFill>
                <a:latin typeface="NikoshBAN" pitchFamily="2" charset="0"/>
                <a:cs typeface="NikoshBAN" pitchFamily="2" charset="0"/>
              </a:rPr>
              <a:t>মূল্যায়ণ</a:t>
            </a:r>
            <a:endParaRPr lang="en-US" sz="1100" b="1" dirty="0">
              <a:solidFill>
                <a:srgbClr val="FF0000"/>
              </a:solidFill>
              <a:latin typeface="NikoshBAN" pitchFamily="2" charset="0"/>
              <a:cs typeface="NikoshBAN" pitchFamily="2" charset="0"/>
            </a:endParaRPr>
          </a:p>
        </p:txBody>
      </p:sp>
      <p:sp>
        <p:nvSpPr>
          <p:cNvPr id="7" name="TextBox 6"/>
          <p:cNvSpPr txBox="1"/>
          <p:nvPr/>
        </p:nvSpPr>
        <p:spPr>
          <a:xfrm>
            <a:off x="1171780" y="4034135"/>
            <a:ext cx="3628820" cy="52322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r>
              <a:rPr lang="bn-IN" sz="2800" b="1" dirty="0">
                <a:latin typeface="Times New Roman" pitchFamily="18" charset="0"/>
                <a:cs typeface="NikoshBAN" pitchFamily="2" charset="0"/>
              </a:rPr>
              <a:t>(ক) </a:t>
            </a:r>
            <a:r>
              <a:rPr lang="ar-SA" sz="2800" b="1" dirty="0">
                <a:latin typeface="Times New Roman" pitchFamily="18" charset="0"/>
                <a:cs typeface="Times New Roman" pitchFamily="18" charset="0"/>
              </a:rPr>
              <a:t>اَبٰى</a:t>
            </a:r>
            <a:r>
              <a:rPr lang="bn-BD" sz="2800" b="1" dirty="0">
                <a:latin typeface="Times New Roman" pitchFamily="18" charset="0"/>
                <a:cs typeface="NikoshBAN" pitchFamily="2" charset="0"/>
              </a:rPr>
              <a:t>  শব্দের অর্থ কি?</a:t>
            </a:r>
            <a:r>
              <a:rPr lang="bn-IN" sz="2800" b="1" dirty="0">
                <a:latin typeface="Times New Roman" pitchFamily="18" charset="0"/>
                <a:cs typeface="NikoshBAN" pitchFamily="2" charset="0"/>
              </a:rPr>
              <a:t> </a:t>
            </a:r>
            <a:endParaRPr lang="bn-BD" sz="2800" b="1" dirty="0">
              <a:latin typeface="Times New Roman" pitchFamily="18" charset="0"/>
              <a:cs typeface="NikoshBAN" pitchFamily="2" charset="0"/>
            </a:endParaRPr>
          </a:p>
        </p:txBody>
      </p:sp>
      <p:sp>
        <p:nvSpPr>
          <p:cNvPr id="8" name="TextBox 7"/>
          <p:cNvSpPr txBox="1"/>
          <p:nvPr/>
        </p:nvSpPr>
        <p:spPr>
          <a:xfrm>
            <a:off x="1162050" y="4673025"/>
            <a:ext cx="4933950" cy="584775"/>
          </a:xfrm>
          <a:prstGeom prst="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hardEdge"/>
          </a:sp3d>
        </p:spPr>
        <p:txBody>
          <a:bodyPr wrap="square" rtlCol="0">
            <a:spAutoFit/>
          </a:bodyPr>
          <a:lstStyle/>
          <a:p>
            <a:r>
              <a:rPr lang="bn-IN" sz="3200" b="1" dirty="0">
                <a:solidFill>
                  <a:schemeClr val="accent2">
                    <a:lumMod val="75000"/>
                  </a:schemeClr>
                </a:solidFill>
                <a:latin typeface="Times New Roman" pitchFamily="18" charset="0"/>
                <a:cs typeface="NikoshBAN" pitchFamily="2" charset="0"/>
              </a:rPr>
              <a:t>(খ) </a:t>
            </a:r>
            <a:r>
              <a:rPr lang="ar-SA" sz="2800" b="1" dirty="0">
                <a:solidFill>
                  <a:schemeClr val="accent2">
                    <a:lumMod val="75000"/>
                  </a:schemeClr>
                </a:solidFill>
                <a:latin typeface="Times New Roman" pitchFamily="18" charset="0"/>
                <a:cs typeface="Times New Roman" pitchFamily="18" charset="0"/>
              </a:rPr>
              <a:t>فَسَجَدُوا اِلًّا اِبْلِيْسَ</a:t>
            </a:r>
            <a:r>
              <a:rPr lang="en-US" sz="2800" b="1" dirty="0">
                <a:solidFill>
                  <a:schemeClr val="accent2">
                    <a:lumMod val="75000"/>
                  </a:schemeClr>
                </a:solidFill>
                <a:latin typeface="Times New Roman" pitchFamily="18" charset="0"/>
                <a:cs typeface="Times New Roman" pitchFamily="18" charset="0"/>
              </a:rPr>
              <a:t> - </a:t>
            </a:r>
            <a:r>
              <a:rPr lang="bn-IN" sz="2800" b="1" dirty="0">
                <a:solidFill>
                  <a:schemeClr val="accent2">
                    <a:lumMod val="75000"/>
                  </a:schemeClr>
                </a:solidFill>
                <a:latin typeface="Times New Roman" pitchFamily="18" charset="0"/>
                <a:cs typeface="NikoshBAN" pitchFamily="2" charset="0"/>
              </a:rPr>
              <a:t>এর ব্যাখ্যা কর।</a:t>
            </a:r>
            <a:endParaRPr lang="bn-BD" sz="3200" b="1" dirty="0">
              <a:solidFill>
                <a:schemeClr val="accent2">
                  <a:lumMod val="75000"/>
                </a:schemeClr>
              </a:solidFill>
              <a:latin typeface="Times New Roman" pitchFamily="18" charset="0"/>
              <a:cs typeface="NikoshBAN" pitchFamily="2" charset="0"/>
            </a:endParaRPr>
          </a:p>
        </p:txBody>
      </p:sp>
      <p:sp>
        <p:nvSpPr>
          <p:cNvPr id="9" name="TextBox 8"/>
          <p:cNvSpPr txBox="1"/>
          <p:nvPr/>
        </p:nvSpPr>
        <p:spPr>
          <a:xfrm>
            <a:off x="1152525" y="5344180"/>
            <a:ext cx="5553075" cy="523220"/>
          </a:xfrm>
          <a:prstGeom prst="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r>
              <a:rPr lang="bn-IN" sz="2800" b="1" dirty="0">
                <a:solidFill>
                  <a:srgbClr val="00B050"/>
                </a:solidFill>
                <a:latin typeface="NikoshBAN" pitchFamily="2" charset="0"/>
                <a:cs typeface="NikoshBAN" pitchFamily="2" charset="0"/>
              </a:rPr>
              <a:t>(গ) উদ্দীপকে বর্ণিত লোকটির কাজ মূল্যায়ণ কর। </a:t>
            </a:r>
          </a:p>
        </p:txBody>
      </p:sp>
      <p:sp>
        <p:nvSpPr>
          <p:cNvPr id="10" name="Rectangle 9"/>
          <p:cNvSpPr/>
          <p:nvPr/>
        </p:nvSpPr>
        <p:spPr>
          <a:xfrm>
            <a:off x="1143000" y="5953780"/>
            <a:ext cx="6615914" cy="523220"/>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divot"/>
          </a:sp3d>
        </p:spPr>
        <p:txBody>
          <a:bodyPr wrap="none">
            <a:spAutoFit/>
          </a:bodyPr>
          <a:lstStyle/>
          <a:p>
            <a:r>
              <a:rPr lang="bn-IN" sz="2800" b="1" dirty="0">
                <a:solidFill>
                  <a:schemeClr val="accent4">
                    <a:lumMod val="50000"/>
                  </a:schemeClr>
                </a:solidFill>
                <a:latin typeface="NikoshBAN" pitchFamily="2" charset="0"/>
                <a:cs typeface="NikoshBAN" pitchFamily="2" charset="0"/>
              </a:rPr>
              <a:t>(ঘ) লোকটির মন্তব্য সম্পর্কে তোমার মতামত বিশ্লেষণ কর। </a:t>
            </a:r>
            <a:endParaRPr lang="en-US" sz="1400" b="1" dirty="0">
              <a:solidFill>
                <a:schemeClr val="accent4">
                  <a:lumMod val="50000"/>
                </a:schemeClr>
              </a:solidFill>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00781" y="5889147"/>
            <a:ext cx="7154523" cy="587853"/>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nSpc>
                <a:spcPct val="115000"/>
              </a:lnSpc>
            </a:pPr>
            <a:r>
              <a:rPr lang="bn-IN" sz="2800" b="1" dirty="0" smtClean="0">
                <a:solidFill>
                  <a:srgbClr val="0070C0"/>
                </a:solidFill>
                <a:latin typeface="NikoshBAN" pitchFamily="2" charset="0"/>
                <a:cs typeface="NikoshBAN" pitchFamily="2" charset="0"/>
              </a:rPr>
              <a:t>খ</a:t>
            </a:r>
            <a:r>
              <a:rPr lang="bn-IN" sz="2800" b="1" dirty="0">
                <a:solidFill>
                  <a:srgbClr val="0070C0"/>
                </a:solidFill>
                <a:latin typeface="NikoshBAN" pitchFamily="2" charset="0"/>
                <a:cs typeface="NikoshBAN" pitchFamily="2" charset="0"/>
              </a:rPr>
              <a:t>। দল - সুরা বাকারার ৩৪ হতে ৩৮ নং আয়াতের অনুবাদ কর। </a:t>
            </a:r>
            <a:endParaRPr lang="bn-BD" sz="2800" b="1" dirty="0">
              <a:solidFill>
                <a:srgbClr val="0070C0"/>
              </a:solidFill>
              <a:latin typeface="NikoshBAN" pitchFamily="2" charset="0"/>
              <a:cs typeface="NikoshBAN" pitchFamily="2" charset="0"/>
            </a:endParaRPr>
          </a:p>
        </p:txBody>
      </p:sp>
      <p:sp>
        <p:nvSpPr>
          <p:cNvPr id="6" name="Rectangle 5"/>
          <p:cNvSpPr/>
          <p:nvPr/>
        </p:nvSpPr>
        <p:spPr>
          <a:xfrm>
            <a:off x="1100781" y="5135585"/>
            <a:ext cx="7154523" cy="571695"/>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pPr>
              <a:lnSpc>
                <a:spcPct val="115000"/>
              </a:lnSpc>
            </a:pPr>
            <a:r>
              <a:rPr lang="bn-IN" sz="2800" b="1" dirty="0">
                <a:solidFill>
                  <a:srgbClr val="00B050"/>
                </a:solidFill>
                <a:latin typeface="NikoshBAN" pitchFamily="2" charset="0"/>
                <a:cs typeface="NikoshBAN" pitchFamily="2" charset="0"/>
              </a:rPr>
              <a:t>ক। দল - সুরা বাকারার ৩০ হতে ৩৩ নং আয়াতের অনুবাদ কর। </a:t>
            </a:r>
          </a:p>
        </p:txBody>
      </p:sp>
      <p:sp>
        <p:nvSpPr>
          <p:cNvPr id="7" name="TextBox 6"/>
          <p:cNvSpPr txBox="1"/>
          <p:nvPr/>
        </p:nvSpPr>
        <p:spPr>
          <a:xfrm>
            <a:off x="2667000" y="381000"/>
            <a:ext cx="4311795" cy="830997"/>
          </a:xfrm>
          <a:prstGeom prst="rect">
            <a:avLst/>
          </a:prstGeom>
          <a:solidFill>
            <a:schemeClr val="accent6">
              <a:lumMod val="60000"/>
              <a:lumOff val="40000"/>
            </a:schemeClr>
          </a:solidFill>
          <a:ln w="28575">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wrap="square" rtlCol="0">
            <a:spAutoFit/>
          </a:bodyPr>
          <a:lstStyle/>
          <a:p>
            <a:pPr algn="ctr"/>
            <a:r>
              <a:rPr lang="bn-IN" sz="4800" b="1" dirty="0" smtClean="0">
                <a:effectLst>
                  <a:outerShdw blurRad="38100" dist="38100" dir="2700000" algn="tl">
                    <a:srgbClr val="000000">
                      <a:alpha val="43137"/>
                    </a:srgbClr>
                  </a:outerShdw>
                </a:effectLst>
                <a:latin typeface="NikoshBAN" pitchFamily="2" charset="0"/>
                <a:cs typeface="NikoshBAN" pitchFamily="2" charset="0"/>
              </a:rPr>
              <a:t>দলগত কাজ </a:t>
            </a:r>
            <a:endParaRPr lang="en-US" sz="48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9" name="Rectangle 8"/>
          <p:cNvSpPr/>
          <p:nvPr/>
        </p:nvSpPr>
        <p:spPr>
          <a:xfrm>
            <a:off x="533400" y="2005077"/>
            <a:ext cx="8305800" cy="2947923"/>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a:spAutoFit/>
          </a:bodyPr>
          <a:lstStyle/>
          <a:p>
            <a:pPr algn="just" rtl="1">
              <a:lnSpc>
                <a:spcPct val="115000"/>
              </a:lnSpc>
            </a:pPr>
            <a:r>
              <a:rPr lang="bn-BD" b="1" dirty="0">
                <a:latin typeface="NikoshBAN" pitchFamily="2" charset="0"/>
                <a:cs typeface="NikoshBAN" pitchFamily="2" charset="0"/>
              </a:rPr>
              <a:t> </a:t>
            </a:r>
            <a:r>
              <a:rPr lang="ar-SA" b="1" dirty="0">
                <a:latin typeface="NikoshBAN" pitchFamily="2" charset="0"/>
                <a:ea typeface="Calibri"/>
                <a:cs typeface="Times New Roman"/>
              </a:rPr>
              <a:t>وَإِذْ</a:t>
            </a:r>
            <a:r>
              <a:rPr lang="ar-SA" b="1" dirty="0">
                <a:latin typeface="NikoshBAN" pitchFamily="2" charset="0"/>
                <a:ea typeface="Calibri"/>
                <a:cs typeface="NikoshBAN"/>
              </a:rPr>
              <a:t> </a:t>
            </a:r>
            <a:r>
              <a:rPr lang="ar-SA" b="1" dirty="0">
                <a:latin typeface="NikoshBAN" pitchFamily="2" charset="0"/>
                <a:ea typeface="Calibri"/>
                <a:cs typeface="Times New Roman"/>
              </a:rPr>
              <a:t>قَالَ</a:t>
            </a:r>
            <a:r>
              <a:rPr lang="ar-SA" b="1" dirty="0">
                <a:latin typeface="NikoshBAN" pitchFamily="2" charset="0"/>
                <a:ea typeface="Calibri"/>
                <a:cs typeface="NikoshBAN"/>
              </a:rPr>
              <a:t> </a:t>
            </a:r>
            <a:r>
              <a:rPr lang="ar-SA" b="1" dirty="0">
                <a:latin typeface="NikoshBAN" pitchFamily="2" charset="0"/>
                <a:ea typeface="Calibri"/>
                <a:cs typeface="Times New Roman"/>
              </a:rPr>
              <a:t>رَبُّكَ</a:t>
            </a:r>
            <a:r>
              <a:rPr lang="ar-SA" b="1" dirty="0">
                <a:latin typeface="NikoshBAN" pitchFamily="2" charset="0"/>
                <a:ea typeface="Calibri"/>
                <a:cs typeface="NikoshBAN"/>
              </a:rPr>
              <a:t> </a:t>
            </a:r>
            <a:r>
              <a:rPr lang="ar-SA" b="1" dirty="0">
                <a:latin typeface="NikoshBAN" pitchFamily="2" charset="0"/>
                <a:ea typeface="Calibri"/>
                <a:cs typeface="Times New Roman"/>
              </a:rPr>
              <a:t>لِلْمَلاَئِكَةِ</a:t>
            </a:r>
            <a:r>
              <a:rPr lang="ar-SA" b="1" dirty="0">
                <a:latin typeface="NikoshBAN" pitchFamily="2" charset="0"/>
                <a:ea typeface="Calibri"/>
                <a:cs typeface="NikoshBAN"/>
              </a:rPr>
              <a:t> </a:t>
            </a:r>
            <a:r>
              <a:rPr lang="ar-SA" b="1" dirty="0">
                <a:latin typeface="NikoshBAN" pitchFamily="2" charset="0"/>
                <a:ea typeface="Calibri"/>
                <a:cs typeface="Times New Roman"/>
              </a:rPr>
              <a:t>إِنِّي</a:t>
            </a:r>
            <a:r>
              <a:rPr lang="ar-SA" b="1" dirty="0">
                <a:latin typeface="NikoshBAN" pitchFamily="2" charset="0"/>
                <a:ea typeface="Calibri"/>
                <a:cs typeface="NikoshBAN"/>
              </a:rPr>
              <a:t> </a:t>
            </a:r>
            <a:r>
              <a:rPr lang="ar-SA" b="1" dirty="0">
                <a:latin typeface="NikoshBAN" pitchFamily="2" charset="0"/>
                <a:ea typeface="Calibri"/>
                <a:cs typeface="Times New Roman"/>
              </a:rPr>
              <a:t>جَاعِلٌ</a:t>
            </a:r>
            <a:r>
              <a:rPr lang="ar-SA" b="1" dirty="0">
                <a:latin typeface="NikoshBAN" pitchFamily="2" charset="0"/>
                <a:ea typeface="Calibri"/>
                <a:cs typeface="NikoshBAN"/>
              </a:rPr>
              <a:t> </a:t>
            </a:r>
            <a:r>
              <a:rPr lang="ar-SA" b="1" dirty="0">
                <a:latin typeface="NikoshBAN" pitchFamily="2" charset="0"/>
                <a:ea typeface="Calibri"/>
                <a:cs typeface="Times New Roman"/>
              </a:rPr>
              <a:t>فِي</a:t>
            </a:r>
            <a:r>
              <a:rPr lang="ar-SA" b="1" dirty="0">
                <a:latin typeface="NikoshBAN" pitchFamily="2" charset="0"/>
                <a:ea typeface="Calibri"/>
                <a:cs typeface="NikoshBAN"/>
              </a:rPr>
              <a:t> </a:t>
            </a:r>
            <a:r>
              <a:rPr lang="ar-SA" b="1" dirty="0">
                <a:latin typeface="NikoshBAN" pitchFamily="2" charset="0"/>
                <a:ea typeface="Calibri"/>
                <a:cs typeface="Times New Roman"/>
              </a:rPr>
              <a:t>الأَرْضِ</a:t>
            </a:r>
            <a:r>
              <a:rPr lang="ar-SA" b="1" dirty="0">
                <a:latin typeface="NikoshBAN" pitchFamily="2" charset="0"/>
                <a:ea typeface="Calibri"/>
                <a:cs typeface="NikoshBAN"/>
              </a:rPr>
              <a:t> </a:t>
            </a:r>
            <a:r>
              <a:rPr lang="ar-SA" b="1" dirty="0">
                <a:latin typeface="NikoshBAN" pitchFamily="2" charset="0"/>
                <a:ea typeface="Calibri"/>
                <a:cs typeface="Times New Roman"/>
              </a:rPr>
              <a:t>خَلِيفَةً</a:t>
            </a:r>
            <a:r>
              <a:rPr lang="ar-SA" b="1" dirty="0">
                <a:latin typeface="NikoshBAN" pitchFamily="2" charset="0"/>
                <a:ea typeface="Calibri"/>
                <a:cs typeface="NikoshBAN"/>
              </a:rPr>
              <a:t> </a:t>
            </a:r>
            <a:r>
              <a:rPr lang="ar-SA" b="1" dirty="0">
                <a:latin typeface="NikoshBAN" pitchFamily="2" charset="0"/>
                <a:ea typeface="Calibri"/>
                <a:cs typeface="Times New Roman"/>
              </a:rPr>
              <a:t>قَالُواْ</a:t>
            </a:r>
            <a:r>
              <a:rPr lang="ar-SA" b="1" dirty="0">
                <a:latin typeface="NikoshBAN" pitchFamily="2" charset="0"/>
                <a:ea typeface="Calibri"/>
                <a:cs typeface="NikoshBAN"/>
              </a:rPr>
              <a:t> </a:t>
            </a:r>
            <a:r>
              <a:rPr lang="ar-SA" b="1" dirty="0">
                <a:latin typeface="NikoshBAN" pitchFamily="2" charset="0"/>
                <a:ea typeface="Calibri"/>
                <a:cs typeface="Times New Roman"/>
              </a:rPr>
              <a:t>أَتَجْعَلُ</a:t>
            </a:r>
            <a:r>
              <a:rPr lang="ar-SA" b="1" dirty="0">
                <a:latin typeface="NikoshBAN" pitchFamily="2" charset="0"/>
                <a:ea typeface="Calibri"/>
                <a:cs typeface="NikoshBAN"/>
              </a:rPr>
              <a:t> </a:t>
            </a:r>
            <a:r>
              <a:rPr lang="ar-SA" b="1" dirty="0">
                <a:latin typeface="NikoshBAN" pitchFamily="2" charset="0"/>
                <a:ea typeface="Calibri"/>
                <a:cs typeface="Times New Roman"/>
              </a:rPr>
              <a:t>فِيهَا</a:t>
            </a:r>
            <a:r>
              <a:rPr lang="ar-SA" b="1" dirty="0">
                <a:latin typeface="NikoshBAN" pitchFamily="2" charset="0"/>
                <a:ea typeface="Calibri"/>
                <a:cs typeface="NikoshBAN"/>
              </a:rPr>
              <a:t> </a:t>
            </a:r>
            <a:r>
              <a:rPr lang="ar-SA" b="1" dirty="0">
                <a:latin typeface="NikoshBAN" pitchFamily="2" charset="0"/>
                <a:ea typeface="Calibri"/>
                <a:cs typeface="Times New Roman"/>
              </a:rPr>
              <a:t>مَن</a:t>
            </a:r>
            <a:r>
              <a:rPr lang="ar-SA" b="1" dirty="0">
                <a:latin typeface="NikoshBAN" pitchFamily="2" charset="0"/>
                <a:ea typeface="Calibri"/>
                <a:cs typeface="NikoshBAN"/>
              </a:rPr>
              <a:t> </a:t>
            </a:r>
            <a:r>
              <a:rPr lang="ar-SA" b="1" dirty="0">
                <a:latin typeface="NikoshBAN" pitchFamily="2" charset="0"/>
                <a:ea typeface="Calibri"/>
                <a:cs typeface="Times New Roman"/>
              </a:rPr>
              <a:t>يُفْسِدُ</a:t>
            </a:r>
            <a:r>
              <a:rPr lang="ar-SA" b="1" dirty="0">
                <a:latin typeface="NikoshBAN" pitchFamily="2" charset="0"/>
                <a:ea typeface="Calibri"/>
                <a:cs typeface="NikoshBAN"/>
              </a:rPr>
              <a:t> </a:t>
            </a:r>
            <a:r>
              <a:rPr lang="ar-SA" b="1" dirty="0">
                <a:latin typeface="NikoshBAN" pitchFamily="2" charset="0"/>
                <a:ea typeface="Calibri"/>
                <a:cs typeface="Times New Roman"/>
              </a:rPr>
              <a:t>فِيهَا</a:t>
            </a:r>
            <a:r>
              <a:rPr lang="ar-SA" b="1" dirty="0">
                <a:latin typeface="NikoshBAN" pitchFamily="2" charset="0"/>
                <a:ea typeface="Calibri"/>
                <a:cs typeface="NikoshBAN"/>
              </a:rPr>
              <a:t> </a:t>
            </a:r>
            <a:r>
              <a:rPr lang="ar-SA" b="1" dirty="0">
                <a:latin typeface="NikoshBAN" pitchFamily="2" charset="0"/>
                <a:ea typeface="Calibri"/>
                <a:cs typeface="Times New Roman"/>
              </a:rPr>
              <a:t>وَيَسْفِكُ</a:t>
            </a:r>
            <a:r>
              <a:rPr lang="ar-SA" b="1" dirty="0">
                <a:latin typeface="NikoshBAN" pitchFamily="2" charset="0"/>
                <a:ea typeface="Calibri"/>
                <a:cs typeface="NikoshBAN"/>
              </a:rPr>
              <a:t> </a:t>
            </a:r>
            <a:r>
              <a:rPr lang="ar-SA" b="1" dirty="0">
                <a:latin typeface="NikoshBAN" pitchFamily="2" charset="0"/>
                <a:ea typeface="Calibri"/>
                <a:cs typeface="Times New Roman"/>
              </a:rPr>
              <a:t>الدِّمَاء</a:t>
            </a:r>
            <a:r>
              <a:rPr lang="ar-SA" b="1" dirty="0">
                <a:latin typeface="NikoshBAN" pitchFamily="2" charset="0"/>
                <a:ea typeface="Calibri"/>
                <a:cs typeface="NikoshBAN"/>
              </a:rPr>
              <a:t> </a:t>
            </a:r>
            <a:r>
              <a:rPr lang="ar-SA" b="1" dirty="0">
                <a:latin typeface="NikoshBAN" pitchFamily="2" charset="0"/>
                <a:ea typeface="Calibri"/>
                <a:cs typeface="Times New Roman"/>
              </a:rPr>
              <a:t>وَنَحْنُ</a:t>
            </a:r>
            <a:r>
              <a:rPr lang="ar-SA" b="1" dirty="0">
                <a:latin typeface="NikoshBAN" pitchFamily="2" charset="0"/>
                <a:ea typeface="Calibri"/>
                <a:cs typeface="NikoshBAN"/>
              </a:rPr>
              <a:t> </a:t>
            </a:r>
            <a:r>
              <a:rPr lang="ar-SA" b="1" dirty="0">
                <a:latin typeface="NikoshBAN" pitchFamily="2" charset="0"/>
                <a:ea typeface="Calibri"/>
                <a:cs typeface="Times New Roman"/>
              </a:rPr>
              <a:t>نُسَبِّحُ</a:t>
            </a:r>
            <a:r>
              <a:rPr lang="ar-SA" b="1" dirty="0">
                <a:latin typeface="NikoshBAN" pitchFamily="2" charset="0"/>
                <a:ea typeface="Calibri"/>
                <a:cs typeface="NikoshBAN"/>
              </a:rPr>
              <a:t> </a:t>
            </a:r>
            <a:r>
              <a:rPr lang="ar-SA" b="1" dirty="0">
                <a:latin typeface="NikoshBAN" pitchFamily="2" charset="0"/>
                <a:ea typeface="Calibri"/>
                <a:cs typeface="Times New Roman"/>
              </a:rPr>
              <a:t>بِحَمْدِكَ</a:t>
            </a:r>
            <a:r>
              <a:rPr lang="ar-SA" b="1" dirty="0">
                <a:latin typeface="NikoshBAN" pitchFamily="2" charset="0"/>
                <a:ea typeface="Calibri"/>
                <a:cs typeface="NikoshBAN"/>
              </a:rPr>
              <a:t> </a:t>
            </a:r>
            <a:r>
              <a:rPr lang="ar-SA" b="1" dirty="0">
                <a:latin typeface="NikoshBAN" pitchFamily="2" charset="0"/>
                <a:ea typeface="Calibri"/>
                <a:cs typeface="Times New Roman"/>
              </a:rPr>
              <a:t>وَنُقَدِّسُ</a:t>
            </a:r>
            <a:r>
              <a:rPr lang="ar-SA" b="1" dirty="0">
                <a:latin typeface="NikoshBAN" pitchFamily="2" charset="0"/>
                <a:ea typeface="Calibri"/>
                <a:cs typeface="NikoshBAN"/>
              </a:rPr>
              <a:t> </a:t>
            </a:r>
            <a:r>
              <a:rPr lang="ar-SA" b="1" dirty="0">
                <a:latin typeface="NikoshBAN" pitchFamily="2" charset="0"/>
                <a:ea typeface="Calibri"/>
                <a:cs typeface="Times New Roman"/>
              </a:rPr>
              <a:t>لَكَ</a:t>
            </a:r>
            <a:r>
              <a:rPr lang="ar-SA" b="1" dirty="0">
                <a:latin typeface="NikoshBAN" pitchFamily="2" charset="0"/>
                <a:ea typeface="Calibri"/>
                <a:cs typeface="NikoshBAN"/>
              </a:rPr>
              <a:t> </a:t>
            </a:r>
            <a:r>
              <a:rPr lang="ar-SA" b="1" dirty="0">
                <a:latin typeface="NikoshBAN" pitchFamily="2" charset="0"/>
                <a:ea typeface="Calibri"/>
                <a:cs typeface="Times New Roman"/>
              </a:rPr>
              <a:t>قَالَ</a:t>
            </a:r>
            <a:r>
              <a:rPr lang="ar-SA" b="1" dirty="0">
                <a:latin typeface="NikoshBAN" pitchFamily="2" charset="0"/>
                <a:ea typeface="Calibri"/>
                <a:cs typeface="NikoshBAN"/>
              </a:rPr>
              <a:t> </a:t>
            </a:r>
            <a:r>
              <a:rPr lang="ar-SA" b="1" dirty="0">
                <a:latin typeface="NikoshBAN" pitchFamily="2" charset="0"/>
                <a:ea typeface="Calibri"/>
                <a:cs typeface="Times New Roman"/>
              </a:rPr>
              <a:t>إِنِّي</a:t>
            </a:r>
            <a:r>
              <a:rPr lang="ar-SA" b="1" dirty="0">
                <a:latin typeface="NikoshBAN" pitchFamily="2" charset="0"/>
                <a:ea typeface="Calibri"/>
                <a:cs typeface="NikoshBAN"/>
              </a:rPr>
              <a:t> </a:t>
            </a:r>
            <a:r>
              <a:rPr lang="ar-SA" b="1" dirty="0">
                <a:latin typeface="NikoshBAN" pitchFamily="2" charset="0"/>
                <a:ea typeface="Calibri"/>
                <a:cs typeface="Times New Roman"/>
              </a:rPr>
              <a:t>أَعْلَمُ</a:t>
            </a:r>
            <a:r>
              <a:rPr lang="ar-SA" b="1" dirty="0">
                <a:latin typeface="NikoshBAN" pitchFamily="2" charset="0"/>
                <a:ea typeface="Calibri"/>
                <a:cs typeface="NikoshBAN"/>
              </a:rPr>
              <a:t> </a:t>
            </a:r>
            <a:r>
              <a:rPr lang="ar-SA" b="1" dirty="0">
                <a:latin typeface="NikoshBAN" pitchFamily="2" charset="0"/>
                <a:ea typeface="Calibri"/>
                <a:cs typeface="Times New Roman"/>
              </a:rPr>
              <a:t>مَا</a:t>
            </a:r>
            <a:r>
              <a:rPr lang="ar-SA" b="1" dirty="0">
                <a:latin typeface="NikoshBAN" pitchFamily="2" charset="0"/>
                <a:ea typeface="Calibri"/>
                <a:cs typeface="NikoshBAN"/>
              </a:rPr>
              <a:t> </a:t>
            </a:r>
            <a:r>
              <a:rPr lang="ar-SA" b="1" dirty="0">
                <a:latin typeface="NikoshBAN" pitchFamily="2" charset="0"/>
                <a:ea typeface="Calibri"/>
                <a:cs typeface="Times New Roman"/>
              </a:rPr>
              <a:t>لاَ</a:t>
            </a:r>
            <a:r>
              <a:rPr lang="ar-SA" b="1" dirty="0">
                <a:latin typeface="NikoshBAN" pitchFamily="2" charset="0"/>
                <a:ea typeface="Calibri"/>
                <a:cs typeface="NikoshBAN"/>
              </a:rPr>
              <a:t> </a:t>
            </a:r>
            <a:r>
              <a:rPr lang="ar-SA" b="1" dirty="0">
                <a:latin typeface="NikoshBAN" pitchFamily="2" charset="0"/>
                <a:ea typeface="Calibri"/>
                <a:cs typeface="Times New Roman"/>
              </a:rPr>
              <a:t>تَعْلَمُونَ</a:t>
            </a:r>
            <a:r>
              <a:rPr lang="ar-SA" b="1" dirty="0">
                <a:latin typeface="NikoshBAN" pitchFamily="2" charset="0"/>
                <a:ea typeface="Calibri"/>
                <a:cs typeface="NikoshBAN"/>
              </a:rPr>
              <a:t> {30} </a:t>
            </a:r>
            <a:r>
              <a:rPr lang="ar-SA" b="1" dirty="0">
                <a:latin typeface="NikoshBAN" pitchFamily="2" charset="0"/>
                <a:ea typeface="Calibri"/>
                <a:cs typeface="Times New Roman"/>
              </a:rPr>
              <a:t>وَعَلَّمَ</a:t>
            </a:r>
            <a:r>
              <a:rPr lang="ar-SA" b="1" dirty="0">
                <a:latin typeface="NikoshBAN" pitchFamily="2" charset="0"/>
                <a:ea typeface="Calibri"/>
                <a:cs typeface="NikoshBAN"/>
              </a:rPr>
              <a:t> </a:t>
            </a:r>
            <a:r>
              <a:rPr lang="ar-SA" b="1" dirty="0">
                <a:latin typeface="NikoshBAN" pitchFamily="2" charset="0"/>
                <a:ea typeface="Calibri"/>
                <a:cs typeface="Times New Roman"/>
              </a:rPr>
              <a:t>آدَمَ</a:t>
            </a:r>
            <a:r>
              <a:rPr lang="ar-SA" b="1" dirty="0">
                <a:latin typeface="NikoshBAN" pitchFamily="2" charset="0"/>
                <a:ea typeface="Calibri"/>
                <a:cs typeface="NikoshBAN"/>
              </a:rPr>
              <a:t> </a:t>
            </a:r>
            <a:r>
              <a:rPr lang="ar-SA" b="1" dirty="0">
                <a:latin typeface="NikoshBAN" pitchFamily="2" charset="0"/>
                <a:ea typeface="Calibri"/>
                <a:cs typeface="Times New Roman"/>
              </a:rPr>
              <a:t>الأَسْمَاء</a:t>
            </a:r>
            <a:r>
              <a:rPr lang="ar-SA" b="1" dirty="0">
                <a:latin typeface="NikoshBAN" pitchFamily="2" charset="0"/>
                <a:ea typeface="Calibri"/>
                <a:cs typeface="NikoshBAN"/>
              </a:rPr>
              <a:t> </a:t>
            </a:r>
            <a:r>
              <a:rPr lang="ar-SA" b="1" dirty="0">
                <a:latin typeface="NikoshBAN" pitchFamily="2" charset="0"/>
                <a:ea typeface="Calibri"/>
                <a:cs typeface="Times New Roman"/>
              </a:rPr>
              <a:t>كُلَّهَا</a:t>
            </a:r>
            <a:r>
              <a:rPr lang="ar-SA" b="1" dirty="0">
                <a:latin typeface="NikoshBAN" pitchFamily="2" charset="0"/>
                <a:ea typeface="Calibri"/>
                <a:cs typeface="NikoshBAN"/>
              </a:rPr>
              <a:t> </a:t>
            </a:r>
            <a:r>
              <a:rPr lang="ar-SA" b="1" dirty="0">
                <a:latin typeface="NikoshBAN" pitchFamily="2" charset="0"/>
                <a:ea typeface="Calibri"/>
                <a:cs typeface="Times New Roman"/>
              </a:rPr>
              <a:t>ثُمَّ</a:t>
            </a:r>
            <a:r>
              <a:rPr lang="ar-SA" b="1" dirty="0">
                <a:latin typeface="NikoshBAN" pitchFamily="2" charset="0"/>
                <a:ea typeface="Calibri"/>
                <a:cs typeface="NikoshBAN"/>
              </a:rPr>
              <a:t> </a:t>
            </a:r>
            <a:r>
              <a:rPr lang="ar-SA" b="1" dirty="0">
                <a:latin typeface="NikoshBAN" pitchFamily="2" charset="0"/>
                <a:ea typeface="Calibri"/>
                <a:cs typeface="Times New Roman"/>
              </a:rPr>
              <a:t>عَرَضَهُمْ</a:t>
            </a:r>
            <a:r>
              <a:rPr lang="ar-SA" b="1" dirty="0">
                <a:latin typeface="NikoshBAN" pitchFamily="2" charset="0"/>
                <a:ea typeface="Calibri"/>
                <a:cs typeface="NikoshBAN"/>
              </a:rPr>
              <a:t> </a:t>
            </a:r>
            <a:r>
              <a:rPr lang="ar-SA" b="1" dirty="0">
                <a:latin typeface="NikoshBAN" pitchFamily="2" charset="0"/>
                <a:ea typeface="Calibri"/>
                <a:cs typeface="Times New Roman"/>
              </a:rPr>
              <a:t>عَلَى</a:t>
            </a:r>
            <a:r>
              <a:rPr lang="ar-SA" b="1" dirty="0">
                <a:latin typeface="NikoshBAN" pitchFamily="2" charset="0"/>
                <a:ea typeface="Calibri"/>
                <a:cs typeface="NikoshBAN"/>
              </a:rPr>
              <a:t> </a:t>
            </a:r>
            <a:r>
              <a:rPr lang="ar-SA" b="1" dirty="0">
                <a:latin typeface="NikoshBAN" pitchFamily="2" charset="0"/>
                <a:ea typeface="Calibri"/>
                <a:cs typeface="Times New Roman"/>
              </a:rPr>
              <a:t>الْمَلاَئِكَةِ</a:t>
            </a:r>
            <a:r>
              <a:rPr lang="ar-SA" b="1" dirty="0">
                <a:latin typeface="NikoshBAN" pitchFamily="2" charset="0"/>
                <a:ea typeface="Calibri"/>
                <a:cs typeface="NikoshBAN"/>
              </a:rPr>
              <a:t> </a:t>
            </a:r>
            <a:r>
              <a:rPr lang="ar-SA" b="1" dirty="0">
                <a:latin typeface="NikoshBAN" pitchFamily="2" charset="0"/>
                <a:ea typeface="Calibri"/>
                <a:cs typeface="Times New Roman"/>
              </a:rPr>
              <a:t>فَقَالَ</a:t>
            </a:r>
            <a:r>
              <a:rPr lang="ar-SA" b="1" dirty="0">
                <a:latin typeface="NikoshBAN" pitchFamily="2" charset="0"/>
                <a:ea typeface="Calibri"/>
                <a:cs typeface="NikoshBAN"/>
              </a:rPr>
              <a:t> </a:t>
            </a:r>
            <a:r>
              <a:rPr lang="ar-SA" b="1" dirty="0">
                <a:latin typeface="NikoshBAN" pitchFamily="2" charset="0"/>
                <a:ea typeface="Calibri"/>
                <a:cs typeface="Times New Roman"/>
              </a:rPr>
              <a:t>أَنبِئُونِي</a:t>
            </a:r>
            <a:r>
              <a:rPr lang="ar-SA" b="1" dirty="0">
                <a:latin typeface="NikoshBAN" pitchFamily="2" charset="0"/>
                <a:ea typeface="Calibri"/>
                <a:cs typeface="NikoshBAN"/>
              </a:rPr>
              <a:t> </a:t>
            </a:r>
            <a:r>
              <a:rPr lang="ar-SA" b="1" dirty="0">
                <a:latin typeface="NikoshBAN" pitchFamily="2" charset="0"/>
                <a:ea typeface="Calibri"/>
                <a:cs typeface="Times New Roman"/>
              </a:rPr>
              <a:t>بِأَسْمَاء</a:t>
            </a:r>
            <a:r>
              <a:rPr lang="ar-SA" b="1" dirty="0">
                <a:latin typeface="NikoshBAN" pitchFamily="2" charset="0"/>
                <a:ea typeface="Calibri"/>
                <a:cs typeface="NikoshBAN"/>
              </a:rPr>
              <a:t> </a:t>
            </a:r>
            <a:r>
              <a:rPr lang="ar-SA" b="1" dirty="0">
                <a:latin typeface="NikoshBAN" pitchFamily="2" charset="0"/>
                <a:ea typeface="Calibri"/>
                <a:cs typeface="Times New Roman"/>
              </a:rPr>
              <a:t>هَـؤُلاء</a:t>
            </a:r>
            <a:r>
              <a:rPr lang="ar-SA" b="1" dirty="0">
                <a:latin typeface="NikoshBAN" pitchFamily="2" charset="0"/>
                <a:ea typeface="Calibri"/>
                <a:cs typeface="NikoshBAN"/>
              </a:rPr>
              <a:t> </a:t>
            </a:r>
            <a:r>
              <a:rPr lang="ar-SA" b="1" dirty="0">
                <a:latin typeface="NikoshBAN" pitchFamily="2" charset="0"/>
                <a:ea typeface="Calibri"/>
                <a:cs typeface="Times New Roman"/>
              </a:rPr>
              <a:t>إِن</a:t>
            </a:r>
            <a:r>
              <a:rPr lang="ar-SA" b="1" dirty="0">
                <a:latin typeface="NikoshBAN" pitchFamily="2" charset="0"/>
                <a:ea typeface="Calibri"/>
                <a:cs typeface="NikoshBAN"/>
              </a:rPr>
              <a:t> </a:t>
            </a:r>
            <a:r>
              <a:rPr lang="ar-SA" b="1" dirty="0">
                <a:latin typeface="NikoshBAN" pitchFamily="2" charset="0"/>
                <a:ea typeface="Calibri"/>
                <a:cs typeface="Times New Roman"/>
              </a:rPr>
              <a:t>كُنتُمْ</a:t>
            </a:r>
            <a:r>
              <a:rPr lang="ar-SA" b="1" dirty="0">
                <a:latin typeface="NikoshBAN" pitchFamily="2" charset="0"/>
                <a:ea typeface="Calibri"/>
                <a:cs typeface="NikoshBAN"/>
              </a:rPr>
              <a:t> </a:t>
            </a:r>
            <a:r>
              <a:rPr lang="ar-SA" b="1" dirty="0">
                <a:latin typeface="NikoshBAN" pitchFamily="2" charset="0"/>
                <a:ea typeface="Calibri"/>
                <a:cs typeface="Times New Roman"/>
              </a:rPr>
              <a:t>صَادِقِينَ</a:t>
            </a:r>
            <a:r>
              <a:rPr lang="ar-SA" b="1" dirty="0">
                <a:latin typeface="NikoshBAN" pitchFamily="2" charset="0"/>
                <a:ea typeface="Calibri"/>
                <a:cs typeface="NikoshBAN"/>
              </a:rPr>
              <a:t> {31} </a:t>
            </a:r>
            <a:r>
              <a:rPr lang="ar-SA" b="1" dirty="0">
                <a:latin typeface="NikoshBAN" pitchFamily="2" charset="0"/>
                <a:ea typeface="Calibri"/>
                <a:cs typeface="Times New Roman"/>
              </a:rPr>
              <a:t>قَالُواْ</a:t>
            </a:r>
            <a:r>
              <a:rPr lang="ar-SA" b="1" dirty="0">
                <a:latin typeface="NikoshBAN" pitchFamily="2" charset="0"/>
                <a:ea typeface="Calibri"/>
                <a:cs typeface="NikoshBAN"/>
              </a:rPr>
              <a:t> </a:t>
            </a:r>
            <a:r>
              <a:rPr lang="ar-SA" b="1" dirty="0">
                <a:latin typeface="NikoshBAN" pitchFamily="2" charset="0"/>
                <a:ea typeface="Calibri"/>
                <a:cs typeface="Times New Roman"/>
              </a:rPr>
              <a:t>سُبْحَانَكَ</a:t>
            </a:r>
            <a:r>
              <a:rPr lang="ar-SA" b="1" dirty="0">
                <a:latin typeface="NikoshBAN" pitchFamily="2" charset="0"/>
                <a:ea typeface="Calibri"/>
                <a:cs typeface="NikoshBAN"/>
              </a:rPr>
              <a:t> </a:t>
            </a:r>
            <a:r>
              <a:rPr lang="ar-SA" b="1" dirty="0">
                <a:latin typeface="NikoshBAN" pitchFamily="2" charset="0"/>
                <a:ea typeface="Calibri"/>
                <a:cs typeface="Times New Roman"/>
              </a:rPr>
              <a:t>لاَ</a:t>
            </a:r>
            <a:r>
              <a:rPr lang="ar-SA" b="1" dirty="0">
                <a:latin typeface="NikoshBAN" pitchFamily="2" charset="0"/>
                <a:ea typeface="Calibri"/>
                <a:cs typeface="NikoshBAN"/>
              </a:rPr>
              <a:t> </a:t>
            </a:r>
            <a:r>
              <a:rPr lang="ar-SA" b="1" dirty="0">
                <a:latin typeface="NikoshBAN" pitchFamily="2" charset="0"/>
                <a:ea typeface="Calibri"/>
                <a:cs typeface="Times New Roman"/>
              </a:rPr>
              <a:t>عِلْمَ</a:t>
            </a:r>
            <a:r>
              <a:rPr lang="ar-SA" b="1" dirty="0">
                <a:latin typeface="NikoshBAN" pitchFamily="2" charset="0"/>
                <a:ea typeface="Calibri"/>
                <a:cs typeface="NikoshBAN"/>
              </a:rPr>
              <a:t> </a:t>
            </a:r>
            <a:r>
              <a:rPr lang="ar-SA" b="1" dirty="0">
                <a:latin typeface="NikoshBAN" pitchFamily="2" charset="0"/>
                <a:ea typeface="Calibri"/>
                <a:cs typeface="Times New Roman"/>
              </a:rPr>
              <a:t>لَنَا</a:t>
            </a:r>
            <a:r>
              <a:rPr lang="ar-SA" b="1" dirty="0">
                <a:latin typeface="NikoshBAN" pitchFamily="2" charset="0"/>
                <a:ea typeface="Calibri"/>
                <a:cs typeface="NikoshBAN"/>
              </a:rPr>
              <a:t> </a:t>
            </a:r>
            <a:r>
              <a:rPr lang="ar-SA" b="1" dirty="0">
                <a:latin typeface="NikoshBAN" pitchFamily="2" charset="0"/>
                <a:ea typeface="Calibri"/>
                <a:cs typeface="Times New Roman"/>
              </a:rPr>
              <a:t>إِلاَّ</a:t>
            </a:r>
            <a:r>
              <a:rPr lang="ar-SA" b="1" dirty="0">
                <a:latin typeface="NikoshBAN" pitchFamily="2" charset="0"/>
                <a:ea typeface="Calibri"/>
                <a:cs typeface="NikoshBAN"/>
              </a:rPr>
              <a:t> </a:t>
            </a:r>
            <a:r>
              <a:rPr lang="ar-SA" b="1" dirty="0">
                <a:latin typeface="NikoshBAN" pitchFamily="2" charset="0"/>
                <a:ea typeface="Calibri"/>
                <a:cs typeface="Times New Roman"/>
              </a:rPr>
              <a:t>مَا</a:t>
            </a:r>
            <a:r>
              <a:rPr lang="ar-SA" b="1" dirty="0">
                <a:latin typeface="NikoshBAN" pitchFamily="2" charset="0"/>
                <a:ea typeface="Calibri"/>
                <a:cs typeface="NikoshBAN"/>
              </a:rPr>
              <a:t> </a:t>
            </a:r>
            <a:r>
              <a:rPr lang="ar-SA" b="1" dirty="0">
                <a:latin typeface="NikoshBAN" pitchFamily="2" charset="0"/>
                <a:ea typeface="Calibri"/>
                <a:cs typeface="Times New Roman"/>
              </a:rPr>
              <a:t>عَلَّمْتَنَا</a:t>
            </a:r>
            <a:r>
              <a:rPr lang="ar-SA" b="1" dirty="0">
                <a:latin typeface="NikoshBAN" pitchFamily="2" charset="0"/>
                <a:ea typeface="Calibri"/>
                <a:cs typeface="NikoshBAN"/>
              </a:rPr>
              <a:t> </a:t>
            </a:r>
            <a:r>
              <a:rPr lang="ar-SA" b="1" dirty="0">
                <a:latin typeface="NikoshBAN" pitchFamily="2" charset="0"/>
                <a:ea typeface="Calibri"/>
                <a:cs typeface="Times New Roman"/>
              </a:rPr>
              <a:t>إِنَّكَ</a:t>
            </a:r>
            <a:r>
              <a:rPr lang="ar-SA" b="1" dirty="0">
                <a:latin typeface="NikoshBAN" pitchFamily="2" charset="0"/>
                <a:ea typeface="Calibri"/>
                <a:cs typeface="NikoshBAN"/>
              </a:rPr>
              <a:t> </a:t>
            </a:r>
            <a:r>
              <a:rPr lang="ar-SA" b="1" dirty="0">
                <a:latin typeface="NikoshBAN" pitchFamily="2" charset="0"/>
                <a:ea typeface="Calibri"/>
                <a:cs typeface="Times New Roman"/>
              </a:rPr>
              <a:t>أَنتَ</a:t>
            </a:r>
            <a:r>
              <a:rPr lang="ar-SA" b="1" dirty="0">
                <a:latin typeface="NikoshBAN" pitchFamily="2" charset="0"/>
                <a:ea typeface="Calibri"/>
                <a:cs typeface="NikoshBAN"/>
              </a:rPr>
              <a:t> </a:t>
            </a:r>
            <a:r>
              <a:rPr lang="ar-SA" b="1" dirty="0">
                <a:latin typeface="NikoshBAN" pitchFamily="2" charset="0"/>
                <a:ea typeface="Calibri"/>
                <a:cs typeface="Times New Roman"/>
              </a:rPr>
              <a:t>الْعَلِيمُ</a:t>
            </a:r>
            <a:r>
              <a:rPr lang="ar-SA" b="1" dirty="0">
                <a:latin typeface="NikoshBAN" pitchFamily="2" charset="0"/>
                <a:ea typeface="Calibri"/>
                <a:cs typeface="NikoshBAN"/>
              </a:rPr>
              <a:t> </a:t>
            </a:r>
            <a:r>
              <a:rPr lang="ar-SA" b="1" dirty="0">
                <a:latin typeface="NikoshBAN" pitchFamily="2" charset="0"/>
                <a:ea typeface="Calibri"/>
                <a:cs typeface="Times New Roman"/>
              </a:rPr>
              <a:t>الْحَكِيمُ</a:t>
            </a:r>
            <a:r>
              <a:rPr lang="ar-SA" b="1" dirty="0">
                <a:latin typeface="NikoshBAN" pitchFamily="2" charset="0"/>
                <a:ea typeface="Calibri"/>
                <a:cs typeface="NikoshBAN"/>
              </a:rPr>
              <a:t> {32} </a:t>
            </a:r>
            <a:r>
              <a:rPr lang="ar-SA" b="1" dirty="0">
                <a:latin typeface="NikoshBAN" pitchFamily="2" charset="0"/>
                <a:ea typeface="Calibri"/>
                <a:cs typeface="Times New Roman"/>
              </a:rPr>
              <a:t>قَالَ</a:t>
            </a:r>
            <a:r>
              <a:rPr lang="ar-SA" b="1" dirty="0">
                <a:latin typeface="NikoshBAN" pitchFamily="2" charset="0"/>
                <a:ea typeface="Calibri"/>
                <a:cs typeface="NikoshBAN"/>
              </a:rPr>
              <a:t> </a:t>
            </a:r>
            <a:r>
              <a:rPr lang="ar-SA" b="1" dirty="0">
                <a:latin typeface="NikoshBAN" pitchFamily="2" charset="0"/>
                <a:ea typeface="Calibri"/>
                <a:cs typeface="Times New Roman"/>
              </a:rPr>
              <a:t>يَا</a:t>
            </a:r>
            <a:r>
              <a:rPr lang="ar-SA" b="1" dirty="0">
                <a:latin typeface="NikoshBAN" pitchFamily="2" charset="0"/>
                <a:ea typeface="Calibri"/>
                <a:cs typeface="NikoshBAN"/>
              </a:rPr>
              <a:t> </a:t>
            </a:r>
            <a:r>
              <a:rPr lang="ar-SA" b="1" dirty="0">
                <a:latin typeface="NikoshBAN" pitchFamily="2" charset="0"/>
                <a:ea typeface="Calibri"/>
                <a:cs typeface="Times New Roman"/>
              </a:rPr>
              <a:t>آدَمُ</a:t>
            </a:r>
            <a:r>
              <a:rPr lang="ar-SA" b="1" dirty="0">
                <a:latin typeface="NikoshBAN" pitchFamily="2" charset="0"/>
                <a:ea typeface="Calibri"/>
                <a:cs typeface="NikoshBAN"/>
              </a:rPr>
              <a:t> </a:t>
            </a:r>
            <a:r>
              <a:rPr lang="ar-SA" b="1" dirty="0">
                <a:latin typeface="NikoshBAN" pitchFamily="2" charset="0"/>
                <a:ea typeface="Calibri"/>
                <a:cs typeface="Times New Roman"/>
              </a:rPr>
              <a:t>أَنبِئْهُم</a:t>
            </a:r>
            <a:r>
              <a:rPr lang="ar-SA" b="1" dirty="0">
                <a:latin typeface="NikoshBAN" pitchFamily="2" charset="0"/>
                <a:ea typeface="Calibri"/>
                <a:cs typeface="NikoshBAN"/>
              </a:rPr>
              <a:t> </a:t>
            </a:r>
            <a:r>
              <a:rPr lang="ar-SA" b="1" dirty="0">
                <a:latin typeface="NikoshBAN" pitchFamily="2" charset="0"/>
                <a:ea typeface="Calibri"/>
                <a:cs typeface="Times New Roman"/>
              </a:rPr>
              <a:t>بِأَسْمَآئِهِمْ</a:t>
            </a:r>
            <a:r>
              <a:rPr lang="ar-SA" b="1" dirty="0">
                <a:latin typeface="NikoshBAN" pitchFamily="2" charset="0"/>
                <a:ea typeface="Calibri"/>
                <a:cs typeface="NikoshBAN"/>
              </a:rPr>
              <a:t> </a:t>
            </a:r>
            <a:r>
              <a:rPr lang="ar-SA" b="1" dirty="0">
                <a:latin typeface="NikoshBAN" pitchFamily="2" charset="0"/>
                <a:ea typeface="Calibri"/>
                <a:cs typeface="Times New Roman"/>
              </a:rPr>
              <a:t>فَلَمَّا</a:t>
            </a:r>
            <a:r>
              <a:rPr lang="ar-SA" b="1" dirty="0">
                <a:latin typeface="NikoshBAN" pitchFamily="2" charset="0"/>
                <a:ea typeface="Calibri"/>
                <a:cs typeface="NikoshBAN"/>
              </a:rPr>
              <a:t> </a:t>
            </a:r>
            <a:r>
              <a:rPr lang="ar-SA" b="1" dirty="0">
                <a:latin typeface="NikoshBAN" pitchFamily="2" charset="0"/>
                <a:ea typeface="Calibri"/>
                <a:cs typeface="Times New Roman"/>
              </a:rPr>
              <a:t>أَنبَأَهُمْ</a:t>
            </a:r>
            <a:r>
              <a:rPr lang="ar-SA" b="1" dirty="0">
                <a:latin typeface="NikoshBAN" pitchFamily="2" charset="0"/>
                <a:ea typeface="Calibri"/>
                <a:cs typeface="NikoshBAN"/>
              </a:rPr>
              <a:t> </a:t>
            </a:r>
            <a:r>
              <a:rPr lang="ar-SA" b="1" dirty="0">
                <a:latin typeface="NikoshBAN" pitchFamily="2" charset="0"/>
                <a:ea typeface="Calibri"/>
                <a:cs typeface="Times New Roman"/>
              </a:rPr>
              <a:t>بِأَسْمَآئِهِمْ</a:t>
            </a:r>
            <a:r>
              <a:rPr lang="ar-SA" b="1" dirty="0">
                <a:latin typeface="NikoshBAN" pitchFamily="2" charset="0"/>
                <a:ea typeface="Calibri"/>
                <a:cs typeface="NikoshBAN"/>
              </a:rPr>
              <a:t> </a:t>
            </a:r>
            <a:r>
              <a:rPr lang="ar-SA" b="1" dirty="0">
                <a:latin typeface="NikoshBAN" pitchFamily="2" charset="0"/>
                <a:ea typeface="Calibri"/>
                <a:cs typeface="Times New Roman"/>
              </a:rPr>
              <a:t>قَالَ</a:t>
            </a:r>
            <a:r>
              <a:rPr lang="ar-SA" b="1" dirty="0">
                <a:latin typeface="NikoshBAN" pitchFamily="2" charset="0"/>
                <a:ea typeface="Calibri"/>
                <a:cs typeface="NikoshBAN"/>
              </a:rPr>
              <a:t> </a:t>
            </a:r>
            <a:r>
              <a:rPr lang="ar-SA" b="1" dirty="0">
                <a:latin typeface="NikoshBAN" pitchFamily="2" charset="0"/>
                <a:ea typeface="Calibri"/>
                <a:cs typeface="Times New Roman"/>
              </a:rPr>
              <a:t>أَلَمْ</a:t>
            </a:r>
            <a:r>
              <a:rPr lang="ar-SA" b="1" dirty="0">
                <a:latin typeface="NikoshBAN" pitchFamily="2" charset="0"/>
                <a:ea typeface="Calibri"/>
                <a:cs typeface="NikoshBAN"/>
              </a:rPr>
              <a:t> </a:t>
            </a:r>
            <a:r>
              <a:rPr lang="ar-SA" b="1" dirty="0">
                <a:latin typeface="NikoshBAN" pitchFamily="2" charset="0"/>
                <a:ea typeface="Calibri"/>
                <a:cs typeface="Times New Roman"/>
              </a:rPr>
              <a:t>أَقُل</a:t>
            </a:r>
            <a:r>
              <a:rPr lang="ar-SA" b="1" dirty="0">
                <a:latin typeface="NikoshBAN" pitchFamily="2" charset="0"/>
                <a:ea typeface="Calibri"/>
                <a:cs typeface="NikoshBAN"/>
              </a:rPr>
              <a:t> </a:t>
            </a:r>
            <a:r>
              <a:rPr lang="ar-SA" b="1" dirty="0">
                <a:latin typeface="NikoshBAN" pitchFamily="2" charset="0"/>
                <a:ea typeface="Calibri"/>
                <a:cs typeface="Times New Roman"/>
              </a:rPr>
              <a:t>لَّكُمْ</a:t>
            </a:r>
            <a:r>
              <a:rPr lang="ar-SA" b="1" dirty="0">
                <a:latin typeface="NikoshBAN" pitchFamily="2" charset="0"/>
                <a:ea typeface="Calibri"/>
                <a:cs typeface="NikoshBAN"/>
              </a:rPr>
              <a:t> </a:t>
            </a:r>
            <a:r>
              <a:rPr lang="ar-SA" b="1" dirty="0">
                <a:latin typeface="NikoshBAN" pitchFamily="2" charset="0"/>
                <a:ea typeface="Calibri"/>
                <a:cs typeface="Times New Roman"/>
              </a:rPr>
              <a:t>إِنِّي</a:t>
            </a:r>
            <a:r>
              <a:rPr lang="ar-SA" b="1" dirty="0">
                <a:latin typeface="NikoshBAN" pitchFamily="2" charset="0"/>
                <a:ea typeface="Calibri"/>
                <a:cs typeface="NikoshBAN"/>
              </a:rPr>
              <a:t> </a:t>
            </a:r>
            <a:r>
              <a:rPr lang="ar-SA" b="1" dirty="0">
                <a:latin typeface="NikoshBAN" pitchFamily="2" charset="0"/>
                <a:ea typeface="Calibri"/>
                <a:cs typeface="Times New Roman"/>
              </a:rPr>
              <a:t>أَعْلَمُ</a:t>
            </a:r>
            <a:r>
              <a:rPr lang="ar-SA" b="1" dirty="0">
                <a:latin typeface="NikoshBAN" pitchFamily="2" charset="0"/>
                <a:ea typeface="Calibri"/>
                <a:cs typeface="NikoshBAN"/>
              </a:rPr>
              <a:t> </a:t>
            </a:r>
            <a:r>
              <a:rPr lang="ar-SA" b="1" dirty="0">
                <a:latin typeface="NikoshBAN" pitchFamily="2" charset="0"/>
                <a:ea typeface="Calibri"/>
                <a:cs typeface="Times New Roman"/>
              </a:rPr>
              <a:t>غَيْبَ</a:t>
            </a:r>
            <a:r>
              <a:rPr lang="ar-SA" b="1" dirty="0">
                <a:latin typeface="NikoshBAN" pitchFamily="2" charset="0"/>
                <a:ea typeface="Calibri"/>
                <a:cs typeface="NikoshBAN"/>
              </a:rPr>
              <a:t> </a:t>
            </a:r>
            <a:r>
              <a:rPr lang="ar-SA" b="1" dirty="0">
                <a:latin typeface="NikoshBAN" pitchFamily="2" charset="0"/>
                <a:ea typeface="Calibri"/>
                <a:cs typeface="Times New Roman"/>
              </a:rPr>
              <a:t>السَّمَاوَاتِ</a:t>
            </a:r>
            <a:r>
              <a:rPr lang="ar-SA" b="1" dirty="0">
                <a:latin typeface="NikoshBAN" pitchFamily="2" charset="0"/>
                <a:ea typeface="Calibri"/>
                <a:cs typeface="NikoshBAN"/>
              </a:rPr>
              <a:t> </a:t>
            </a:r>
            <a:r>
              <a:rPr lang="ar-SA" b="1" dirty="0">
                <a:latin typeface="NikoshBAN" pitchFamily="2" charset="0"/>
                <a:ea typeface="Calibri"/>
                <a:cs typeface="Times New Roman"/>
              </a:rPr>
              <a:t>وَالأَرْضِ</a:t>
            </a:r>
            <a:r>
              <a:rPr lang="ar-SA" b="1" dirty="0">
                <a:latin typeface="NikoshBAN" pitchFamily="2" charset="0"/>
                <a:ea typeface="Calibri"/>
                <a:cs typeface="NikoshBAN"/>
              </a:rPr>
              <a:t> </a:t>
            </a:r>
            <a:r>
              <a:rPr lang="ar-SA" b="1" dirty="0">
                <a:latin typeface="NikoshBAN" pitchFamily="2" charset="0"/>
                <a:ea typeface="Calibri"/>
                <a:cs typeface="Times New Roman"/>
              </a:rPr>
              <a:t>وَأَعْلَمُ</a:t>
            </a:r>
            <a:r>
              <a:rPr lang="ar-SA" b="1" dirty="0">
                <a:latin typeface="NikoshBAN" pitchFamily="2" charset="0"/>
                <a:ea typeface="Calibri"/>
                <a:cs typeface="NikoshBAN"/>
              </a:rPr>
              <a:t> </a:t>
            </a:r>
            <a:r>
              <a:rPr lang="ar-SA" b="1" dirty="0">
                <a:latin typeface="NikoshBAN" pitchFamily="2" charset="0"/>
                <a:ea typeface="Calibri"/>
                <a:cs typeface="Times New Roman"/>
              </a:rPr>
              <a:t>مَا</a:t>
            </a:r>
            <a:r>
              <a:rPr lang="ar-SA" b="1" dirty="0">
                <a:latin typeface="NikoshBAN" pitchFamily="2" charset="0"/>
                <a:ea typeface="Calibri"/>
                <a:cs typeface="NikoshBAN"/>
              </a:rPr>
              <a:t> </a:t>
            </a:r>
            <a:r>
              <a:rPr lang="ar-SA" b="1" dirty="0">
                <a:latin typeface="NikoshBAN" pitchFamily="2" charset="0"/>
                <a:ea typeface="Calibri"/>
                <a:cs typeface="Times New Roman"/>
              </a:rPr>
              <a:t>تُبْدُونَ</a:t>
            </a:r>
            <a:r>
              <a:rPr lang="ar-SA" b="1" dirty="0">
                <a:latin typeface="NikoshBAN" pitchFamily="2" charset="0"/>
                <a:ea typeface="Calibri"/>
                <a:cs typeface="NikoshBAN"/>
              </a:rPr>
              <a:t> </a:t>
            </a:r>
            <a:r>
              <a:rPr lang="ar-SA" b="1" dirty="0">
                <a:latin typeface="NikoshBAN" pitchFamily="2" charset="0"/>
                <a:ea typeface="Calibri"/>
                <a:cs typeface="Times New Roman"/>
              </a:rPr>
              <a:t>وَمَا</a:t>
            </a:r>
            <a:r>
              <a:rPr lang="ar-SA" b="1" dirty="0">
                <a:latin typeface="NikoshBAN" pitchFamily="2" charset="0"/>
                <a:ea typeface="Calibri"/>
                <a:cs typeface="NikoshBAN"/>
              </a:rPr>
              <a:t> </a:t>
            </a:r>
            <a:r>
              <a:rPr lang="ar-SA" b="1" dirty="0">
                <a:latin typeface="NikoshBAN" pitchFamily="2" charset="0"/>
                <a:ea typeface="Calibri"/>
                <a:cs typeface="Times New Roman"/>
              </a:rPr>
              <a:t>كُنتُمْ</a:t>
            </a:r>
            <a:r>
              <a:rPr lang="ar-SA" b="1" dirty="0">
                <a:latin typeface="NikoshBAN" pitchFamily="2" charset="0"/>
                <a:ea typeface="Calibri"/>
                <a:cs typeface="NikoshBAN"/>
              </a:rPr>
              <a:t> </a:t>
            </a:r>
            <a:r>
              <a:rPr lang="ar-SA" b="1" dirty="0">
                <a:latin typeface="NikoshBAN" pitchFamily="2" charset="0"/>
                <a:ea typeface="Calibri"/>
                <a:cs typeface="Times New Roman"/>
              </a:rPr>
              <a:t>تَكْتُمُونَ</a:t>
            </a:r>
            <a:r>
              <a:rPr lang="ar-SA" b="1" dirty="0">
                <a:latin typeface="NikoshBAN" pitchFamily="2" charset="0"/>
                <a:ea typeface="Calibri"/>
                <a:cs typeface="NikoshBAN"/>
              </a:rPr>
              <a:t> {33}</a:t>
            </a:r>
            <a:r>
              <a:rPr lang="ar-SA" b="1" dirty="0">
                <a:ea typeface="Calibri"/>
                <a:cs typeface="Times New Roman"/>
              </a:rPr>
              <a:t> وَإِذْ</a:t>
            </a:r>
            <a:r>
              <a:rPr lang="ar-SA" b="1" dirty="0">
                <a:ea typeface="Calibri"/>
                <a:cs typeface="NikoshBAN"/>
              </a:rPr>
              <a:t> </a:t>
            </a:r>
            <a:r>
              <a:rPr lang="ar-SA" b="1" dirty="0">
                <a:ea typeface="Calibri"/>
                <a:cs typeface="Times New Roman"/>
              </a:rPr>
              <a:t>قُلْنَا</a:t>
            </a:r>
            <a:r>
              <a:rPr lang="ar-SA" b="1" dirty="0">
                <a:ea typeface="Calibri"/>
                <a:cs typeface="NikoshBAN"/>
              </a:rPr>
              <a:t> </a:t>
            </a:r>
            <a:r>
              <a:rPr lang="ar-SA" b="1" dirty="0">
                <a:ea typeface="Calibri"/>
                <a:cs typeface="Times New Roman"/>
              </a:rPr>
              <a:t>لِلْمَلاَئِكَةِ</a:t>
            </a:r>
            <a:r>
              <a:rPr lang="ar-SA" b="1" dirty="0">
                <a:ea typeface="Calibri"/>
                <a:cs typeface="NikoshBAN"/>
              </a:rPr>
              <a:t> </a:t>
            </a:r>
            <a:r>
              <a:rPr lang="ar-SA" b="1" dirty="0">
                <a:ea typeface="Calibri"/>
                <a:cs typeface="Times New Roman"/>
              </a:rPr>
              <a:t>اسْجُدُواْ</a:t>
            </a:r>
            <a:r>
              <a:rPr lang="ar-SA" b="1" dirty="0">
                <a:ea typeface="Calibri"/>
                <a:cs typeface="NikoshBAN"/>
              </a:rPr>
              <a:t> </a:t>
            </a:r>
            <a:r>
              <a:rPr lang="ar-SA" b="1" dirty="0">
                <a:ea typeface="Calibri"/>
                <a:cs typeface="Times New Roman"/>
              </a:rPr>
              <a:t>لآدَمَ</a:t>
            </a:r>
            <a:r>
              <a:rPr lang="ar-SA" b="1" dirty="0">
                <a:ea typeface="Calibri"/>
                <a:cs typeface="NikoshBAN"/>
              </a:rPr>
              <a:t> </a:t>
            </a:r>
            <a:r>
              <a:rPr lang="ar-SA" b="1" dirty="0">
                <a:ea typeface="Calibri"/>
                <a:cs typeface="Times New Roman"/>
              </a:rPr>
              <a:t>فَسَجَدُواْ</a:t>
            </a:r>
            <a:r>
              <a:rPr lang="ar-SA" b="1" dirty="0">
                <a:ea typeface="Calibri"/>
                <a:cs typeface="NikoshBAN"/>
              </a:rPr>
              <a:t> </a:t>
            </a:r>
            <a:r>
              <a:rPr lang="ar-SA" b="1" dirty="0">
                <a:ea typeface="Calibri"/>
                <a:cs typeface="Times New Roman"/>
              </a:rPr>
              <a:t>إِلاَّ</a:t>
            </a:r>
            <a:r>
              <a:rPr lang="ar-SA" b="1" dirty="0">
                <a:ea typeface="Calibri"/>
                <a:cs typeface="NikoshBAN"/>
              </a:rPr>
              <a:t> </a:t>
            </a:r>
            <a:r>
              <a:rPr lang="ar-SA" b="1" dirty="0">
                <a:ea typeface="Calibri"/>
                <a:cs typeface="Times New Roman"/>
              </a:rPr>
              <a:t>إِبْلِيسَ</a:t>
            </a:r>
            <a:r>
              <a:rPr lang="ar-SA" b="1" dirty="0">
                <a:ea typeface="Calibri"/>
                <a:cs typeface="NikoshBAN"/>
              </a:rPr>
              <a:t> </a:t>
            </a:r>
            <a:r>
              <a:rPr lang="ar-SA" b="1" dirty="0">
                <a:ea typeface="Calibri"/>
                <a:cs typeface="Times New Roman"/>
              </a:rPr>
              <a:t>أَبَى</a:t>
            </a:r>
            <a:r>
              <a:rPr lang="ar-SA" b="1" dirty="0">
                <a:ea typeface="Calibri"/>
                <a:cs typeface="NikoshBAN"/>
              </a:rPr>
              <a:t> </a:t>
            </a:r>
            <a:r>
              <a:rPr lang="ar-SA" b="1" dirty="0">
                <a:ea typeface="Calibri"/>
                <a:cs typeface="Times New Roman"/>
              </a:rPr>
              <a:t>وَاسْتَكْبَرَ</a:t>
            </a:r>
            <a:r>
              <a:rPr lang="ar-SA" b="1" dirty="0">
                <a:ea typeface="Calibri"/>
                <a:cs typeface="NikoshBAN"/>
              </a:rPr>
              <a:t> </a:t>
            </a:r>
            <a:r>
              <a:rPr lang="ar-SA" b="1" dirty="0">
                <a:ea typeface="Calibri"/>
                <a:cs typeface="Times New Roman"/>
              </a:rPr>
              <a:t>وَكَانَ</a:t>
            </a:r>
            <a:r>
              <a:rPr lang="ar-SA" b="1" dirty="0">
                <a:ea typeface="Calibri"/>
                <a:cs typeface="NikoshBAN"/>
              </a:rPr>
              <a:t> </a:t>
            </a:r>
            <a:r>
              <a:rPr lang="ar-SA" b="1" dirty="0">
                <a:ea typeface="Calibri"/>
                <a:cs typeface="Times New Roman"/>
              </a:rPr>
              <a:t>مِنَ</a:t>
            </a:r>
            <a:r>
              <a:rPr lang="ar-SA" b="1" dirty="0">
                <a:ea typeface="Calibri"/>
                <a:cs typeface="NikoshBAN"/>
              </a:rPr>
              <a:t> </a:t>
            </a:r>
            <a:r>
              <a:rPr lang="ar-SA" b="1" dirty="0">
                <a:ea typeface="Calibri"/>
                <a:cs typeface="Times New Roman"/>
              </a:rPr>
              <a:t>الْكَافِرِينَ</a:t>
            </a:r>
            <a:r>
              <a:rPr lang="ar-SA" b="1" dirty="0">
                <a:ea typeface="Calibri"/>
                <a:cs typeface="NikoshBAN"/>
              </a:rPr>
              <a:t> {34} </a:t>
            </a:r>
            <a:r>
              <a:rPr lang="ar-SA" b="1" dirty="0">
                <a:ea typeface="Calibri"/>
                <a:cs typeface="Times New Roman"/>
              </a:rPr>
              <a:t>وَقُلْنَا</a:t>
            </a:r>
            <a:r>
              <a:rPr lang="ar-SA" b="1" dirty="0">
                <a:ea typeface="Calibri"/>
                <a:cs typeface="NikoshBAN"/>
              </a:rPr>
              <a:t> </a:t>
            </a:r>
            <a:r>
              <a:rPr lang="ar-SA" b="1" dirty="0">
                <a:ea typeface="Calibri"/>
                <a:cs typeface="Times New Roman"/>
              </a:rPr>
              <a:t>يَا</a:t>
            </a:r>
            <a:r>
              <a:rPr lang="ar-SA" b="1" dirty="0">
                <a:ea typeface="Calibri"/>
                <a:cs typeface="NikoshBAN"/>
              </a:rPr>
              <a:t> </a:t>
            </a:r>
            <a:r>
              <a:rPr lang="ar-SA" b="1" dirty="0">
                <a:ea typeface="Calibri"/>
                <a:cs typeface="Times New Roman"/>
              </a:rPr>
              <a:t>آدَمُ</a:t>
            </a:r>
            <a:r>
              <a:rPr lang="ar-SA" b="1" dirty="0">
                <a:ea typeface="Calibri"/>
                <a:cs typeface="NikoshBAN"/>
              </a:rPr>
              <a:t> </a:t>
            </a:r>
            <a:r>
              <a:rPr lang="ar-SA" b="1" dirty="0">
                <a:ea typeface="Calibri"/>
                <a:cs typeface="Times New Roman"/>
              </a:rPr>
              <a:t>اسْكُنْ</a:t>
            </a:r>
            <a:r>
              <a:rPr lang="ar-SA" b="1" dirty="0">
                <a:ea typeface="Calibri"/>
                <a:cs typeface="NikoshBAN"/>
              </a:rPr>
              <a:t> </a:t>
            </a:r>
            <a:r>
              <a:rPr lang="ar-SA" b="1" dirty="0">
                <a:ea typeface="Calibri"/>
                <a:cs typeface="Times New Roman"/>
              </a:rPr>
              <a:t>أَنتَ</a:t>
            </a:r>
            <a:r>
              <a:rPr lang="ar-SA" b="1" dirty="0">
                <a:ea typeface="Calibri"/>
                <a:cs typeface="NikoshBAN"/>
              </a:rPr>
              <a:t> </a:t>
            </a:r>
            <a:r>
              <a:rPr lang="ar-SA" b="1" dirty="0">
                <a:ea typeface="Calibri"/>
                <a:cs typeface="Times New Roman"/>
              </a:rPr>
              <a:t>وَزَوْجُكَ</a:t>
            </a:r>
            <a:r>
              <a:rPr lang="ar-SA" b="1" dirty="0">
                <a:ea typeface="Calibri"/>
                <a:cs typeface="NikoshBAN"/>
              </a:rPr>
              <a:t> </a:t>
            </a:r>
            <a:r>
              <a:rPr lang="ar-SA" b="1" dirty="0">
                <a:ea typeface="Calibri"/>
                <a:cs typeface="Times New Roman"/>
              </a:rPr>
              <a:t>الْجَنَّةَ</a:t>
            </a:r>
            <a:r>
              <a:rPr lang="ar-SA" b="1" dirty="0">
                <a:ea typeface="Calibri"/>
                <a:cs typeface="NikoshBAN"/>
              </a:rPr>
              <a:t> </a:t>
            </a:r>
            <a:r>
              <a:rPr lang="ar-SA" b="1" dirty="0">
                <a:ea typeface="Calibri"/>
                <a:cs typeface="Times New Roman"/>
              </a:rPr>
              <a:t>وَكُلاَ</a:t>
            </a:r>
            <a:r>
              <a:rPr lang="ar-SA" b="1" dirty="0">
                <a:ea typeface="Calibri"/>
                <a:cs typeface="NikoshBAN"/>
              </a:rPr>
              <a:t> </a:t>
            </a:r>
            <a:r>
              <a:rPr lang="ar-SA" b="1" dirty="0">
                <a:ea typeface="Calibri"/>
                <a:cs typeface="Times New Roman"/>
              </a:rPr>
              <a:t>مِنْهَا</a:t>
            </a:r>
            <a:r>
              <a:rPr lang="ar-SA" b="1" dirty="0">
                <a:ea typeface="Calibri"/>
                <a:cs typeface="NikoshBAN"/>
              </a:rPr>
              <a:t> </a:t>
            </a:r>
            <a:r>
              <a:rPr lang="ar-SA" b="1" dirty="0">
                <a:ea typeface="Calibri"/>
                <a:cs typeface="Times New Roman"/>
              </a:rPr>
              <a:t>رَغَداً</a:t>
            </a:r>
            <a:r>
              <a:rPr lang="ar-SA" b="1" dirty="0">
                <a:ea typeface="Calibri"/>
                <a:cs typeface="NikoshBAN"/>
              </a:rPr>
              <a:t> </a:t>
            </a:r>
            <a:r>
              <a:rPr lang="ar-SA" b="1" dirty="0">
                <a:ea typeface="Calibri"/>
                <a:cs typeface="Times New Roman"/>
              </a:rPr>
              <a:t>حَيْثُ</a:t>
            </a:r>
            <a:r>
              <a:rPr lang="ar-SA" b="1" dirty="0">
                <a:ea typeface="Calibri"/>
                <a:cs typeface="NikoshBAN"/>
              </a:rPr>
              <a:t> </a:t>
            </a:r>
            <a:r>
              <a:rPr lang="ar-SA" b="1" dirty="0">
                <a:ea typeface="Calibri"/>
                <a:cs typeface="Times New Roman"/>
              </a:rPr>
              <a:t>شِئْتُمَا</a:t>
            </a:r>
            <a:r>
              <a:rPr lang="ar-SA" b="1" dirty="0">
                <a:ea typeface="Calibri"/>
                <a:cs typeface="NikoshBAN"/>
              </a:rPr>
              <a:t> </a:t>
            </a:r>
            <a:r>
              <a:rPr lang="ar-SA" b="1" dirty="0">
                <a:ea typeface="Calibri"/>
                <a:cs typeface="Times New Roman"/>
              </a:rPr>
              <a:t>وَلاَ</a:t>
            </a:r>
            <a:r>
              <a:rPr lang="ar-SA" b="1" dirty="0">
                <a:ea typeface="Calibri"/>
                <a:cs typeface="NikoshBAN"/>
              </a:rPr>
              <a:t> </a:t>
            </a:r>
            <a:r>
              <a:rPr lang="ar-SA" b="1" dirty="0">
                <a:ea typeface="Calibri"/>
                <a:cs typeface="Times New Roman"/>
              </a:rPr>
              <a:t>تَقْرَبَا</a:t>
            </a:r>
            <a:r>
              <a:rPr lang="ar-SA" b="1" dirty="0">
                <a:ea typeface="Calibri"/>
                <a:cs typeface="NikoshBAN"/>
              </a:rPr>
              <a:t> </a:t>
            </a:r>
            <a:r>
              <a:rPr lang="ar-SA" b="1" dirty="0">
                <a:ea typeface="Calibri"/>
                <a:cs typeface="Times New Roman"/>
              </a:rPr>
              <a:t>هَـذِهِ</a:t>
            </a:r>
            <a:r>
              <a:rPr lang="ar-SA" b="1" dirty="0">
                <a:ea typeface="Calibri"/>
                <a:cs typeface="NikoshBAN"/>
              </a:rPr>
              <a:t> </a:t>
            </a:r>
            <a:r>
              <a:rPr lang="ar-SA" b="1" dirty="0">
                <a:ea typeface="Calibri"/>
                <a:cs typeface="Times New Roman"/>
              </a:rPr>
              <a:t>الشَّجَرَةَ</a:t>
            </a:r>
            <a:r>
              <a:rPr lang="ar-SA" b="1" dirty="0">
                <a:ea typeface="Calibri"/>
                <a:cs typeface="NikoshBAN"/>
              </a:rPr>
              <a:t> </a:t>
            </a:r>
            <a:r>
              <a:rPr lang="ar-SA" b="1" dirty="0">
                <a:ea typeface="Calibri"/>
                <a:cs typeface="Times New Roman"/>
              </a:rPr>
              <a:t>فَتَكُونَا</a:t>
            </a:r>
            <a:r>
              <a:rPr lang="ar-SA" b="1" dirty="0">
                <a:ea typeface="Calibri"/>
                <a:cs typeface="NikoshBAN"/>
              </a:rPr>
              <a:t> </a:t>
            </a:r>
            <a:r>
              <a:rPr lang="ar-SA" b="1" dirty="0">
                <a:ea typeface="Calibri"/>
                <a:cs typeface="Times New Roman"/>
              </a:rPr>
              <a:t>مِنَ</a:t>
            </a:r>
            <a:r>
              <a:rPr lang="ar-SA" b="1" dirty="0">
                <a:ea typeface="Calibri"/>
                <a:cs typeface="NikoshBAN"/>
              </a:rPr>
              <a:t> </a:t>
            </a:r>
            <a:r>
              <a:rPr lang="ar-SA" b="1" dirty="0">
                <a:ea typeface="Calibri"/>
                <a:cs typeface="Times New Roman"/>
              </a:rPr>
              <a:t>الْظَّالِمِينَ</a:t>
            </a:r>
            <a:r>
              <a:rPr lang="ar-SA" b="1" dirty="0">
                <a:ea typeface="Calibri"/>
                <a:cs typeface="NikoshBAN"/>
              </a:rPr>
              <a:t> {35} </a:t>
            </a:r>
            <a:r>
              <a:rPr lang="ar-SA" b="1" dirty="0">
                <a:ea typeface="Calibri"/>
                <a:cs typeface="Times New Roman"/>
              </a:rPr>
              <a:t>فَأَزَلَّهُمَا</a:t>
            </a:r>
            <a:r>
              <a:rPr lang="ar-SA" b="1" dirty="0">
                <a:ea typeface="Calibri"/>
                <a:cs typeface="NikoshBAN"/>
              </a:rPr>
              <a:t> </a:t>
            </a:r>
            <a:r>
              <a:rPr lang="ar-SA" b="1" dirty="0">
                <a:ea typeface="Calibri"/>
                <a:cs typeface="Times New Roman"/>
              </a:rPr>
              <a:t>الشَّيْطَانُ</a:t>
            </a:r>
            <a:r>
              <a:rPr lang="ar-SA" b="1" dirty="0">
                <a:ea typeface="Calibri"/>
                <a:cs typeface="NikoshBAN"/>
              </a:rPr>
              <a:t> </a:t>
            </a:r>
            <a:r>
              <a:rPr lang="ar-SA" b="1" dirty="0">
                <a:ea typeface="Calibri"/>
                <a:cs typeface="Times New Roman"/>
              </a:rPr>
              <a:t>عَنْهَا</a:t>
            </a:r>
            <a:r>
              <a:rPr lang="ar-SA" b="1" dirty="0">
                <a:ea typeface="Calibri"/>
                <a:cs typeface="NikoshBAN"/>
              </a:rPr>
              <a:t> </a:t>
            </a:r>
            <a:r>
              <a:rPr lang="ar-SA" b="1" dirty="0">
                <a:ea typeface="Calibri"/>
                <a:cs typeface="Times New Roman"/>
              </a:rPr>
              <a:t>فَأَخْرَجَهُمَا</a:t>
            </a:r>
            <a:r>
              <a:rPr lang="ar-SA" b="1" dirty="0">
                <a:ea typeface="Calibri"/>
                <a:cs typeface="NikoshBAN"/>
              </a:rPr>
              <a:t> </a:t>
            </a:r>
            <a:r>
              <a:rPr lang="ar-SA" b="1" dirty="0">
                <a:ea typeface="Calibri"/>
                <a:cs typeface="Times New Roman"/>
              </a:rPr>
              <a:t>مِمَّا</a:t>
            </a:r>
            <a:r>
              <a:rPr lang="ar-SA" b="1" dirty="0">
                <a:ea typeface="Calibri"/>
                <a:cs typeface="NikoshBAN"/>
              </a:rPr>
              <a:t> </a:t>
            </a:r>
            <a:r>
              <a:rPr lang="ar-SA" b="1" dirty="0">
                <a:ea typeface="Calibri"/>
                <a:cs typeface="Times New Roman"/>
              </a:rPr>
              <a:t>كَانَا</a:t>
            </a:r>
            <a:r>
              <a:rPr lang="ar-SA" b="1" dirty="0">
                <a:ea typeface="Calibri"/>
                <a:cs typeface="NikoshBAN"/>
              </a:rPr>
              <a:t> </a:t>
            </a:r>
            <a:r>
              <a:rPr lang="ar-SA" b="1" dirty="0">
                <a:ea typeface="Calibri"/>
                <a:cs typeface="Times New Roman"/>
              </a:rPr>
              <a:t>فِيهِ</a:t>
            </a:r>
            <a:r>
              <a:rPr lang="ar-SA" b="1" dirty="0">
                <a:ea typeface="Calibri"/>
                <a:cs typeface="NikoshBAN"/>
              </a:rPr>
              <a:t> </a:t>
            </a:r>
            <a:r>
              <a:rPr lang="ar-SA" b="1" dirty="0">
                <a:ea typeface="Calibri"/>
                <a:cs typeface="Times New Roman"/>
              </a:rPr>
              <a:t>وَقُلْنَا</a:t>
            </a:r>
            <a:r>
              <a:rPr lang="ar-SA" b="1" dirty="0">
                <a:ea typeface="Calibri"/>
                <a:cs typeface="NikoshBAN"/>
              </a:rPr>
              <a:t> </a:t>
            </a:r>
            <a:r>
              <a:rPr lang="ar-SA" b="1" dirty="0">
                <a:ea typeface="Calibri"/>
                <a:cs typeface="Times New Roman"/>
              </a:rPr>
              <a:t>اهْبِطُواْ</a:t>
            </a:r>
            <a:r>
              <a:rPr lang="ar-SA" b="1" dirty="0">
                <a:ea typeface="Calibri"/>
                <a:cs typeface="NikoshBAN"/>
              </a:rPr>
              <a:t> </a:t>
            </a:r>
            <a:r>
              <a:rPr lang="ar-SA" b="1" dirty="0">
                <a:ea typeface="Calibri"/>
                <a:cs typeface="Times New Roman"/>
              </a:rPr>
              <a:t>بَعْضُكُمْ</a:t>
            </a:r>
            <a:r>
              <a:rPr lang="ar-SA" b="1" dirty="0">
                <a:ea typeface="Calibri"/>
                <a:cs typeface="NikoshBAN"/>
              </a:rPr>
              <a:t> </a:t>
            </a:r>
            <a:r>
              <a:rPr lang="ar-SA" b="1" dirty="0">
                <a:ea typeface="Calibri"/>
                <a:cs typeface="Times New Roman"/>
              </a:rPr>
              <a:t>لِبَعْضٍ</a:t>
            </a:r>
            <a:r>
              <a:rPr lang="ar-SA" b="1" dirty="0">
                <a:ea typeface="Calibri"/>
                <a:cs typeface="NikoshBAN"/>
              </a:rPr>
              <a:t> </a:t>
            </a:r>
            <a:r>
              <a:rPr lang="ar-SA" b="1" dirty="0">
                <a:ea typeface="Calibri"/>
                <a:cs typeface="Times New Roman"/>
              </a:rPr>
              <a:t>عَدُوٌّ</a:t>
            </a:r>
            <a:r>
              <a:rPr lang="ar-SA" b="1" dirty="0">
                <a:ea typeface="Calibri"/>
                <a:cs typeface="NikoshBAN"/>
              </a:rPr>
              <a:t> </a:t>
            </a:r>
            <a:r>
              <a:rPr lang="ar-SA" b="1" dirty="0">
                <a:ea typeface="Calibri"/>
                <a:cs typeface="Times New Roman"/>
              </a:rPr>
              <a:t>وَلَكُمْ</a:t>
            </a:r>
            <a:r>
              <a:rPr lang="ar-SA" b="1" dirty="0">
                <a:ea typeface="Calibri"/>
                <a:cs typeface="NikoshBAN"/>
              </a:rPr>
              <a:t> </a:t>
            </a:r>
            <a:r>
              <a:rPr lang="ar-SA" b="1" dirty="0">
                <a:ea typeface="Calibri"/>
                <a:cs typeface="Times New Roman"/>
              </a:rPr>
              <a:t>فِي</a:t>
            </a:r>
            <a:r>
              <a:rPr lang="ar-SA" b="1" dirty="0">
                <a:ea typeface="Calibri"/>
                <a:cs typeface="NikoshBAN"/>
              </a:rPr>
              <a:t> </a:t>
            </a:r>
            <a:r>
              <a:rPr lang="ar-SA" b="1" dirty="0">
                <a:ea typeface="Calibri"/>
                <a:cs typeface="Times New Roman"/>
              </a:rPr>
              <a:t>الأَرْضِ</a:t>
            </a:r>
            <a:r>
              <a:rPr lang="ar-SA" b="1" dirty="0">
                <a:ea typeface="Calibri"/>
                <a:cs typeface="NikoshBAN"/>
              </a:rPr>
              <a:t> </a:t>
            </a:r>
            <a:r>
              <a:rPr lang="ar-SA" b="1" dirty="0">
                <a:ea typeface="Calibri"/>
                <a:cs typeface="Times New Roman"/>
              </a:rPr>
              <a:t>مُسْتَقَرٌّ</a:t>
            </a:r>
            <a:r>
              <a:rPr lang="ar-SA" b="1" dirty="0">
                <a:ea typeface="Calibri"/>
                <a:cs typeface="NikoshBAN"/>
              </a:rPr>
              <a:t> </a:t>
            </a:r>
            <a:r>
              <a:rPr lang="ar-SA" b="1" dirty="0">
                <a:ea typeface="Calibri"/>
                <a:cs typeface="Times New Roman"/>
              </a:rPr>
              <a:t>وَمَتَاعٌ</a:t>
            </a:r>
            <a:r>
              <a:rPr lang="ar-SA" b="1" dirty="0">
                <a:ea typeface="Calibri"/>
                <a:cs typeface="NikoshBAN"/>
              </a:rPr>
              <a:t> </a:t>
            </a:r>
            <a:r>
              <a:rPr lang="ar-SA" b="1" dirty="0">
                <a:ea typeface="Calibri"/>
                <a:cs typeface="Times New Roman"/>
              </a:rPr>
              <a:t>إِلَى</a:t>
            </a:r>
            <a:r>
              <a:rPr lang="ar-SA" b="1" dirty="0">
                <a:ea typeface="Calibri"/>
                <a:cs typeface="NikoshBAN"/>
              </a:rPr>
              <a:t> </a:t>
            </a:r>
            <a:r>
              <a:rPr lang="ar-SA" b="1" dirty="0">
                <a:ea typeface="Calibri"/>
                <a:cs typeface="Times New Roman"/>
              </a:rPr>
              <a:t>حِينٍ</a:t>
            </a:r>
            <a:r>
              <a:rPr lang="ar-SA" b="1" dirty="0">
                <a:ea typeface="Calibri"/>
                <a:cs typeface="NikoshBAN"/>
              </a:rPr>
              <a:t> {36} </a:t>
            </a:r>
            <a:r>
              <a:rPr lang="ar-SA" b="1" dirty="0">
                <a:ea typeface="Calibri"/>
                <a:cs typeface="Times New Roman"/>
              </a:rPr>
              <a:t>فَتَلَقَّى</a:t>
            </a:r>
            <a:r>
              <a:rPr lang="ar-SA" b="1" dirty="0">
                <a:ea typeface="Calibri"/>
                <a:cs typeface="NikoshBAN"/>
              </a:rPr>
              <a:t> </a:t>
            </a:r>
            <a:r>
              <a:rPr lang="ar-SA" b="1" dirty="0">
                <a:ea typeface="Calibri"/>
                <a:cs typeface="Times New Roman"/>
              </a:rPr>
              <a:t>آدَمُ</a:t>
            </a:r>
            <a:r>
              <a:rPr lang="ar-SA" b="1" dirty="0">
                <a:ea typeface="Calibri"/>
                <a:cs typeface="NikoshBAN"/>
              </a:rPr>
              <a:t> </a:t>
            </a:r>
            <a:r>
              <a:rPr lang="ar-SA" b="1" dirty="0">
                <a:ea typeface="Calibri"/>
                <a:cs typeface="Times New Roman"/>
              </a:rPr>
              <a:t>مِن</a:t>
            </a:r>
            <a:r>
              <a:rPr lang="ar-SA" b="1" dirty="0">
                <a:ea typeface="Calibri"/>
                <a:cs typeface="NikoshBAN"/>
              </a:rPr>
              <a:t> </a:t>
            </a:r>
            <a:r>
              <a:rPr lang="ar-SA" b="1" dirty="0">
                <a:ea typeface="Calibri"/>
                <a:cs typeface="Times New Roman"/>
              </a:rPr>
              <a:t>رَّبِّهِ</a:t>
            </a:r>
            <a:r>
              <a:rPr lang="ar-SA" b="1" dirty="0">
                <a:ea typeface="Calibri"/>
                <a:cs typeface="NikoshBAN"/>
              </a:rPr>
              <a:t> </a:t>
            </a:r>
            <a:r>
              <a:rPr lang="ar-SA" b="1" dirty="0">
                <a:ea typeface="Calibri"/>
                <a:cs typeface="Times New Roman"/>
              </a:rPr>
              <a:t>كَلِمَاتٍ</a:t>
            </a:r>
            <a:r>
              <a:rPr lang="ar-SA" b="1" dirty="0">
                <a:ea typeface="Calibri"/>
                <a:cs typeface="NikoshBAN"/>
              </a:rPr>
              <a:t> </a:t>
            </a:r>
            <a:r>
              <a:rPr lang="ar-SA" b="1" dirty="0">
                <a:ea typeface="Calibri"/>
                <a:cs typeface="Times New Roman"/>
              </a:rPr>
              <a:t>فَتَابَ</a:t>
            </a:r>
            <a:r>
              <a:rPr lang="ar-SA" b="1" dirty="0">
                <a:ea typeface="Calibri"/>
                <a:cs typeface="NikoshBAN"/>
              </a:rPr>
              <a:t> </a:t>
            </a:r>
            <a:r>
              <a:rPr lang="ar-SA" b="1" dirty="0">
                <a:ea typeface="Calibri"/>
                <a:cs typeface="Times New Roman"/>
              </a:rPr>
              <a:t>عَلَيْهِ</a:t>
            </a:r>
            <a:r>
              <a:rPr lang="ar-SA" b="1" dirty="0">
                <a:ea typeface="Calibri"/>
                <a:cs typeface="NikoshBAN"/>
              </a:rPr>
              <a:t> </a:t>
            </a:r>
            <a:r>
              <a:rPr lang="ar-SA" b="1" dirty="0">
                <a:ea typeface="Calibri"/>
                <a:cs typeface="Times New Roman"/>
              </a:rPr>
              <a:t>إِنَّهُ</a:t>
            </a:r>
            <a:r>
              <a:rPr lang="ar-SA" b="1" dirty="0">
                <a:ea typeface="Calibri"/>
                <a:cs typeface="NikoshBAN"/>
              </a:rPr>
              <a:t> </a:t>
            </a:r>
            <a:r>
              <a:rPr lang="ar-SA" b="1" dirty="0">
                <a:ea typeface="Calibri"/>
                <a:cs typeface="Times New Roman"/>
              </a:rPr>
              <a:t>هُوَ</a:t>
            </a:r>
            <a:r>
              <a:rPr lang="ar-SA" b="1" dirty="0">
                <a:ea typeface="Calibri"/>
                <a:cs typeface="NikoshBAN"/>
              </a:rPr>
              <a:t> </a:t>
            </a:r>
            <a:r>
              <a:rPr lang="ar-SA" b="1" dirty="0">
                <a:ea typeface="Calibri"/>
                <a:cs typeface="Times New Roman"/>
              </a:rPr>
              <a:t>التَّوَّابُ</a:t>
            </a:r>
            <a:r>
              <a:rPr lang="ar-SA" b="1" dirty="0">
                <a:ea typeface="Calibri"/>
                <a:cs typeface="NikoshBAN"/>
              </a:rPr>
              <a:t> </a:t>
            </a:r>
            <a:r>
              <a:rPr lang="ar-SA" b="1" dirty="0">
                <a:ea typeface="Calibri"/>
                <a:cs typeface="Times New Roman"/>
              </a:rPr>
              <a:t>الرَّحِيمُ</a:t>
            </a:r>
            <a:r>
              <a:rPr lang="ar-SA" b="1" dirty="0">
                <a:ea typeface="Calibri"/>
                <a:cs typeface="NikoshBAN"/>
              </a:rPr>
              <a:t> {37}</a:t>
            </a:r>
            <a:r>
              <a:rPr lang="ar-SA" b="1" dirty="0">
                <a:ea typeface="Calibri"/>
                <a:cs typeface="Times New Roman"/>
              </a:rPr>
              <a:t>‏</a:t>
            </a:r>
            <a:r>
              <a:rPr lang="ar-SA" b="1" dirty="0">
                <a:ea typeface="Calibri"/>
                <a:cs typeface="NikoshBAN"/>
              </a:rPr>
              <a:t> </a:t>
            </a:r>
            <a:r>
              <a:rPr lang="ar-SA" b="1" dirty="0">
                <a:ea typeface="Calibri"/>
                <a:cs typeface="Times New Roman"/>
              </a:rPr>
              <a:t>قُلْنَا</a:t>
            </a:r>
            <a:r>
              <a:rPr lang="ar-SA" b="1" dirty="0">
                <a:ea typeface="Calibri"/>
                <a:cs typeface="NikoshBAN"/>
              </a:rPr>
              <a:t> </a:t>
            </a:r>
            <a:r>
              <a:rPr lang="ar-SA" b="1" dirty="0">
                <a:ea typeface="Calibri"/>
                <a:cs typeface="Times New Roman"/>
              </a:rPr>
              <a:t>اهْبِطُواْ</a:t>
            </a:r>
            <a:r>
              <a:rPr lang="ar-SA" b="1" dirty="0">
                <a:ea typeface="Calibri"/>
                <a:cs typeface="NikoshBAN"/>
              </a:rPr>
              <a:t> </a:t>
            </a:r>
            <a:r>
              <a:rPr lang="ar-SA" b="1" dirty="0">
                <a:ea typeface="Calibri"/>
                <a:cs typeface="Times New Roman"/>
              </a:rPr>
              <a:t>مِنْهَا</a:t>
            </a:r>
            <a:r>
              <a:rPr lang="ar-SA" b="1" dirty="0">
                <a:ea typeface="Calibri"/>
                <a:cs typeface="NikoshBAN"/>
              </a:rPr>
              <a:t> </a:t>
            </a:r>
            <a:r>
              <a:rPr lang="ar-SA" b="1" dirty="0">
                <a:ea typeface="Calibri"/>
                <a:cs typeface="Times New Roman"/>
              </a:rPr>
              <a:t>جَمِيعاً</a:t>
            </a:r>
            <a:r>
              <a:rPr lang="ar-SA" b="1" dirty="0">
                <a:ea typeface="Calibri"/>
                <a:cs typeface="NikoshBAN"/>
              </a:rPr>
              <a:t> </a:t>
            </a:r>
            <a:r>
              <a:rPr lang="ar-SA" b="1" dirty="0">
                <a:ea typeface="Calibri"/>
                <a:cs typeface="Times New Roman"/>
              </a:rPr>
              <a:t>فَإِمَّا</a:t>
            </a:r>
            <a:r>
              <a:rPr lang="ar-SA" b="1" dirty="0">
                <a:ea typeface="Calibri"/>
                <a:cs typeface="NikoshBAN"/>
              </a:rPr>
              <a:t> </a:t>
            </a:r>
            <a:r>
              <a:rPr lang="ar-SA" b="1" dirty="0">
                <a:ea typeface="Calibri"/>
                <a:cs typeface="Times New Roman"/>
              </a:rPr>
              <a:t>يَأْتِيَنَّكُم</a:t>
            </a:r>
            <a:r>
              <a:rPr lang="ar-SA" b="1" dirty="0">
                <a:ea typeface="Calibri"/>
                <a:cs typeface="NikoshBAN"/>
              </a:rPr>
              <a:t> </a:t>
            </a:r>
            <a:r>
              <a:rPr lang="ar-SA" b="1" dirty="0">
                <a:ea typeface="Calibri"/>
                <a:cs typeface="Times New Roman"/>
              </a:rPr>
              <a:t>مِّنِّي</a:t>
            </a:r>
            <a:r>
              <a:rPr lang="ar-SA" b="1" dirty="0">
                <a:ea typeface="Calibri"/>
                <a:cs typeface="NikoshBAN"/>
              </a:rPr>
              <a:t> </a:t>
            </a:r>
            <a:r>
              <a:rPr lang="ar-SA" b="1" dirty="0">
                <a:ea typeface="Calibri"/>
                <a:cs typeface="Times New Roman"/>
              </a:rPr>
              <a:t>هُدًى</a:t>
            </a:r>
            <a:r>
              <a:rPr lang="ar-SA" b="1" dirty="0">
                <a:ea typeface="Calibri"/>
                <a:cs typeface="NikoshBAN"/>
              </a:rPr>
              <a:t> </a:t>
            </a:r>
            <a:r>
              <a:rPr lang="ar-SA" b="1" dirty="0">
                <a:ea typeface="Calibri"/>
                <a:cs typeface="Times New Roman"/>
              </a:rPr>
              <a:t>فَمَن</a:t>
            </a:r>
            <a:r>
              <a:rPr lang="ar-SA" b="1" dirty="0">
                <a:ea typeface="Calibri"/>
                <a:cs typeface="NikoshBAN"/>
              </a:rPr>
              <a:t> </a:t>
            </a:r>
            <a:r>
              <a:rPr lang="ar-SA" b="1" dirty="0">
                <a:ea typeface="Calibri"/>
                <a:cs typeface="Times New Roman"/>
              </a:rPr>
              <a:t>تَبِعَ</a:t>
            </a:r>
            <a:r>
              <a:rPr lang="ar-SA" b="1" dirty="0">
                <a:ea typeface="Calibri"/>
                <a:cs typeface="NikoshBAN"/>
              </a:rPr>
              <a:t> </a:t>
            </a:r>
            <a:r>
              <a:rPr lang="ar-SA" b="1" dirty="0">
                <a:ea typeface="Calibri"/>
                <a:cs typeface="Times New Roman"/>
              </a:rPr>
              <a:t>هُدَايَ</a:t>
            </a:r>
            <a:r>
              <a:rPr lang="ar-SA" b="1" dirty="0">
                <a:ea typeface="Calibri"/>
                <a:cs typeface="NikoshBAN"/>
              </a:rPr>
              <a:t> </a:t>
            </a:r>
            <a:r>
              <a:rPr lang="ar-SA" b="1" dirty="0">
                <a:ea typeface="Calibri"/>
                <a:cs typeface="Times New Roman"/>
              </a:rPr>
              <a:t>فَلاَ</a:t>
            </a:r>
            <a:r>
              <a:rPr lang="ar-SA" b="1" dirty="0">
                <a:ea typeface="Calibri"/>
                <a:cs typeface="NikoshBAN"/>
              </a:rPr>
              <a:t> </a:t>
            </a:r>
            <a:r>
              <a:rPr lang="ar-SA" b="1" dirty="0">
                <a:ea typeface="Calibri"/>
                <a:cs typeface="Times New Roman"/>
              </a:rPr>
              <a:t>خَوْفٌ</a:t>
            </a:r>
            <a:r>
              <a:rPr lang="ar-SA" b="1" dirty="0">
                <a:ea typeface="Calibri"/>
                <a:cs typeface="NikoshBAN"/>
              </a:rPr>
              <a:t> </a:t>
            </a:r>
            <a:r>
              <a:rPr lang="ar-SA" b="1" dirty="0">
                <a:ea typeface="Calibri"/>
                <a:cs typeface="Times New Roman"/>
              </a:rPr>
              <a:t>عَلَيْهِمْ</a:t>
            </a:r>
            <a:r>
              <a:rPr lang="ar-SA" b="1" dirty="0">
                <a:ea typeface="Calibri"/>
                <a:cs typeface="NikoshBAN"/>
              </a:rPr>
              <a:t> </a:t>
            </a:r>
            <a:r>
              <a:rPr lang="ar-SA" b="1" dirty="0">
                <a:ea typeface="Calibri"/>
                <a:cs typeface="Times New Roman"/>
              </a:rPr>
              <a:t>وَلاَ</a:t>
            </a:r>
            <a:r>
              <a:rPr lang="ar-SA" b="1" dirty="0">
                <a:ea typeface="Calibri"/>
                <a:cs typeface="NikoshBAN"/>
              </a:rPr>
              <a:t> </a:t>
            </a:r>
            <a:r>
              <a:rPr lang="ar-SA" b="1" dirty="0">
                <a:ea typeface="Calibri"/>
                <a:cs typeface="Times New Roman"/>
              </a:rPr>
              <a:t>هُمْ</a:t>
            </a:r>
            <a:r>
              <a:rPr lang="ar-SA" b="1" dirty="0">
                <a:ea typeface="Calibri"/>
                <a:cs typeface="NikoshBAN"/>
              </a:rPr>
              <a:t> </a:t>
            </a:r>
            <a:r>
              <a:rPr lang="ar-SA" b="1" dirty="0">
                <a:ea typeface="Calibri"/>
                <a:cs typeface="Times New Roman"/>
              </a:rPr>
              <a:t>يَحْزَنُونَ</a:t>
            </a:r>
            <a:r>
              <a:rPr lang="ar-SA" b="1" dirty="0">
                <a:ea typeface="Calibri"/>
                <a:cs typeface="NikoshBAN"/>
              </a:rPr>
              <a:t> {38}</a:t>
            </a:r>
            <a:endParaRPr lang="bn-IN" dirty="0">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7585043" y="1881486"/>
            <a:ext cx="1025186" cy="523220"/>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IN" sz="2800" b="1" dirty="0" smtClean="0">
                <a:solidFill>
                  <a:srgbClr val="FF0000"/>
                </a:solidFill>
                <a:latin typeface="NikoshBAN" pitchFamily="2" charset="0"/>
                <a:cs typeface="NikoshBAN" pitchFamily="2" charset="0"/>
              </a:rPr>
              <a:t>বিচারক </a:t>
            </a:r>
            <a:endParaRPr lang="en-US" sz="2800" b="1" dirty="0">
              <a:solidFill>
                <a:srgbClr val="FF0000"/>
              </a:solidFill>
              <a:latin typeface="NikoshBAN" pitchFamily="2" charset="0"/>
              <a:cs typeface="NikoshBAN" pitchFamily="2" charset="0"/>
            </a:endParaRPr>
          </a:p>
        </p:txBody>
      </p:sp>
      <p:sp>
        <p:nvSpPr>
          <p:cNvPr id="25" name="TextBox 24"/>
          <p:cNvSpPr txBox="1"/>
          <p:nvPr/>
        </p:nvSpPr>
        <p:spPr>
          <a:xfrm>
            <a:off x="1672181" y="3484539"/>
            <a:ext cx="1147219" cy="523220"/>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ar-SA" sz="2800" b="1" dirty="0" smtClean="0">
                <a:latin typeface="NikoshBAN" pitchFamily="2" charset="0"/>
                <a:cs typeface="NikoshBAN" pitchFamily="2" charset="0"/>
              </a:rPr>
              <a:t>سماء</a:t>
            </a:r>
            <a:endParaRPr lang="en-US" sz="2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8" name="TextBox 27"/>
          <p:cNvSpPr txBox="1"/>
          <p:nvPr/>
        </p:nvSpPr>
        <p:spPr>
          <a:xfrm>
            <a:off x="3896985" y="3439180"/>
            <a:ext cx="903615" cy="523220"/>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ar-SA" sz="2800" b="1" dirty="0" smtClean="0">
                <a:solidFill>
                  <a:srgbClr val="0070C0"/>
                </a:solidFill>
                <a:latin typeface="NikoshBAN" pitchFamily="2" charset="0"/>
                <a:cs typeface="NikoshBAN" pitchFamily="2" charset="0"/>
              </a:rPr>
              <a:t>سمي</a:t>
            </a:r>
            <a:r>
              <a:rPr lang="bn-IN" sz="2800" b="1" dirty="0" smtClean="0">
                <a:solidFill>
                  <a:srgbClr val="0070C0"/>
                </a:solidFill>
                <a:latin typeface="NikoshBAN" pitchFamily="2" charset="0"/>
                <a:cs typeface="NikoshBAN" pitchFamily="2" charset="0"/>
              </a:rPr>
              <a:t> </a:t>
            </a:r>
            <a:endParaRPr lang="en-US" sz="2800" b="1" dirty="0">
              <a:solidFill>
                <a:srgbClr val="0070C0"/>
              </a:solidFill>
              <a:latin typeface="NikoshBAN" pitchFamily="2" charset="0"/>
              <a:cs typeface="NikoshBAN" pitchFamily="2" charset="0"/>
            </a:endParaRPr>
          </a:p>
        </p:txBody>
      </p:sp>
      <p:sp>
        <p:nvSpPr>
          <p:cNvPr id="30" name="TextBox 29"/>
          <p:cNvSpPr txBox="1"/>
          <p:nvPr/>
        </p:nvSpPr>
        <p:spPr>
          <a:xfrm>
            <a:off x="5809870" y="3441973"/>
            <a:ext cx="819530" cy="523220"/>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ar-SA" sz="2800" b="1" dirty="0" smtClean="0">
                <a:latin typeface="NikoshBAN" pitchFamily="2" charset="0"/>
                <a:cs typeface="NikoshBAN" pitchFamily="2" charset="0"/>
              </a:rPr>
              <a:t>سمو</a:t>
            </a:r>
            <a:r>
              <a:rPr lang="bn-IN"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32" name="TextBox 31"/>
          <p:cNvSpPr txBox="1"/>
          <p:nvPr/>
        </p:nvSpPr>
        <p:spPr>
          <a:xfrm>
            <a:off x="7696200" y="3403874"/>
            <a:ext cx="838200" cy="523220"/>
          </a:xfrm>
          <a:prstGeom prst="rect">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ar-SA" sz="2800" b="1" dirty="0" smtClean="0">
                <a:latin typeface="NikoshBAN" pitchFamily="2" charset="0"/>
                <a:cs typeface="NikoshBAN" pitchFamily="2" charset="0"/>
              </a:rPr>
              <a:t>سيو</a:t>
            </a:r>
            <a:r>
              <a:rPr lang="bn-IN"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41" name="TextBox 40"/>
          <p:cNvSpPr txBox="1"/>
          <p:nvPr/>
        </p:nvSpPr>
        <p:spPr>
          <a:xfrm>
            <a:off x="457200" y="2528258"/>
            <a:ext cx="4267200" cy="584775"/>
          </a:xfrm>
          <a:prstGeom prst="rect">
            <a:avLst/>
          </a:prstGeom>
          <a:solidFill>
            <a:schemeClr val="accent4">
              <a:lumMod val="60000"/>
              <a:lumOff val="40000"/>
            </a:schemeClr>
          </a:solidFill>
          <a:ln>
            <a:noFill/>
          </a:ln>
          <a:effectLst>
            <a:outerShdw blurRad="44450" dist="27940" dir="5400000" algn="ctr">
              <a:srgbClr val="000000">
                <a:alpha val="32000"/>
              </a:srgb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prst="artDeco"/>
          </a:sp3d>
        </p:spPr>
        <p:txBody>
          <a:bodyPr wrap="square" rtlCol="0">
            <a:spAutoFit/>
          </a:bodyPr>
          <a:lstStyle/>
          <a:p>
            <a:r>
              <a:rPr lang="ar-SA" sz="3200" b="1" dirty="0" smtClean="0">
                <a:solidFill>
                  <a:srgbClr val="002060"/>
                </a:solidFill>
                <a:latin typeface="NikoshBAN" pitchFamily="2" charset="0"/>
                <a:cs typeface="NikoshBAN" pitchFamily="2" charset="0"/>
              </a:rPr>
              <a:t>سموات</a:t>
            </a:r>
            <a:r>
              <a:rPr lang="en-US" sz="3200" b="1" dirty="0" smtClean="0">
                <a:solidFill>
                  <a:srgbClr val="002060"/>
                </a:solidFill>
                <a:latin typeface="NikoshBAN" pitchFamily="2" charset="0"/>
                <a:cs typeface="NikoshBAN" pitchFamily="2" charset="0"/>
              </a:rPr>
              <a:t> </a:t>
            </a:r>
            <a:r>
              <a:rPr lang="en-US" sz="3200" b="1" dirty="0" smtClean="0">
                <a:solidFill>
                  <a:srgbClr val="002060"/>
                </a:solidFill>
                <a:latin typeface="NikoshBAN" pitchFamily="2" charset="0"/>
                <a:cs typeface="NikoshBAN" pitchFamily="2" charset="0"/>
              </a:rPr>
              <a:t>- </a:t>
            </a:r>
            <a:r>
              <a:rPr lang="bn-IN" sz="3200" b="1" dirty="0" smtClean="0">
                <a:solidFill>
                  <a:srgbClr val="002060"/>
                </a:solidFill>
                <a:latin typeface="NikoshBAN" pitchFamily="2" charset="0"/>
                <a:cs typeface="NikoshBAN" pitchFamily="2" charset="0"/>
              </a:rPr>
              <a:t>শব্দের </a:t>
            </a:r>
            <a:r>
              <a:rPr lang="bn-IN" sz="3200" b="1" dirty="0" smtClean="0">
                <a:solidFill>
                  <a:srgbClr val="002060"/>
                </a:solidFill>
                <a:latin typeface="NikoshBAN" pitchFamily="2" charset="0"/>
                <a:cs typeface="NikoshBAN" pitchFamily="2" charset="0"/>
              </a:rPr>
              <a:t>একবচন </a:t>
            </a:r>
            <a:r>
              <a:rPr lang="bn-IN" sz="3200" b="1" dirty="0">
                <a:solidFill>
                  <a:srgbClr val="002060"/>
                </a:solidFill>
                <a:latin typeface="NikoshBAN" pitchFamily="2" charset="0"/>
                <a:cs typeface="NikoshBAN" pitchFamily="2" charset="0"/>
              </a:rPr>
              <a:t>কী?</a:t>
            </a:r>
            <a:endParaRPr lang="en-US" sz="3200" dirty="0">
              <a:solidFill>
                <a:srgbClr val="002060"/>
              </a:solidFill>
              <a:latin typeface="NikoshBAN" pitchFamily="2" charset="0"/>
              <a:cs typeface="NikoshBAN" pitchFamily="2" charset="0"/>
            </a:endParaRPr>
          </a:p>
        </p:txBody>
      </p:sp>
      <p:sp>
        <p:nvSpPr>
          <p:cNvPr id="3" name="Oval 2"/>
          <p:cNvSpPr/>
          <p:nvPr/>
        </p:nvSpPr>
        <p:spPr>
          <a:xfrm>
            <a:off x="520197" y="1833266"/>
            <a:ext cx="521705" cy="509885"/>
          </a:xfrm>
          <a:prstGeom prst="ellipse">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FF0000"/>
                </a:solidFill>
                <a:latin typeface="NikoshBAN" pitchFamily="2" charset="0"/>
                <a:cs typeface="NikoshBAN" pitchFamily="2" charset="0"/>
              </a:rPr>
              <a:t>ক</a:t>
            </a:r>
            <a:endParaRPr lang="en-US" sz="2000" b="1" dirty="0">
              <a:solidFill>
                <a:srgbClr val="FF0000"/>
              </a:solidFill>
              <a:latin typeface="NikoshBAN" pitchFamily="2" charset="0"/>
              <a:cs typeface="NikoshBAN" pitchFamily="2" charset="0"/>
            </a:endParaRPr>
          </a:p>
        </p:txBody>
      </p:sp>
      <p:sp>
        <p:nvSpPr>
          <p:cNvPr id="42" name="TextBox 41"/>
          <p:cNvSpPr txBox="1"/>
          <p:nvPr/>
        </p:nvSpPr>
        <p:spPr>
          <a:xfrm>
            <a:off x="1672181" y="1828800"/>
            <a:ext cx="1223419" cy="523220"/>
          </a:xfrm>
          <a:prstGeom prst="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IN" sz="2800" b="1" dirty="0" smtClean="0">
                <a:solidFill>
                  <a:schemeClr val="accent3">
                    <a:lumMod val="75000"/>
                  </a:schemeClr>
                </a:solidFill>
                <a:latin typeface="NikoshBAN" pitchFamily="2" charset="0"/>
                <a:cs typeface="NikoshBAN" pitchFamily="2" charset="0"/>
              </a:rPr>
              <a:t>প্রতিনিধি</a:t>
            </a:r>
            <a:endParaRPr lang="en-US" sz="2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43" name="Oval 42"/>
          <p:cNvSpPr/>
          <p:nvPr/>
        </p:nvSpPr>
        <p:spPr>
          <a:xfrm>
            <a:off x="3135895" y="1848445"/>
            <a:ext cx="521705" cy="509885"/>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rgbClr val="00B050"/>
                </a:solidFill>
                <a:latin typeface="NikoshBAN" pitchFamily="2" charset="0"/>
                <a:cs typeface="NikoshBAN" pitchFamily="2" charset="0"/>
              </a:rPr>
              <a:t>খ</a:t>
            </a:r>
            <a:endParaRPr lang="en-US" sz="2000" b="1" dirty="0">
              <a:solidFill>
                <a:srgbClr val="00B050"/>
              </a:solidFill>
              <a:latin typeface="NikoshBAN" pitchFamily="2" charset="0"/>
              <a:cs typeface="NikoshBAN" pitchFamily="2" charset="0"/>
            </a:endParaRPr>
          </a:p>
        </p:txBody>
      </p:sp>
      <p:sp>
        <p:nvSpPr>
          <p:cNvPr id="44" name="Oval 43"/>
          <p:cNvSpPr/>
          <p:nvPr/>
        </p:nvSpPr>
        <p:spPr>
          <a:xfrm>
            <a:off x="4964695" y="1822966"/>
            <a:ext cx="521705" cy="509885"/>
          </a:xfrm>
          <a:prstGeom prst="ellipse">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00B0F0"/>
                </a:solidFill>
                <a:latin typeface="NikoshBAN" pitchFamily="2" charset="0"/>
                <a:cs typeface="NikoshBAN" pitchFamily="2" charset="0"/>
              </a:rPr>
              <a:t>গ</a:t>
            </a:r>
            <a:endParaRPr lang="en-US" sz="2000" b="1" dirty="0">
              <a:solidFill>
                <a:srgbClr val="00B0F0"/>
              </a:solidFill>
              <a:latin typeface="NikoshBAN" pitchFamily="2" charset="0"/>
              <a:cs typeface="NikoshBAN" pitchFamily="2" charset="0"/>
            </a:endParaRPr>
          </a:p>
        </p:txBody>
      </p:sp>
      <p:sp>
        <p:nvSpPr>
          <p:cNvPr id="45" name="TextBox 44"/>
          <p:cNvSpPr txBox="1"/>
          <p:nvPr/>
        </p:nvSpPr>
        <p:spPr>
          <a:xfrm>
            <a:off x="3889899" y="1828800"/>
            <a:ext cx="910701" cy="52322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IN" sz="2800" b="1" dirty="0" smtClean="0">
                <a:solidFill>
                  <a:schemeClr val="tx2">
                    <a:lumMod val="50000"/>
                  </a:schemeClr>
                </a:solidFill>
                <a:latin typeface="NikoshBAN" pitchFamily="2" charset="0"/>
                <a:cs typeface="NikoshBAN" pitchFamily="2" charset="0"/>
              </a:rPr>
              <a:t>নেতা </a:t>
            </a:r>
            <a:endParaRPr lang="en-US" sz="2800" b="1" dirty="0">
              <a:solidFill>
                <a:schemeClr val="tx2">
                  <a:lumMod val="50000"/>
                </a:schemeClr>
              </a:solidFill>
              <a:latin typeface="NikoshBAN" pitchFamily="2" charset="0"/>
              <a:cs typeface="NikoshBAN" pitchFamily="2" charset="0"/>
            </a:endParaRPr>
          </a:p>
        </p:txBody>
      </p:sp>
      <p:sp>
        <p:nvSpPr>
          <p:cNvPr id="46" name="TextBox 45"/>
          <p:cNvSpPr txBox="1"/>
          <p:nvPr/>
        </p:nvSpPr>
        <p:spPr>
          <a:xfrm>
            <a:off x="5756614" y="1822966"/>
            <a:ext cx="872786" cy="52322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IN" sz="2800" b="1" dirty="0" smtClean="0">
                <a:solidFill>
                  <a:srgbClr val="FF0000"/>
                </a:solidFill>
                <a:latin typeface="NikoshBAN" pitchFamily="2" charset="0"/>
                <a:cs typeface="NikoshBAN" pitchFamily="2" charset="0"/>
              </a:rPr>
              <a:t>বন্ধু </a:t>
            </a:r>
            <a:endParaRPr lang="en-US" sz="2800" b="1" dirty="0">
              <a:solidFill>
                <a:srgbClr val="FF0000"/>
              </a:solidFill>
              <a:latin typeface="NikoshBAN" pitchFamily="2" charset="0"/>
              <a:cs typeface="NikoshBAN" pitchFamily="2" charset="0"/>
            </a:endParaRPr>
          </a:p>
        </p:txBody>
      </p:sp>
      <p:sp>
        <p:nvSpPr>
          <p:cNvPr id="47" name="Oval 46"/>
          <p:cNvSpPr/>
          <p:nvPr/>
        </p:nvSpPr>
        <p:spPr>
          <a:xfrm>
            <a:off x="6869695" y="1817906"/>
            <a:ext cx="521705" cy="509885"/>
          </a:xfrm>
          <a:prstGeom prst="ellipse">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rgbClr val="0070C0"/>
                </a:solidFill>
                <a:latin typeface="NikoshBAN" pitchFamily="2" charset="0"/>
                <a:cs typeface="NikoshBAN" pitchFamily="2" charset="0"/>
              </a:rPr>
              <a:t>ঘ</a:t>
            </a:r>
            <a:endParaRPr lang="en-US" sz="2000" b="1" dirty="0">
              <a:solidFill>
                <a:srgbClr val="0070C0"/>
              </a:solidFill>
              <a:latin typeface="NikoshBAN" pitchFamily="2" charset="0"/>
              <a:cs typeface="NikoshBAN" pitchFamily="2" charset="0"/>
            </a:endParaRPr>
          </a:p>
        </p:txBody>
      </p:sp>
      <p:sp>
        <p:nvSpPr>
          <p:cNvPr id="49" name="Oval 48"/>
          <p:cNvSpPr/>
          <p:nvPr/>
        </p:nvSpPr>
        <p:spPr>
          <a:xfrm>
            <a:off x="4964695" y="3441973"/>
            <a:ext cx="521705" cy="509885"/>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গ</a:t>
            </a:r>
            <a:endParaRPr lang="en-US" sz="2000" dirty="0">
              <a:latin typeface="NikoshBAN" pitchFamily="2" charset="0"/>
              <a:cs typeface="NikoshBAN" pitchFamily="2" charset="0"/>
            </a:endParaRPr>
          </a:p>
        </p:txBody>
      </p:sp>
      <p:sp>
        <p:nvSpPr>
          <p:cNvPr id="50" name="Oval 49"/>
          <p:cNvSpPr/>
          <p:nvPr/>
        </p:nvSpPr>
        <p:spPr>
          <a:xfrm>
            <a:off x="3135895" y="3436139"/>
            <a:ext cx="521705" cy="509885"/>
          </a:xfrm>
          <a:prstGeom prst="ellipse">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latin typeface="NikoshBAN" pitchFamily="2" charset="0"/>
                <a:cs typeface="NikoshBAN" pitchFamily="2" charset="0"/>
              </a:rPr>
              <a:t>খ</a:t>
            </a:r>
            <a:endParaRPr lang="en-US" sz="2000" dirty="0">
              <a:latin typeface="NikoshBAN" pitchFamily="2" charset="0"/>
              <a:cs typeface="NikoshBAN" pitchFamily="2" charset="0"/>
            </a:endParaRPr>
          </a:p>
        </p:txBody>
      </p:sp>
      <p:sp>
        <p:nvSpPr>
          <p:cNvPr id="51" name="Oval 50"/>
          <p:cNvSpPr/>
          <p:nvPr/>
        </p:nvSpPr>
        <p:spPr>
          <a:xfrm>
            <a:off x="520197" y="3484539"/>
            <a:ext cx="521705" cy="509885"/>
          </a:xfrm>
          <a:prstGeom prst="ellipse">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ক</a:t>
            </a:r>
            <a:endParaRPr lang="en-US" sz="2000" dirty="0">
              <a:latin typeface="NikoshBAN" pitchFamily="2" charset="0"/>
              <a:cs typeface="NikoshBAN" pitchFamily="2" charset="0"/>
            </a:endParaRPr>
          </a:p>
        </p:txBody>
      </p:sp>
      <p:sp>
        <p:nvSpPr>
          <p:cNvPr id="52" name="Oval 51"/>
          <p:cNvSpPr/>
          <p:nvPr/>
        </p:nvSpPr>
        <p:spPr>
          <a:xfrm>
            <a:off x="6869694" y="3403874"/>
            <a:ext cx="521705" cy="509885"/>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latin typeface="NikoshBAN" pitchFamily="2" charset="0"/>
                <a:cs typeface="NikoshBAN" pitchFamily="2" charset="0"/>
              </a:rPr>
              <a:t>ঘ</a:t>
            </a:r>
            <a:endParaRPr lang="en-US" dirty="0">
              <a:latin typeface="NikoshBAN" pitchFamily="2" charset="0"/>
              <a:cs typeface="NikoshBAN" pitchFamily="2" charset="0"/>
            </a:endParaRPr>
          </a:p>
        </p:txBody>
      </p:sp>
      <p:sp>
        <p:nvSpPr>
          <p:cNvPr id="4" name="TextBox 3"/>
          <p:cNvSpPr txBox="1"/>
          <p:nvPr/>
        </p:nvSpPr>
        <p:spPr>
          <a:xfrm>
            <a:off x="1219200" y="1828800"/>
            <a:ext cx="352425" cy="523220"/>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bn-IN" sz="2800" dirty="0">
                <a:solidFill>
                  <a:srgbClr val="FF0000"/>
                </a:solidFill>
                <a:effectLst>
                  <a:outerShdw blurRad="38100" dist="38100" dir="2700000" algn="tl">
                    <a:srgbClr val="000000">
                      <a:alpha val="43137"/>
                    </a:srgbClr>
                  </a:outerShdw>
                </a:effectLst>
                <a:latin typeface="Arial"/>
                <a:cs typeface="NikoshBAN" pitchFamily="2" charset="0"/>
              </a:rPr>
              <a:t>√</a:t>
            </a:r>
            <a:endParaRPr lang="en-US" sz="2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2" name="TextBox 21"/>
          <p:cNvSpPr txBox="1"/>
          <p:nvPr/>
        </p:nvSpPr>
        <p:spPr>
          <a:xfrm>
            <a:off x="1123950" y="3465429"/>
            <a:ext cx="400050" cy="584775"/>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oftRound"/>
          </a:sp3d>
        </p:spPr>
        <p:txBody>
          <a:bodyPr wrap="square" rtlCol="0">
            <a:spAutoFit/>
          </a:bodyPr>
          <a:lstStyle/>
          <a:p>
            <a:pPr algn="ctr"/>
            <a:r>
              <a:rPr lang="bn-IN" sz="3200" b="1" dirty="0">
                <a:solidFill>
                  <a:srgbClr val="FF0000"/>
                </a:solidFill>
                <a:effectLst>
                  <a:outerShdw blurRad="38100" dist="38100" dir="2700000" algn="tl">
                    <a:srgbClr val="000000">
                      <a:alpha val="43137"/>
                    </a:srgbClr>
                  </a:outerShdw>
                </a:effectLst>
                <a:latin typeface="Arial"/>
                <a:cs typeface="NikoshBAN" pitchFamily="2" charset="0"/>
              </a:rPr>
              <a:t>√</a:t>
            </a:r>
            <a:endParaRPr lang="en-US" sz="3200" b="1"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2868853" y="152400"/>
            <a:ext cx="2998547" cy="762000"/>
          </a:xfrm>
          <a:prstGeom prst="rect">
            <a:avLst/>
          </a:prstGeom>
          <a:solidFill>
            <a:schemeClr val="accent3">
              <a:lumMod val="60000"/>
              <a:lumOff val="4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chemeClr val="tx1"/>
                </a:solidFill>
                <a:latin typeface="NikoshBAN" pitchFamily="2" charset="0"/>
                <a:cs typeface="NikoshBAN" pitchFamily="2" charset="0"/>
              </a:rPr>
              <a:t>একক কাজ</a:t>
            </a:r>
            <a:endParaRPr lang="en-US" sz="4800" b="1" dirty="0">
              <a:solidFill>
                <a:schemeClr val="tx1"/>
              </a:solidFill>
              <a:latin typeface="NikoshBAN" pitchFamily="2" charset="0"/>
              <a:cs typeface="NikoshBAN" pitchFamily="2" charset="0"/>
            </a:endParaRPr>
          </a:p>
        </p:txBody>
      </p:sp>
      <p:sp>
        <p:nvSpPr>
          <p:cNvPr id="6" name="Rectangle 5"/>
          <p:cNvSpPr/>
          <p:nvPr/>
        </p:nvSpPr>
        <p:spPr>
          <a:xfrm>
            <a:off x="533400" y="990600"/>
            <a:ext cx="3200400" cy="685800"/>
          </a:xfrm>
          <a:prstGeom prst="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FF0000"/>
                </a:solidFill>
                <a:latin typeface="NikoshBAN" pitchFamily="2" charset="0"/>
                <a:cs typeface="NikoshBAN" pitchFamily="2" charset="0"/>
              </a:rPr>
              <a:t>خَلِيْفَةٌ</a:t>
            </a:r>
            <a:r>
              <a:rPr lang="en-US" sz="2800" b="1" dirty="0">
                <a:solidFill>
                  <a:srgbClr val="FF0000"/>
                </a:solidFill>
                <a:latin typeface="NikoshBAN" pitchFamily="2" charset="0"/>
                <a:cs typeface="NikoshBAN" pitchFamily="2" charset="0"/>
              </a:rPr>
              <a:t> </a:t>
            </a:r>
            <a:r>
              <a:rPr lang="en-US" sz="2800" b="1" dirty="0" smtClean="0">
                <a:solidFill>
                  <a:srgbClr val="FF0000"/>
                </a:solidFill>
                <a:latin typeface="NikoshBAN" pitchFamily="2" charset="0"/>
                <a:cs typeface="NikoshBAN" pitchFamily="2" charset="0"/>
              </a:rPr>
              <a:t>- </a:t>
            </a:r>
            <a:r>
              <a:rPr lang="bn-IN" sz="2800" b="1" dirty="0" smtClean="0">
                <a:solidFill>
                  <a:srgbClr val="FF0000"/>
                </a:solidFill>
                <a:latin typeface="NikoshBAN" pitchFamily="2" charset="0"/>
                <a:cs typeface="NikoshBAN" pitchFamily="2" charset="0"/>
              </a:rPr>
              <a:t>শব্দের </a:t>
            </a:r>
            <a:r>
              <a:rPr lang="bn-IN" sz="2800" b="1" dirty="0">
                <a:solidFill>
                  <a:srgbClr val="FF0000"/>
                </a:solidFill>
                <a:latin typeface="NikoshBAN" pitchFamily="2" charset="0"/>
                <a:cs typeface="NikoshBAN" pitchFamily="2" charset="0"/>
              </a:rPr>
              <a:t>অর্থ কী</a:t>
            </a:r>
            <a:r>
              <a:rPr lang="bn-IN" sz="2800" b="1" dirty="0" smtClean="0">
                <a:solidFill>
                  <a:srgbClr val="FF0000"/>
                </a:solidFill>
                <a:latin typeface="NikoshBAN" pitchFamily="2" charset="0"/>
                <a:cs typeface="NikoshBAN" pitchFamily="2" charset="0"/>
              </a:rPr>
              <a:t>?</a:t>
            </a:r>
            <a:endParaRPr lang="en-US" sz="2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83245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additive="base">
                                        <p:cTn id="25" dur="500" fill="hold"/>
                                        <p:tgtEl>
                                          <p:spTgt spid="42"/>
                                        </p:tgtEl>
                                        <p:attrNameLst>
                                          <p:attrName>ppt_x</p:attrName>
                                        </p:attrNameLst>
                                      </p:cBhvr>
                                      <p:tavLst>
                                        <p:tav tm="0">
                                          <p:val>
                                            <p:strVal val="#ppt_x"/>
                                          </p:val>
                                        </p:tav>
                                        <p:tav tm="100000">
                                          <p:val>
                                            <p:strVal val="#ppt_x"/>
                                          </p:val>
                                        </p:tav>
                                      </p:tavLst>
                                    </p:anim>
                                    <p:anim calcmode="lin" valueType="num">
                                      <p:cBhvr additive="base">
                                        <p:cTn id="2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fill="hold"/>
                                        <p:tgtEl>
                                          <p:spTgt spid="43"/>
                                        </p:tgtEl>
                                        <p:attrNameLst>
                                          <p:attrName>ppt_x</p:attrName>
                                        </p:attrNameLst>
                                      </p:cBhvr>
                                      <p:tavLst>
                                        <p:tav tm="0">
                                          <p:val>
                                            <p:strVal val="#ppt_x"/>
                                          </p:val>
                                        </p:tav>
                                        <p:tav tm="100000">
                                          <p:val>
                                            <p:strVal val="#ppt_x"/>
                                          </p:val>
                                        </p:tav>
                                      </p:tavLst>
                                    </p:anim>
                                    <p:anim calcmode="lin" valueType="num">
                                      <p:cBhvr additive="base">
                                        <p:cTn id="3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500" fill="hold"/>
                                        <p:tgtEl>
                                          <p:spTgt spid="45"/>
                                        </p:tgtEl>
                                        <p:attrNameLst>
                                          <p:attrName>ppt_x</p:attrName>
                                        </p:attrNameLst>
                                      </p:cBhvr>
                                      <p:tavLst>
                                        <p:tav tm="0">
                                          <p:val>
                                            <p:strVal val="#ppt_x"/>
                                          </p:val>
                                        </p:tav>
                                        <p:tav tm="100000">
                                          <p:val>
                                            <p:strVal val="#ppt_x"/>
                                          </p:val>
                                        </p:tav>
                                      </p:tavLst>
                                    </p:anim>
                                    <p:anim calcmode="lin" valueType="num">
                                      <p:cBhvr additive="base">
                                        <p:cTn id="3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additive="base">
                                        <p:cTn id="43" dur="500" fill="hold"/>
                                        <p:tgtEl>
                                          <p:spTgt spid="44"/>
                                        </p:tgtEl>
                                        <p:attrNameLst>
                                          <p:attrName>ppt_x</p:attrName>
                                        </p:attrNameLst>
                                      </p:cBhvr>
                                      <p:tavLst>
                                        <p:tav tm="0">
                                          <p:val>
                                            <p:strVal val="#ppt_x"/>
                                          </p:val>
                                        </p:tav>
                                        <p:tav tm="100000">
                                          <p:val>
                                            <p:strVal val="#ppt_x"/>
                                          </p:val>
                                        </p:tav>
                                      </p:tavLst>
                                    </p:anim>
                                    <p:anim calcmode="lin" valueType="num">
                                      <p:cBhvr additive="base">
                                        <p:cTn id="4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ppt_x"/>
                                          </p:val>
                                        </p:tav>
                                        <p:tav tm="100000">
                                          <p:val>
                                            <p:strVal val="#ppt_x"/>
                                          </p:val>
                                        </p:tav>
                                      </p:tavLst>
                                    </p:anim>
                                    <p:anim calcmode="lin" valueType="num">
                                      <p:cBhvr additive="base">
                                        <p:cTn id="5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additive="base">
                                        <p:cTn id="73" dur="500" fill="hold"/>
                                        <p:tgtEl>
                                          <p:spTgt spid="41"/>
                                        </p:tgtEl>
                                        <p:attrNameLst>
                                          <p:attrName>ppt_x</p:attrName>
                                        </p:attrNameLst>
                                      </p:cBhvr>
                                      <p:tavLst>
                                        <p:tav tm="0">
                                          <p:val>
                                            <p:strVal val="#ppt_x"/>
                                          </p:val>
                                        </p:tav>
                                        <p:tav tm="100000">
                                          <p:val>
                                            <p:strVal val="#ppt_x"/>
                                          </p:val>
                                        </p:tav>
                                      </p:tavLst>
                                    </p:anim>
                                    <p:anim calcmode="lin" valueType="num">
                                      <p:cBhvr additive="base">
                                        <p:cTn id="7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additive="base">
                                        <p:cTn id="79" dur="500" fill="hold"/>
                                        <p:tgtEl>
                                          <p:spTgt spid="51"/>
                                        </p:tgtEl>
                                        <p:attrNameLst>
                                          <p:attrName>ppt_x</p:attrName>
                                        </p:attrNameLst>
                                      </p:cBhvr>
                                      <p:tavLst>
                                        <p:tav tm="0">
                                          <p:val>
                                            <p:strVal val="#ppt_x"/>
                                          </p:val>
                                        </p:tav>
                                        <p:tav tm="100000">
                                          <p:val>
                                            <p:strVal val="#ppt_x"/>
                                          </p:val>
                                        </p:tav>
                                      </p:tavLst>
                                    </p:anim>
                                    <p:anim calcmode="lin" valueType="num">
                                      <p:cBhvr additive="base">
                                        <p:cTn id="8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additive="base">
                                        <p:cTn id="85" dur="500" fill="hold"/>
                                        <p:tgtEl>
                                          <p:spTgt spid="25"/>
                                        </p:tgtEl>
                                        <p:attrNameLst>
                                          <p:attrName>ppt_x</p:attrName>
                                        </p:attrNameLst>
                                      </p:cBhvr>
                                      <p:tavLst>
                                        <p:tav tm="0">
                                          <p:val>
                                            <p:strVal val="#ppt_x"/>
                                          </p:val>
                                        </p:tav>
                                        <p:tav tm="100000">
                                          <p:val>
                                            <p:strVal val="#ppt_x"/>
                                          </p:val>
                                        </p:tav>
                                      </p:tavLst>
                                    </p:anim>
                                    <p:anim calcmode="lin" valueType="num">
                                      <p:cBhvr additive="base">
                                        <p:cTn id="8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additive="base">
                                        <p:cTn id="91" dur="500" fill="hold"/>
                                        <p:tgtEl>
                                          <p:spTgt spid="50"/>
                                        </p:tgtEl>
                                        <p:attrNameLst>
                                          <p:attrName>ppt_x</p:attrName>
                                        </p:attrNameLst>
                                      </p:cBhvr>
                                      <p:tavLst>
                                        <p:tav tm="0">
                                          <p:val>
                                            <p:strVal val="#ppt_x"/>
                                          </p:val>
                                        </p:tav>
                                        <p:tav tm="100000">
                                          <p:val>
                                            <p:strVal val="#ppt_x"/>
                                          </p:val>
                                        </p:tav>
                                      </p:tavLst>
                                    </p:anim>
                                    <p:anim calcmode="lin" valueType="num">
                                      <p:cBhvr additive="base">
                                        <p:cTn id="9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 calcmode="lin" valueType="num">
                                      <p:cBhvr additive="base">
                                        <p:cTn id="97" dur="500" fill="hold"/>
                                        <p:tgtEl>
                                          <p:spTgt spid="28"/>
                                        </p:tgtEl>
                                        <p:attrNameLst>
                                          <p:attrName>ppt_x</p:attrName>
                                        </p:attrNameLst>
                                      </p:cBhvr>
                                      <p:tavLst>
                                        <p:tav tm="0">
                                          <p:val>
                                            <p:strVal val="#ppt_x"/>
                                          </p:val>
                                        </p:tav>
                                        <p:tav tm="100000">
                                          <p:val>
                                            <p:strVal val="#ppt_x"/>
                                          </p:val>
                                        </p:tav>
                                      </p:tavLst>
                                    </p:anim>
                                    <p:anim calcmode="lin" valueType="num">
                                      <p:cBhvr additive="base">
                                        <p:cTn id="9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9"/>
                                        </p:tgtEl>
                                        <p:attrNameLst>
                                          <p:attrName>style.visibility</p:attrName>
                                        </p:attrNameLst>
                                      </p:cBhvr>
                                      <p:to>
                                        <p:strVal val="visible"/>
                                      </p:to>
                                    </p:set>
                                    <p:anim calcmode="lin" valueType="num">
                                      <p:cBhvr additive="base">
                                        <p:cTn id="103" dur="500" fill="hold"/>
                                        <p:tgtEl>
                                          <p:spTgt spid="49"/>
                                        </p:tgtEl>
                                        <p:attrNameLst>
                                          <p:attrName>ppt_x</p:attrName>
                                        </p:attrNameLst>
                                      </p:cBhvr>
                                      <p:tavLst>
                                        <p:tav tm="0">
                                          <p:val>
                                            <p:strVal val="#ppt_x"/>
                                          </p:val>
                                        </p:tav>
                                        <p:tav tm="100000">
                                          <p:val>
                                            <p:strVal val="#ppt_x"/>
                                          </p:val>
                                        </p:tav>
                                      </p:tavLst>
                                    </p:anim>
                                    <p:anim calcmode="lin" valueType="num">
                                      <p:cBhvr additive="base">
                                        <p:cTn id="10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ppt_x"/>
                                          </p:val>
                                        </p:tav>
                                        <p:tav tm="100000">
                                          <p:val>
                                            <p:strVal val="#ppt_x"/>
                                          </p:val>
                                        </p:tav>
                                      </p:tavLst>
                                    </p:anim>
                                    <p:anim calcmode="lin" valueType="num">
                                      <p:cBhvr additive="base">
                                        <p:cTn id="11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52"/>
                                        </p:tgtEl>
                                        <p:attrNameLst>
                                          <p:attrName>style.visibility</p:attrName>
                                        </p:attrNameLst>
                                      </p:cBhvr>
                                      <p:to>
                                        <p:strVal val="visible"/>
                                      </p:to>
                                    </p:set>
                                    <p:anim calcmode="lin" valueType="num">
                                      <p:cBhvr additive="base">
                                        <p:cTn id="115" dur="500" fill="hold"/>
                                        <p:tgtEl>
                                          <p:spTgt spid="52"/>
                                        </p:tgtEl>
                                        <p:attrNameLst>
                                          <p:attrName>ppt_x</p:attrName>
                                        </p:attrNameLst>
                                      </p:cBhvr>
                                      <p:tavLst>
                                        <p:tav tm="0">
                                          <p:val>
                                            <p:strVal val="#ppt_x"/>
                                          </p:val>
                                        </p:tav>
                                        <p:tav tm="100000">
                                          <p:val>
                                            <p:strVal val="#ppt_x"/>
                                          </p:val>
                                        </p:tav>
                                      </p:tavLst>
                                    </p:anim>
                                    <p:anim calcmode="lin" valueType="num">
                                      <p:cBhvr additive="base">
                                        <p:cTn id="11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2"/>
                                        </p:tgtEl>
                                        <p:attrNameLst>
                                          <p:attrName>style.visibility</p:attrName>
                                        </p:attrNameLst>
                                      </p:cBhvr>
                                      <p:to>
                                        <p:strVal val="visible"/>
                                      </p:to>
                                    </p:set>
                                    <p:anim calcmode="lin" valueType="num">
                                      <p:cBhvr additive="base">
                                        <p:cTn id="121" dur="500" fill="hold"/>
                                        <p:tgtEl>
                                          <p:spTgt spid="32"/>
                                        </p:tgtEl>
                                        <p:attrNameLst>
                                          <p:attrName>ppt_x</p:attrName>
                                        </p:attrNameLst>
                                      </p:cBhvr>
                                      <p:tavLst>
                                        <p:tav tm="0">
                                          <p:val>
                                            <p:strVal val="#ppt_x"/>
                                          </p:val>
                                        </p:tav>
                                        <p:tav tm="100000">
                                          <p:val>
                                            <p:strVal val="#ppt_x"/>
                                          </p:val>
                                        </p:tav>
                                      </p:tavLst>
                                    </p:anim>
                                    <p:anim calcmode="lin" valueType="num">
                                      <p:cBhvr additive="base">
                                        <p:cTn id="12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2"/>
                                        </p:tgtEl>
                                        <p:attrNameLst>
                                          <p:attrName>style.visibility</p:attrName>
                                        </p:attrNameLst>
                                      </p:cBhvr>
                                      <p:to>
                                        <p:strVal val="visible"/>
                                      </p:to>
                                    </p:set>
                                    <p:anim calcmode="lin" valueType="num">
                                      <p:cBhvr additive="base">
                                        <p:cTn id="127" dur="500" fill="hold"/>
                                        <p:tgtEl>
                                          <p:spTgt spid="22"/>
                                        </p:tgtEl>
                                        <p:attrNameLst>
                                          <p:attrName>ppt_x</p:attrName>
                                        </p:attrNameLst>
                                      </p:cBhvr>
                                      <p:tavLst>
                                        <p:tav tm="0">
                                          <p:val>
                                            <p:strVal val="#ppt_x"/>
                                          </p:val>
                                        </p:tav>
                                        <p:tav tm="100000">
                                          <p:val>
                                            <p:strVal val="#ppt_x"/>
                                          </p:val>
                                        </p:tav>
                                      </p:tavLst>
                                    </p:anim>
                                    <p:anim calcmode="lin" valueType="num">
                                      <p:cBhvr additive="base">
                                        <p:cTn id="1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P spid="28" grpId="0" animBg="1"/>
      <p:bldP spid="30" grpId="0" animBg="1"/>
      <p:bldP spid="32" grpId="0" animBg="1"/>
      <p:bldP spid="41" grpId="0" animBg="1"/>
      <p:bldP spid="3" grpId="0" animBg="1"/>
      <p:bldP spid="42" grpId="0" animBg="1"/>
      <p:bldP spid="43" grpId="0" animBg="1"/>
      <p:bldP spid="44" grpId="0" animBg="1"/>
      <p:bldP spid="45" grpId="0" animBg="1"/>
      <p:bldP spid="46" grpId="0" animBg="1"/>
      <p:bldP spid="47" grpId="0" animBg="1"/>
      <p:bldP spid="49" grpId="0" animBg="1"/>
      <p:bldP spid="50" grpId="0" animBg="1"/>
      <p:bldP spid="51" grpId="0" animBg="1"/>
      <p:bldP spid="52" grpId="0" animBg="1"/>
      <p:bldP spid="4" grpId="0" animBg="1"/>
      <p:bldP spid="22"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286000"/>
            <a:ext cx="4572000" cy="2841244"/>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pic>
      <p:sp>
        <p:nvSpPr>
          <p:cNvPr id="5" name="TextBox 4"/>
          <p:cNvSpPr txBox="1"/>
          <p:nvPr/>
        </p:nvSpPr>
        <p:spPr>
          <a:xfrm>
            <a:off x="2286000" y="533400"/>
            <a:ext cx="4572000" cy="1107996"/>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bn-IN" sz="6600" b="1" dirty="0" smtClean="0">
                <a:effectLst>
                  <a:outerShdw blurRad="38100" dist="38100" dir="2700000" algn="tl">
                    <a:srgbClr val="000000">
                      <a:alpha val="43137"/>
                    </a:srgbClr>
                  </a:outerShdw>
                </a:effectLst>
                <a:latin typeface="NikoshBAN" pitchFamily="2" charset="0"/>
                <a:cs typeface="NikoshBAN" pitchFamily="2" charset="0"/>
              </a:rPr>
              <a:t>ধন্যবাদ</a:t>
            </a:r>
            <a:r>
              <a:rPr lang="bn-IN" sz="4800" b="1" dirty="0" smtClean="0">
                <a:effectLst>
                  <a:outerShdw blurRad="38100" dist="38100" dir="2700000" algn="tl">
                    <a:srgbClr val="000000">
                      <a:alpha val="43137"/>
                    </a:srgbClr>
                  </a:outerShdw>
                </a:effectLst>
                <a:latin typeface="NikoshBAN" pitchFamily="2" charset="0"/>
                <a:cs typeface="NikoshBAN" pitchFamily="2" charset="0"/>
              </a:rPr>
              <a:t> </a:t>
            </a:r>
            <a:endParaRPr lang="en-US" sz="4800" b="1" dirty="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72392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715000" cy="3581400"/>
          </a:xfrm>
          <a:solidFill>
            <a:schemeClr val="accent3">
              <a:lumMod val="40000"/>
              <a:lumOff val="60000"/>
            </a:schemeClr>
          </a:solidFill>
          <a:ln w="28575">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hardEdge"/>
          </a:sp3d>
        </p:spPr>
        <p:txBody>
          <a:bodyPr>
            <a:normAutofit fontScale="90000"/>
          </a:bodyPr>
          <a:lstStyle/>
          <a:p>
            <a:pPr algn="l">
              <a:spcBef>
                <a:spcPts val="0"/>
              </a:spcBef>
            </a:pPr>
            <a:r>
              <a:rPr lang="bn-BD" sz="5300" b="1" dirty="0" smtClean="0">
                <a:solidFill>
                  <a:srgbClr val="00B050"/>
                </a:solidFill>
                <a:latin typeface="NikoshBAN" pitchFamily="2" charset="0"/>
                <a:cs typeface="NikoshBAN" pitchFamily="2" charset="0"/>
              </a:rPr>
              <a:t>মোঃআঃহালিম</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4900" b="1" dirty="0" smtClean="0">
                <a:solidFill>
                  <a:schemeClr val="accent3">
                    <a:lumMod val="75000"/>
                  </a:schemeClr>
                </a:solidFill>
                <a:latin typeface="NikoshBAN" pitchFamily="2" charset="0"/>
                <a:cs typeface="NikoshBAN" pitchFamily="2" charset="0"/>
              </a:rPr>
              <a:t>সহকারী সুপার</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4000" b="1" dirty="0" smtClean="0">
                <a:solidFill>
                  <a:schemeClr val="accent6">
                    <a:lumMod val="75000"/>
                  </a:schemeClr>
                </a:solidFill>
                <a:latin typeface="NikoshBAN" pitchFamily="2" charset="0"/>
                <a:cs typeface="NikoshBAN" pitchFamily="2" charset="0"/>
              </a:rPr>
              <a:t>আমরাইল সিদ্দিকিয়া দাখিল মাদ্‌রাসা </a:t>
            </a:r>
            <a:r>
              <a:rPr lang="bn-BD" sz="5400" b="1" dirty="0" smtClean="0">
                <a:solidFill>
                  <a:schemeClr val="accent6">
                    <a:lumMod val="75000"/>
                  </a:schemeClr>
                </a:solidFill>
                <a:latin typeface="NikoshBAN" pitchFamily="2" charset="0"/>
                <a:cs typeface="NikoshBAN" pitchFamily="2" charset="0"/>
              </a:rPr>
              <a:t/>
            </a:r>
            <a:br>
              <a:rPr lang="bn-BD" sz="5400" b="1" dirty="0" smtClean="0">
                <a:solidFill>
                  <a:schemeClr val="accent6">
                    <a:lumMod val="75000"/>
                  </a:schemeClr>
                </a:solidFill>
                <a:latin typeface="NikoshBAN" pitchFamily="2" charset="0"/>
                <a:cs typeface="NikoshBAN" pitchFamily="2" charset="0"/>
              </a:rPr>
            </a:br>
            <a:r>
              <a:rPr lang="bn-BD" sz="4000" b="1" dirty="0" smtClean="0">
                <a:latin typeface="NikoshBAN" pitchFamily="2" charset="0"/>
                <a:cs typeface="NikoshBAN" pitchFamily="2" charset="0"/>
              </a:rPr>
              <a:t>যাদবপুর</a:t>
            </a:r>
            <a:r>
              <a:rPr lang="en-US" sz="4000" b="1" dirty="0" smtClean="0">
                <a:latin typeface="NikoshBAN" pitchFamily="2" charset="0"/>
                <a:cs typeface="NikoshBAN" pitchFamily="2" charset="0"/>
              </a:rPr>
              <a:t>-</a:t>
            </a:r>
            <a:r>
              <a:rPr lang="bn-BD" sz="4000" b="1" dirty="0" smtClean="0">
                <a:latin typeface="NikoshBAN" pitchFamily="2" charset="0"/>
                <a:cs typeface="NikoshBAN" pitchFamily="2" charset="0"/>
              </a:rPr>
              <a:t>ধামরাই</a:t>
            </a:r>
            <a:r>
              <a:rPr lang="en-US" sz="4000" b="1" dirty="0" smtClean="0">
                <a:latin typeface="NikoshBAN" pitchFamily="2" charset="0"/>
                <a:cs typeface="NikoshBAN" pitchFamily="2" charset="0"/>
              </a:rPr>
              <a:t>-</a:t>
            </a:r>
            <a:r>
              <a:rPr lang="bn-BD" sz="4000" b="1" dirty="0" smtClean="0">
                <a:latin typeface="Times New Roman" pitchFamily="18" charset="0"/>
                <a:cs typeface="NikoshBAN" pitchFamily="2" charset="0"/>
              </a:rPr>
              <a:t>ঢাকা</a:t>
            </a:r>
            <a:r>
              <a:rPr lang="bn-BD" sz="4000" b="1" dirty="0" smtClean="0">
                <a:solidFill>
                  <a:schemeClr val="accent6">
                    <a:lumMod val="75000"/>
                  </a:schemeClr>
                </a:solidFill>
                <a:latin typeface="Times New Roman" pitchFamily="18" charset="0"/>
                <a:cs typeface="NikoshBAN" pitchFamily="2" charset="0"/>
              </a:rPr>
              <a:t> </a:t>
            </a:r>
            <a:r>
              <a:rPr lang="en-US" sz="2700" b="1" dirty="0" smtClean="0">
                <a:solidFill>
                  <a:schemeClr val="accent6">
                    <a:lumMod val="75000"/>
                  </a:schemeClr>
                </a:solidFill>
                <a:latin typeface="Times New Roman" pitchFamily="18" charset="0"/>
                <a:cs typeface="NikoshBAN" pitchFamily="2" charset="0"/>
              </a:rPr>
              <a:t>abdulhalim19711944@gmail.com.</a:t>
            </a:r>
            <a:br>
              <a:rPr lang="en-US" sz="2700" b="1" dirty="0" smtClean="0">
                <a:solidFill>
                  <a:schemeClr val="accent6">
                    <a:lumMod val="75000"/>
                  </a:schemeClr>
                </a:solidFill>
                <a:latin typeface="Times New Roman" pitchFamily="18" charset="0"/>
                <a:cs typeface="NikoshBAN" pitchFamily="2" charset="0"/>
              </a:rPr>
            </a:br>
            <a:r>
              <a:rPr lang="en-US" sz="2700" b="1" dirty="0" smtClean="0">
                <a:solidFill>
                  <a:schemeClr val="accent6">
                    <a:lumMod val="75000"/>
                  </a:schemeClr>
                </a:solidFill>
                <a:latin typeface="Times New Roman" pitchFamily="18" charset="0"/>
                <a:cs typeface="NikoshBAN" pitchFamily="2" charset="0"/>
              </a:rPr>
              <a:t>abdulhalim197153@yahoo.com</a:t>
            </a:r>
            <a:endParaRPr lang="en-US" sz="2700" b="1" dirty="0">
              <a:solidFill>
                <a:schemeClr val="accent6">
                  <a:lumMod val="75000"/>
                </a:schemeClr>
              </a:solidFill>
              <a:latin typeface="NikoshBAN" pitchFamily="2" charset="0"/>
              <a:cs typeface="NikoshBAN" pitchFamily="2" charset="0"/>
            </a:endParaRPr>
          </a:p>
        </p:txBody>
      </p:sp>
      <p:sp>
        <p:nvSpPr>
          <p:cNvPr id="5" name="TextBox 4"/>
          <p:cNvSpPr txBox="1"/>
          <p:nvPr/>
        </p:nvSpPr>
        <p:spPr>
          <a:xfrm>
            <a:off x="457200" y="4260112"/>
            <a:ext cx="5791200" cy="2308324"/>
          </a:xfrm>
          <a:prstGeom prst="rect">
            <a:avLst/>
          </a:prstGeom>
          <a:solidFill>
            <a:schemeClr val="accent5">
              <a:lumMod val="60000"/>
              <a:lumOff val="4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r>
              <a:rPr lang="bn-BD" sz="3600" b="1" dirty="0" smtClean="0">
                <a:solidFill>
                  <a:srgbClr val="7030A0"/>
                </a:solidFill>
                <a:latin typeface="NikoshBAN" pitchFamily="2" charset="0"/>
                <a:cs typeface="NikoshBAN" pitchFamily="2" charset="0"/>
              </a:rPr>
              <a:t>শ্রেণী-নবম</a:t>
            </a:r>
            <a:endParaRPr lang="bn-BD" sz="3600" b="1" dirty="0" smtClean="0">
              <a:solidFill>
                <a:srgbClr val="7030A0"/>
              </a:solidFill>
              <a:latin typeface="NikoshBAN" pitchFamily="2" charset="0"/>
              <a:cs typeface="NikoshBAN" pitchFamily="2" charset="0"/>
            </a:endParaRPr>
          </a:p>
          <a:p>
            <a:r>
              <a:rPr lang="bn-BD" sz="3600" b="1" dirty="0" smtClean="0">
                <a:solidFill>
                  <a:srgbClr val="7030A0"/>
                </a:solidFill>
                <a:latin typeface="NikoshBAN" pitchFamily="2" charset="0"/>
                <a:cs typeface="NikoshBAN" pitchFamily="2" charset="0"/>
              </a:rPr>
              <a:t>বিষয়-</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মানব</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সৃষ্টি</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পার্ট</a:t>
            </a:r>
            <a:r>
              <a:rPr lang="en-US" sz="3600" b="1" dirty="0" smtClean="0">
                <a:solidFill>
                  <a:srgbClr val="7030A0"/>
                </a:solidFill>
                <a:latin typeface="NikoshBAN" pitchFamily="2" charset="0"/>
                <a:cs typeface="NikoshBAN" pitchFamily="2" charset="0"/>
              </a:rPr>
              <a:t> ২) </a:t>
            </a:r>
            <a:endParaRPr lang="bn-BD" sz="3600" b="1" dirty="0" smtClean="0">
              <a:solidFill>
                <a:srgbClr val="7030A0"/>
              </a:solidFill>
              <a:latin typeface="NikoshBAN" pitchFamily="2" charset="0"/>
              <a:cs typeface="NikoshBAN" pitchFamily="2" charset="0"/>
            </a:endParaRPr>
          </a:p>
          <a:p>
            <a:r>
              <a:rPr lang="bn-BD" sz="3600" b="1" dirty="0">
                <a:solidFill>
                  <a:srgbClr val="7030A0"/>
                </a:solidFill>
                <a:latin typeface="NikoshBAN" pitchFamily="2" charset="0"/>
                <a:cs typeface="NikoshBAN" pitchFamily="2" charset="0"/>
              </a:rPr>
              <a:t>সুরা </a:t>
            </a:r>
            <a:r>
              <a:rPr lang="bn-BD" sz="3600" b="1" dirty="0" smtClean="0">
                <a:solidFill>
                  <a:srgbClr val="7030A0"/>
                </a:solidFill>
                <a:latin typeface="NikoshBAN" pitchFamily="2" charset="0"/>
                <a:cs typeface="NikoshBAN" pitchFamily="2" charset="0"/>
              </a:rPr>
              <a:t>বাকারা</a:t>
            </a:r>
            <a:r>
              <a:rPr lang="en-US" sz="3600" b="1" dirty="0" smtClean="0">
                <a:solidFill>
                  <a:srgbClr val="7030A0"/>
                </a:solidFill>
                <a:latin typeface="NikoshBAN" pitchFamily="2" charset="0"/>
                <a:cs typeface="NikoshBAN" pitchFamily="2" charset="0"/>
              </a:rPr>
              <a:t>ঃ ৩০-৩৮ </a:t>
            </a:r>
            <a:r>
              <a:rPr lang="en-US" sz="3600" b="1" dirty="0" err="1" smtClean="0">
                <a:solidFill>
                  <a:srgbClr val="7030A0"/>
                </a:solidFill>
                <a:latin typeface="NikoshBAN" pitchFamily="2" charset="0"/>
                <a:cs typeface="NikoshBAN" pitchFamily="2" charset="0"/>
              </a:rPr>
              <a:t>আয়াত</a:t>
            </a:r>
            <a:r>
              <a:rPr lang="en-US" sz="3600" b="1" dirty="0" smtClean="0">
                <a:solidFill>
                  <a:srgbClr val="7030A0"/>
                </a:solidFill>
                <a:latin typeface="NikoshBAN" pitchFamily="2" charset="0"/>
                <a:cs typeface="NikoshBAN" pitchFamily="2" charset="0"/>
              </a:rPr>
              <a:t>  </a:t>
            </a:r>
          </a:p>
          <a:p>
            <a:r>
              <a:rPr lang="bn-BD" sz="3600" b="1" dirty="0" smtClean="0">
                <a:solidFill>
                  <a:srgbClr val="7030A0"/>
                </a:solidFill>
                <a:latin typeface="NikoshBAN" pitchFamily="2" charset="0"/>
                <a:cs typeface="NikoshBAN" pitchFamily="2" charset="0"/>
              </a:rPr>
              <a:t>সময়-৪৫ </a:t>
            </a:r>
            <a:r>
              <a:rPr lang="bn-BD" sz="3600" b="1" dirty="0">
                <a:solidFill>
                  <a:srgbClr val="7030A0"/>
                </a:solidFill>
                <a:latin typeface="NikoshBAN" pitchFamily="2" charset="0"/>
                <a:cs typeface="NikoshBAN" pitchFamily="2" charset="0"/>
              </a:rPr>
              <a:t>মিনিট</a:t>
            </a:r>
            <a:endParaRPr lang="en-US" sz="2400" dirty="0">
              <a:solidFill>
                <a:srgbClr val="7030A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5539" y="533400"/>
            <a:ext cx="2104301" cy="2457450"/>
          </a:xfrm>
          <a:prstGeom prst="roundRect">
            <a:avLst>
              <a:gd name="adj" fmla="val 16667"/>
            </a:avLst>
          </a:prstGeom>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ser\Desktop\HALIM\PICTURE\Manob sistri\Manob sisstr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52206"/>
            <a:ext cx="2422507" cy="1906385"/>
          </a:xfrm>
          <a:prstGeom prst="rect">
            <a:avLst/>
          </a:prstGeom>
          <a:ln>
            <a:noFill/>
          </a:ln>
          <a:effectLst>
            <a:outerShdw blurRad="292100" dist="139700" dir="2700000" algn="tl" rotWithShape="0">
              <a:srgbClr val="333333">
                <a:alpha val="65000"/>
              </a:srgbClr>
            </a:outerShdw>
          </a:effectLst>
          <a:extLst/>
        </p:spPr>
      </p:pic>
      <p:pic>
        <p:nvPicPr>
          <p:cNvPr id="4" name="Picture 3" descr="C:\Users\User\Desktop\HALIM\PICTURE\Manob sistri\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0106" y="1252206"/>
            <a:ext cx="2430261" cy="19470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p:spPr>
      </p:pic>
      <p:pic>
        <p:nvPicPr>
          <p:cNvPr id="5" name="Picture 4" descr="C:\Users\User\Desktop\HALIM\PICTURE\Manob sistri\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3106" y="1252206"/>
            <a:ext cx="2447823" cy="19349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
        <p:nvSpPr>
          <p:cNvPr id="6" name="TextBox 5"/>
          <p:cNvSpPr txBox="1"/>
          <p:nvPr/>
        </p:nvSpPr>
        <p:spPr>
          <a:xfrm>
            <a:off x="898507" y="3521702"/>
            <a:ext cx="1828800" cy="461665"/>
          </a:xfrm>
          <a:prstGeom prst="rect">
            <a:avLst/>
          </a:prstGeom>
          <a:solidFill>
            <a:schemeClr val="tx2">
              <a:lumMod val="20000"/>
              <a:lumOff val="80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en-US" sz="2400" b="1" dirty="0" err="1" smtClean="0">
                <a:latin typeface="NikoshBAN" pitchFamily="2" charset="0"/>
                <a:cs typeface="NikoshBAN" pitchFamily="2" charset="0"/>
              </a:rPr>
              <a:t>মানব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সৃষ্টি</a:t>
            </a:r>
            <a:endParaRPr lang="en-US" sz="2400" b="1" dirty="0">
              <a:latin typeface="NikoshBAN" pitchFamily="2" charset="0"/>
              <a:cs typeface="NikoshBAN" pitchFamily="2" charset="0"/>
            </a:endParaRPr>
          </a:p>
        </p:txBody>
      </p:sp>
      <p:sp>
        <p:nvSpPr>
          <p:cNvPr id="7" name="TextBox 6"/>
          <p:cNvSpPr txBox="1"/>
          <p:nvPr/>
        </p:nvSpPr>
        <p:spPr>
          <a:xfrm>
            <a:off x="3336907" y="3533370"/>
            <a:ext cx="2484906" cy="461665"/>
          </a:xfrm>
          <a:prstGeom prst="rect">
            <a:avLst/>
          </a:prstGeom>
          <a:solidFill>
            <a:schemeClr val="accent2">
              <a:lumMod val="40000"/>
              <a:lumOff val="60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en-US" sz="2400" b="1" dirty="0" err="1" smtClean="0">
                <a:latin typeface="NikoshBAN" pitchFamily="2" charset="0"/>
                <a:cs typeface="NikoshBAN" pitchFamily="2" charset="0"/>
              </a:rPr>
              <a:t>মানব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সৃষ্টির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প্রাথমিক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স্তর</a:t>
            </a:r>
            <a:r>
              <a:rPr lang="en-US"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
        <p:nvSpPr>
          <p:cNvPr id="8" name="TextBox 7"/>
          <p:cNvSpPr txBox="1"/>
          <p:nvPr/>
        </p:nvSpPr>
        <p:spPr>
          <a:xfrm>
            <a:off x="6232507" y="3521702"/>
            <a:ext cx="1981200" cy="461665"/>
          </a:xfrm>
          <a:prstGeom prst="rect">
            <a:avLst/>
          </a:prstGeom>
          <a:solidFill>
            <a:schemeClr val="accent3">
              <a:lumMod val="60000"/>
              <a:lumOff val="40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en-US" sz="2400" b="1" dirty="0" err="1" smtClean="0">
                <a:latin typeface="NikoshBAN" pitchFamily="2" charset="0"/>
                <a:cs typeface="NikoshBAN" pitchFamily="2" charset="0"/>
              </a:rPr>
              <a:t>পরিপূর্ণ</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শিশু</a:t>
            </a:r>
            <a:r>
              <a:rPr lang="en-US"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Tree>
    <p:extLst>
      <p:ext uri="{BB962C8B-B14F-4D97-AF65-F5344CB8AC3E}">
        <p14:creationId xmlns:p14="http://schemas.microsoft.com/office/powerpoint/2010/main" val="124234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38200" y="1659253"/>
            <a:ext cx="7010400" cy="2760347"/>
          </a:xfrm>
          <a:solidFill>
            <a:schemeClr val="accent3">
              <a:lumMod val="60000"/>
              <a:lumOff val="40000"/>
            </a:schemeClr>
          </a:solidFill>
          <a:ln w="38100">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a:noAutofit/>
          </a:bodyPr>
          <a:lstStyle/>
          <a:p>
            <a:pPr algn="l"/>
            <a:r>
              <a:rPr lang="bn-BD" sz="3200" b="1" dirty="0" smtClean="0">
                <a:solidFill>
                  <a:srgbClr val="0070C0"/>
                </a:solidFill>
                <a:latin typeface="NikoshBAN" pitchFamily="2" charset="0"/>
                <a:cs typeface="NikoshBAN" pitchFamily="2" charset="0"/>
              </a:rPr>
              <a:t>এই পাঠ শেষে  শিক্ষার্থীরা</a:t>
            </a:r>
            <a:r>
              <a:rPr lang="en-US" sz="3200" b="1" dirty="0" smtClean="0">
                <a:solidFill>
                  <a:srgbClr val="0070C0"/>
                </a:solidFill>
                <a:latin typeface="NikoshBAN" pitchFamily="2" charset="0"/>
                <a:cs typeface="NikoshBAN" pitchFamily="2" charset="0"/>
              </a:rPr>
              <a:t>…</a:t>
            </a:r>
            <a:r>
              <a:rPr lang="bn-BD" sz="3200" b="1" dirty="0" smtClean="0">
                <a:solidFill>
                  <a:srgbClr val="0070C0"/>
                </a:solidFill>
                <a:latin typeface="NikoshBAN" pitchFamily="2" charset="0"/>
                <a:cs typeface="NikoshBAN" pitchFamily="2" charset="0"/>
              </a:rPr>
              <a:t/>
            </a:r>
            <a:br>
              <a:rPr lang="bn-BD" sz="3200" b="1" dirty="0" smtClean="0">
                <a:solidFill>
                  <a:srgbClr val="0070C0"/>
                </a:solidFill>
                <a:latin typeface="NikoshBAN" pitchFamily="2" charset="0"/>
                <a:cs typeface="NikoshBAN" pitchFamily="2" charset="0"/>
              </a:rPr>
            </a:br>
            <a:r>
              <a:rPr lang="bn-BD" sz="3200" b="1" dirty="0" smtClean="0">
                <a:solidFill>
                  <a:srgbClr val="0070C0"/>
                </a:solidFill>
                <a:latin typeface="NikoshBAN" pitchFamily="2" charset="0"/>
                <a:cs typeface="NikoshBAN" pitchFamily="2" charset="0"/>
              </a:rPr>
              <a:t>১। আয়াতের অর্থ বলতে পারবে</a:t>
            </a:r>
            <a:br>
              <a:rPr lang="bn-BD" sz="3200" b="1" dirty="0" smtClean="0">
                <a:solidFill>
                  <a:srgbClr val="0070C0"/>
                </a:solidFill>
                <a:latin typeface="NikoshBAN" pitchFamily="2" charset="0"/>
                <a:cs typeface="NikoshBAN" pitchFamily="2" charset="0"/>
              </a:rPr>
            </a:br>
            <a:r>
              <a:rPr lang="bn-BD" sz="3200" b="1" dirty="0" smtClean="0">
                <a:solidFill>
                  <a:srgbClr val="0070C0"/>
                </a:solidFill>
                <a:latin typeface="NikoshBAN" pitchFamily="2" charset="0"/>
                <a:cs typeface="NikoshBAN" pitchFamily="2" charset="0"/>
              </a:rPr>
              <a:t>২। গুরুত্ব পুর্ণ শব্দের অর্থ বলতে পারবে</a:t>
            </a:r>
            <a:r>
              <a:rPr lang="en-US" sz="3200" b="1" dirty="0" smtClean="0">
                <a:solidFill>
                  <a:srgbClr val="0070C0"/>
                </a:solidFill>
                <a:latin typeface="NikoshBAN" pitchFamily="2" charset="0"/>
                <a:cs typeface="NikoshBAN" pitchFamily="2" charset="0"/>
              </a:rPr>
              <a:t/>
            </a:r>
            <a:br>
              <a:rPr lang="en-US" sz="3200" b="1" dirty="0" smtClean="0">
                <a:solidFill>
                  <a:srgbClr val="0070C0"/>
                </a:solidFill>
                <a:latin typeface="NikoshBAN" pitchFamily="2" charset="0"/>
                <a:cs typeface="NikoshBAN" pitchFamily="2" charset="0"/>
              </a:rPr>
            </a:br>
            <a:r>
              <a:rPr lang="en-US" sz="3200" b="1" dirty="0" smtClean="0">
                <a:solidFill>
                  <a:srgbClr val="0070C0"/>
                </a:solidFill>
                <a:latin typeface="NikoshBAN" pitchFamily="2" charset="0"/>
                <a:cs typeface="NikoshBAN" pitchFamily="2" charset="0"/>
              </a:rPr>
              <a:t>৩। </a:t>
            </a:r>
            <a:r>
              <a:rPr lang="en-US" sz="3200" b="1" dirty="0" err="1" smtClean="0">
                <a:solidFill>
                  <a:srgbClr val="0070C0"/>
                </a:solidFill>
                <a:latin typeface="NikoshBAN" pitchFamily="2" charset="0"/>
                <a:cs typeface="NikoshBAN" pitchFamily="2" charset="0"/>
              </a:rPr>
              <a:t>মানব</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সৃষ্টির</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উদ্দেশ্য</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বর্ণনা</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করতে</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পারবে</a:t>
            </a:r>
            <a:r>
              <a:rPr lang="en-US" sz="3200" b="1" dirty="0" smtClean="0">
                <a:solidFill>
                  <a:srgbClr val="0070C0"/>
                </a:solidFill>
                <a:latin typeface="NikoshBAN" pitchFamily="2" charset="0"/>
                <a:cs typeface="NikoshBAN" pitchFamily="2" charset="0"/>
              </a:rPr>
              <a:t> </a:t>
            </a:r>
            <a:br>
              <a:rPr lang="en-US" sz="3200" b="1" dirty="0" smtClean="0">
                <a:solidFill>
                  <a:srgbClr val="0070C0"/>
                </a:solidFill>
                <a:latin typeface="NikoshBAN" pitchFamily="2" charset="0"/>
                <a:cs typeface="NikoshBAN" pitchFamily="2" charset="0"/>
              </a:rPr>
            </a:br>
            <a:r>
              <a:rPr lang="en-US" sz="3200" b="1" dirty="0" smtClean="0">
                <a:solidFill>
                  <a:srgbClr val="0070C0"/>
                </a:solidFill>
                <a:latin typeface="NikoshBAN" pitchFamily="2" charset="0"/>
                <a:cs typeface="NikoshBAN" pitchFamily="2" charset="0"/>
              </a:rPr>
              <a:t>৪। </a:t>
            </a:r>
            <a:r>
              <a:rPr lang="en-US" sz="3200" b="1" dirty="0" err="1" smtClean="0">
                <a:solidFill>
                  <a:srgbClr val="0070C0"/>
                </a:solidFill>
                <a:latin typeface="NikoshBAN" pitchFamily="2" charset="0"/>
                <a:cs typeface="NikoshBAN" pitchFamily="2" charset="0"/>
              </a:rPr>
              <a:t>মানব</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সৃষতির</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ইতিহাস</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ব্যাখ্যা</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করতে</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পারবে</a:t>
            </a:r>
            <a:r>
              <a:rPr lang="en-US" sz="3200" b="1" dirty="0" smtClean="0">
                <a:solidFill>
                  <a:srgbClr val="0070C0"/>
                </a:solidFill>
                <a:latin typeface="NikoshBAN" pitchFamily="2" charset="0"/>
                <a:cs typeface="NikoshBAN" pitchFamily="2" charset="0"/>
              </a:rPr>
              <a:t> </a:t>
            </a:r>
            <a:endParaRPr lang="en-US" sz="3200" b="1" dirty="0">
              <a:solidFill>
                <a:srgbClr val="0070C0"/>
              </a:solidFill>
              <a:latin typeface="NikoshBAN" pitchFamily="2" charset="0"/>
              <a:cs typeface="NikoshBAN" pitchFamily="2" charset="0"/>
            </a:endParaRPr>
          </a:p>
        </p:txBody>
      </p:sp>
      <p:sp>
        <p:nvSpPr>
          <p:cNvPr id="4" name="TextBox 3"/>
          <p:cNvSpPr txBox="1"/>
          <p:nvPr/>
        </p:nvSpPr>
        <p:spPr>
          <a:xfrm>
            <a:off x="2438400" y="228600"/>
            <a:ext cx="3657600" cy="830997"/>
          </a:xfrm>
          <a:prstGeom prst="rect">
            <a:avLst/>
          </a:prstGeom>
          <a:solidFill>
            <a:schemeClr val="accent3">
              <a:lumMod val="60000"/>
              <a:lumOff val="4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BD" sz="4800" b="1" dirty="0" smtClean="0">
                <a:ln>
                  <a:solidFill>
                    <a:schemeClr val="tx2">
                      <a:lumMod val="50000"/>
                    </a:schemeClr>
                  </a:solidFill>
                </a:ln>
                <a:solidFill>
                  <a:srgbClr val="00B050"/>
                </a:solidFill>
                <a:effectLst>
                  <a:outerShdw blurRad="50800" dist="38100" dir="8100000" algn="tr" rotWithShape="0">
                    <a:prstClr val="black">
                      <a:alpha val="40000"/>
                    </a:prstClr>
                  </a:outerShdw>
                </a:effectLst>
                <a:latin typeface="NikoshBAN" pitchFamily="2" charset="0"/>
                <a:cs typeface="NikoshBAN" pitchFamily="2" charset="0"/>
              </a:rPr>
              <a:t>শিখনফল</a:t>
            </a:r>
            <a:endParaRPr lang="en-US" sz="1100" b="1" dirty="0">
              <a:ln>
                <a:solidFill>
                  <a:schemeClr val="tx2">
                    <a:lumMod val="50000"/>
                  </a:schemeClr>
                </a:solidFill>
              </a:ln>
              <a:solidFill>
                <a:srgbClr val="00B050"/>
              </a:solidFill>
              <a:effectLst>
                <a:outerShdw blurRad="50800" dist="38100" dir="8100000" algn="tr" rotWithShape="0">
                  <a:prstClr val="black">
                    <a:alpha val="40000"/>
                  </a:prstClr>
                </a:outerShdw>
              </a:effectLst>
              <a:latin typeface="NikoshBAN" pitchFamily="2" charset="0"/>
              <a:cs typeface="NikoshBAN" pitchFamily="2" charset="0"/>
            </a:endParaRPr>
          </a:p>
        </p:txBody>
      </p:sp>
    </p:spTree>
    <p:extLst>
      <p:ext uri="{BB962C8B-B14F-4D97-AF65-F5344CB8AC3E}">
        <p14:creationId xmlns:p14="http://schemas.microsoft.com/office/powerpoint/2010/main" val="421129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001000" cy="3810000"/>
          </a:xfrm>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1">
            <a:schemeClr val="accent3"/>
          </a:lnRef>
          <a:fillRef idx="2">
            <a:schemeClr val="accent3"/>
          </a:fillRef>
          <a:effectRef idx="1">
            <a:schemeClr val="accent3"/>
          </a:effectRef>
          <a:fontRef idx="minor">
            <a:schemeClr val="dk1"/>
          </a:fontRef>
        </p:style>
        <p:txBody>
          <a:bodyPr>
            <a:noAutofit/>
          </a:bodyPr>
          <a:lstStyle/>
          <a:p>
            <a:pPr algn="l"/>
            <a:r>
              <a:rPr lang="bn-IN" sz="3200" b="1" dirty="0" smtClean="0">
                <a:solidFill>
                  <a:srgbClr val="00B050"/>
                </a:solidFill>
                <a:latin typeface="NikoshBAN" pitchFamily="2" charset="0"/>
                <a:cs typeface="NikoshBAN" pitchFamily="2" charset="0"/>
              </a:rPr>
              <a:t>মানব সৃষ্টির পিছনে মহান আল্লাহর অনেক উদ্দেশ্য রয়েছে। যেমনঃ- </a:t>
            </a:r>
            <a:r>
              <a:rPr lang="bn-BD" sz="3200" b="1" dirty="0" smtClean="0">
                <a:latin typeface="NikoshBAN" pitchFamily="2" charset="0"/>
                <a:cs typeface="NikoshBAN" pitchFamily="2" charset="0"/>
              </a:rPr>
              <a:t/>
            </a:r>
            <a:br>
              <a:rPr lang="bn-BD" sz="3200" b="1" dirty="0" smtClean="0">
                <a:latin typeface="NikoshBAN" pitchFamily="2" charset="0"/>
                <a:cs typeface="NikoshBAN" pitchFamily="2" charset="0"/>
              </a:rPr>
            </a:br>
            <a:r>
              <a:rPr lang="bn-BD" sz="3200" b="1" dirty="0" smtClean="0">
                <a:solidFill>
                  <a:schemeClr val="accent1"/>
                </a:solidFill>
                <a:latin typeface="NikoshBAN" pitchFamily="2" charset="0"/>
                <a:cs typeface="NikoshBAN" pitchFamily="2" charset="0"/>
              </a:rPr>
              <a:t>১। </a:t>
            </a:r>
            <a:r>
              <a:rPr lang="bn-IN" sz="3200" b="1" dirty="0" smtClean="0">
                <a:solidFill>
                  <a:schemeClr val="accent1"/>
                </a:solidFill>
                <a:latin typeface="NikoshBAN" pitchFamily="2" charset="0"/>
                <a:cs typeface="NikoshBAN" pitchFamily="2" charset="0"/>
              </a:rPr>
              <a:t>আল্লাহ তায়ালার ইবাদত করা।</a:t>
            </a:r>
            <a:r>
              <a:rPr lang="bn-BD" sz="3200" b="1" dirty="0" smtClean="0">
                <a:latin typeface="NikoshBAN" pitchFamily="2" charset="0"/>
                <a:cs typeface="NikoshBAN" pitchFamily="2" charset="0"/>
              </a:rPr>
              <a:t/>
            </a:r>
            <a:br>
              <a:rPr lang="bn-BD" sz="3200" b="1" dirty="0" smtClean="0">
                <a:latin typeface="NikoshBAN" pitchFamily="2" charset="0"/>
                <a:cs typeface="NikoshBAN" pitchFamily="2" charset="0"/>
              </a:rPr>
            </a:br>
            <a:r>
              <a:rPr lang="bn-BD" sz="3200" b="1" dirty="0" smtClean="0">
                <a:solidFill>
                  <a:schemeClr val="accent5"/>
                </a:solidFill>
                <a:latin typeface="NikoshBAN" pitchFamily="2" charset="0"/>
                <a:cs typeface="NikoshBAN" pitchFamily="2" charset="0"/>
              </a:rPr>
              <a:t>২। </a:t>
            </a:r>
            <a:r>
              <a:rPr lang="bn-IN" sz="3200" b="1" dirty="0" smtClean="0">
                <a:solidFill>
                  <a:schemeClr val="accent5"/>
                </a:solidFill>
                <a:latin typeface="NikoshBAN" pitchFamily="2" charset="0"/>
                <a:cs typeface="NikoshBAN" pitchFamily="2" charset="0"/>
              </a:rPr>
              <a:t>আল্লাহ মানুষকে সৃষ্টি করেছেন খলিফা হিসাবে। </a:t>
            </a:r>
            <a:r>
              <a:rPr lang="en-US" sz="3200" b="1" dirty="0" smtClean="0">
                <a:solidFill>
                  <a:schemeClr val="accent5"/>
                </a:solidFill>
                <a:latin typeface="NikoshBAN" pitchFamily="2" charset="0"/>
                <a:cs typeface="NikoshBAN" pitchFamily="2" charset="0"/>
              </a:rPr>
              <a:t/>
            </a:r>
            <a:br>
              <a:rPr lang="en-US" sz="3200" b="1" dirty="0" smtClean="0">
                <a:solidFill>
                  <a:schemeClr val="accent5"/>
                </a:solidFill>
                <a:latin typeface="NikoshBAN" pitchFamily="2" charset="0"/>
                <a:cs typeface="NikoshBAN" pitchFamily="2" charset="0"/>
              </a:rPr>
            </a:br>
            <a:r>
              <a:rPr lang="bn-IN" sz="3600" b="1" dirty="0" smtClean="0">
                <a:solidFill>
                  <a:schemeClr val="tx1"/>
                </a:solidFill>
                <a:latin typeface="NikoshBAN" pitchFamily="2" charset="0"/>
                <a:cs typeface="NikoshBAN" pitchFamily="2" charset="0"/>
              </a:rPr>
              <a:t>কেননা</a:t>
            </a:r>
            <a:r>
              <a:rPr lang="bn-IN" sz="3600" b="1" dirty="0" smtClean="0">
                <a:solidFill>
                  <a:schemeClr val="tx1"/>
                </a:solidFill>
                <a:latin typeface="NikoshBAN" pitchFamily="2" charset="0"/>
                <a:cs typeface="NikoshBAN" pitchFamily="2" charset="0"/>
              </a:rPr>
              <a:t>, </a:t>
            </a:r>
            <a:r>
              <a:rPr lang="bn-IN" sz="3200" b="1" dirty="0" smtClean="0">
                <a:solidFill>
                  <a:schemeClr val="accent5"/>
                </a:solidFill>
                <a:latin typeface="NikoshBAN" pitchFamily="2" charset="0"/>
                <a:cs typeface="NikoshBAN" pitchFamily="2" charset="0"/>
              </a:rPr>
              <a:t/>
            </a:r>
            <a:br>
              <a:rPr lang="bn-IN" sz="3200" b="1" dirty="0" smtClean="0">
                <a:solidFill>
                  <a:schemeClr val="accent5"/>
                </a:solidFill>
                <a:latin typeface="NikoshBAN" pitchFamily="2" charset="0"/>
                <a:cs typeface="NikoshBAN" pitchFamily="2" charset="0"/>
              </a:rPr>
            </a:br>
            <a:r>
              <a:rPr lang="bn-IN" sz="3200" b="1" dirty="0" smtClean="0">
                <a:solidFill>
                  <a:schemeClr val="accent5"/>
                </a:solidFill>
                <a:latin typeface="NikoshBAN" pitchFamily="2" charset="0"/>
                <a:cs typeface="NikoshBAN" pitchFamily="2" charset="0"/>
              </a:rPr>
              <a:t>মানুষ আল্লাহর হুকুম আহকামকে যমিনে প্রতিষ্ঠা করবে। </a:t>
            </a:r>
            <a:r>
              <a:rPr lang="bn-BD" sz="3200" b="1" dirty="0" smtClean="0">
                <a:latin typeface="NikoshBAN" pitchFamily="2" charset="0"/>
                <a:cs typeface="NikoshBAN" pitchFamily="2" charset="0"/>
              </a:rPr>
              <a:t/>
            </a:r>
            <a:br>
              <a:rPr lang="bn-BD" sz="3200" b="1" dirty="0" smtClean="0">
                <a:latin typeface="NikoshBAN" pitchFamily="2" charset="0"/>
                <a:cs typeface="NikoshBAN" pitchFamily="2" charset="0"/>
              </a:rPr>
            </a:br>
            <a:r>
              <a:rPr lang="bn-BD" sz="3200" b="1" dirty="0" smtClean="0">
                <a:solidFill>
                  <a:schemeClr val="accent2">
                    <a:lumMod val="75000"/>
                  </a:schemeClr>
                </a:solidFill>
                <a:latin typeface="NikoshBAN" pitchFamily="2" charset="0"/>
                <a:cs typeface="NikoshBAN" pitchFamily="2" charset="0"/>
              </a:rPr>
              <a:t>৩। </a:t>
            </a:r>
            <a:r>
              <a:rPr lang="bn-IN" sz="3200" b="1" dirty="0" smtClean="0">
                <a:solidFill>
                  <a:schemeClr val="accent2">
                    <a:lumMod val="75000"/>
                  </a:schemeClr>
                </a:solidFill>
                <a:latin typeface="NikoshBAN" pitchFamily="2" charset="0"/>
                <a:cs typeface="NikoshBAN" pitchFamily="2" charset="0"/>
              </a:rPr>
              <a:t>মানুষের মর্যাদা বৃদ্ধি করার জন্য।</a:t>
            </a:r>
            <a:r>
              <a:rPr lang="bn-BD" sz="3200" b="1" dirty="0" smtClean="0">
                <a:solidFill>
                  <a:srgbClr val="00B0F0"/>
                </a:solidFill>
                <a:latin typeface="NikoshBAN" pitchFamily="2" charset="0"/>
                <a:cs typeface="NikoshBAN" pitchFamily="2" charset="0"/>
              </a:rPr>
              <a:t> </a:t>
            </a:r>
            <a:endParaRPr lang="en-US" sz="3200" b="1" dirty="0">
              <a:latin typeface="NikoshBAN" pitchFamily="2" charset="0"/>
              <a:cs typeface="NikoshBAN" pitchFamily="2" charset="0"/>
            </a:endParaRPr>
          </a:p>
        </p:txBody>
      </p:sp>
      <p:sp>
        <p:nvSpPr>
          <p:cNvPr id="3" name="TextBox 2"/>
          <p:cNvSpPr txBox="1"/>
          <p:nvPr/>
        </p:nvSpPr>
        <p:spPr>
          <a:xfrm>
            <a:off x="1752600" y="533400"/>
            <a:ext cx="5257800" cy="830997"/>
          </a:xfrm>
          <a:prstGeom prst="rect">
            <a:avLst/>
          </a:prstGeom>
          <a:solidFill>
            <a:schemeClr val="accent1">
              <a:lumMod val="20000"/>
              <a:lumOff val="8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wrap="square" rtlCol="0">
            <a:spAutoFit/>
          </a:bodyPr>
          <a:lstStyle/>
          <a:p>
            <a:pPr algn="ctr"/>
            <a:r>
              <a:rPr lang="bn-IN" sz="4800" b="1" dirty="0">
                <a:solidFill>
                  <a:schemeClr val="accent4">
                    <a:lumMod val="50000"/>
                  </a:schemeClr>
                </a:solidFill>
                <a:latin typeface="NikoshBAN" pitchFamily="2" charset="0"/>
                <a:cs typeface="NikoshBAN" pitchFamily="2" charset="0"/>
              </a:rPr>
              <a:t>মানব সৃষ্টির উদ্দেশ্যঃ</a:t>
            </a:r>
            <a:r>
              <a:rPr lang="bn-IN"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685800"/>
            <a:ext cx="6019800" cy="830997"/>
          </a:xfrm>
          <a:prstGeom prst="rect">
            <a:avLst/>
          </a:prstGeom>
          <a:solidFill>
            <a:schemeClr val="accent6">
              <a:lumMod val="20000"/>
              <a:lumOff val="80000"/>
            </a:schemeClr>
          </a:solidFill>
          <a:ln w="28575">
            <a:solidFill>
              <a:schemeClr val="tx1"/>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gn="ctr"/>
            <a:r>
              <a:rPr lang="bn-IN" sz="4800" b="1" dirty="0">
                <a:latin typeface="NikoshBAN" pitchFamily="2" charset="0"/>
                <a:cs typeface="NikoshBAN" pitchFamily="2" charset="0"/>
              </a:rPr>
              <a:t>মানব সৃষ্টির ইতিহাস</a:t>
            </a:r>
            <a:endParaRPr lang="en-US" sz="4800" b="1" dirty="0">
              <a:latin typeface="NikoshBAN" pitchFamily="2" charset="0"/>
              <a:cs typeface="NikoshBAN" pitchFamily="2" charset="0"/>
            </a:endParaRPr>
          </a:p>
        </p:txBody>
      </p:sp>
      <p:sp>
        <p:nvSpPr>
          <p:cNvPr id="6" name="TextBox 5"/>
          <p:cNvSpPr txBox="1"/>
          <p:nvPr/>
        </p:nvSpPr>
        <p:spPr>
          <a:xfrm>
            <a:off x="457200" y="2438400"/>
            <a:ext cx="8305800" cy="3539430"/>
          </a:xfrm>
          <a:prstGeom prst="rect">
            <a:avLst/>
          </a:prstGeom>
          <a:solidFill>
            <a:schemeClr val="accent2">
              <a:lumMod val="40000"/>
              <a:lumOff val="60000"/>
            </a:schemeClr>
          </a:solidFill>
          <a:ln w="38100">
            <a:solidFill>
              <a:srgbClr val="00B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r>
              <a:rPr lang="bn-IN" sz="2800" dirty="0" smtClean="0">
                <a:latin typeface="NikoshBAN" pitchFamily="2" charset="0"/>
                <a:cs typeface="NikoshBAN" pitchFamily="2" charset="0"/>
              </a:rPr>
              <a:t>আল্লাহ তায়ালার মাখলুকাতের মধ্যে মানব সৃষ্টি হলো অন্যতম। আল্লাহ রাব্বুল আলামিন আকাশ ও যমিন সৃষ্টি করার পর মানব সৃষ্টি সম্পর্কে ফেরেশতাদের সাথে পরামর্শ করলেন এবং বললেনঃ</a:t>
            </a:r>
          </a:p>
          <a:p>
            <a:pPr algn="r"/>
            <a:r>
              <a:rPr lang="bn-IN" sz="2800" dirty="0" smtClean="0">
                <a:latin typeface="NikoshBAN" pitchFamily="2" charset="0"/>
                <a:cs typeface="NikoshBAN" pitchFamily="2" charset="0"/>
              </a:rPr>
              <a:t> </a:t>
            </a:r>
            <a:r>
              <a:rPr lang="ar-SA" sz="2800" b="1" dirty="0">
                <a:solidFill>
                  <a:srgbClr val="C00000"/>
                </a:solidFill>
                <a:latin typeface="NikoshBAN" pitchFamily="2" charset="0"/>
                <a:ea typeface="Calibri"/>
                <a:cs typeface="Times New Roman"/>
              </a:rPr>
              <a:t>وَإِذْ</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قَالَ</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رَبُّكَ</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لِلْمَلاَئِكَةِ</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إِنِّي</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جَاعِلٌ</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فِي</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الأَرْضِ</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خَلِيفَةً</a:t>
            </a:r>
            <a:r>
              <a:rPr lang="ar-SA" sz="2800" b="1" dirty="0">
                <a:solidFill>
                  <a:srgbClr val="C00000"/>
                </a:solidFill>
                <a:latin typeface="NikoshBAN" pitchFamily="2" charset="0"/>
                <a:ea typeface="Calibri"/>
                <a:cs typeface="NikoshBAN"/>
              </a:rPr>
              <a:t> </a:t>
            </a:r>
            <a:r>
              <a:rPr lang="bn-IN" sz="2800" b="1" dirty="0" smtClean="0">
                <a:latin typeface="NikoshBAN" pitchFamily="2" charset="0"/>
                <a:ea typeface="Calibri"/>
                <a:cs typeface="NikoshBAN"/>
              </a:rPr>
              <a:t> </a:t>
            </a:r>
          </a:p>
          <a:p>
            <a:r>
              <a:rPr lang="bn-IN" sz="2800" dirty="0" smtClean="0">
                <a:latin typeface="NikoshBAN" pitchFamily="2" charset="0"/>
                <a:cs typeface="NikoshBAN" pitchFamily="2" charset="0"/>
              </a:rPr>
              <a:t>আমি যমিনে আমার প্রতিনিধি বানাতে চাই। তখন ফেরেশতারা বললঃ</a:t>
            </a:r>
          </a:p>
          <a:p>
            <a:pPr algn="r"/>
            <a:r>
              <a:rPr lang="bn-IN" sz="2800" dirty="0" smtClean="0">
                <a:latin typeface="NikoshBAN" pitchFamily="2" charset="0"/>
                <a:cs typeface="NikoshBAN" pitchFamily="2" charset="0"/>
              </a:rPr>
              <a:t> </a:t>
            </a:r>
            <a:r>
              <a:rPr lang="ar-SA" sz="2400" b="1" dirty="0" smtClean="0">
                <a:solidFill>
                  <a:srgbClr val="FF0000"/>
                </a:solidFill>
                <a:latin typeface="NikoshBAN" pitchFamily="2" charset="0"/>
                <a:ea typeface="Calibri"/>
                <a:cs typeface="Times New Roman"/>
              </a:rPr>
              <a:t>قَالُواْ</a:t>
            </a:r>
            <a:r>
              <a:rPr lang="ar-SA" sz="2400" b="1" dirty="0" smtClean="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أَتَجْعَلُ</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فِيهَا</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مَن</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يُفْسِدُ</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فِيهَا</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وَيَسْفِكُ</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الدِّمَاء</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وَنَحْنُ</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نُسَبِّحُ</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بِحَمْدِكَ</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وَنُقَدِّسُ</a:t>
            </a:r>
            <a:r>
              <a:rPr lang="ar-SA" sz="2400" b="1" dirty="0">
                <a:solidFill>
                  <a:srgbClr val="FF0000"/>
                </a:solidFill>
                <a:latin typeface="NikoshBAN" pitchFamily="2" charset="0"/>
                <a:ea typeface="Calibri"/>
                <a:cs typeface="NikoshBAN"/>
              </a:rPr>
              <a:t> </a:t>
            </a:r>
            <a:r>
              <a:rPr lang="ar-SA" sz="2400" b="1" dirty="0" smtClean="0">
                <a:solidFill>
                  <a:srgbClr val="FF0000"/>
                </a:solidFill>
                <a:latin typeface="NikoshBAN" pitchFamily="2" charset="0"/>
                <a:ea typeface="Calibri"/>
                <a:cs typeface="Times New Roman"/>
              </a:rPr>
              <a:t>لَكَ</a:t>
            </a:r>
            <a:r>
              <a:rPr lang="bn-IN" sz="2400" b="1" dirty="0" smtClean="0">
                <a:solidFill>
                  <a:srgbClr val="FF0000"/>
                </a:solidFill>
                <a:latin typeface="NikoshBAN" pitchFamily="2" charset="0"/>
                <a:ea typeface="Calibri"/>
                <a:cs typeface="Times New Roman"/>
              </a:rPr>
              <a:t> </a:t>
            </a:r>
            <a:endParaRPr lang="bn-IN" sz="2800" b="1" dirty="0" smtClean="0">
              <a:solidFill>
                <a:srgbClr val="FF0000"/>
              </a:solidFill>
              <a:latin typeface="NikoshBAN" pitchFamily="2" charset="0"/>
              <a:ea typeface="Calibri"/>
              <a:cs typeface="Times New Roman"/>
            </a:endParaRPr>
          </a:p>
          <a:p>
            <a:r>
              <a:rPr lang="bn-IN" sz="2800" b="1" dirty="0" smtClean="0">
                <a:latin typeface="NikoshBAN" pitchFamily="2" charset="0"/>
                <a:cs typeface="NikoshBAN" pitchFamily="2" charset="0"/>
              </a:rPr>
              <a:t>আল্লাহ বললেনঃ</a:t>
            </a:r>
          </a:p>
          <a:p>
            <a:pPr algn="r"/>
            <a:r>
              <a:rPr lang="bn-IN" sz="2800" b="1" dirty="0" smtClean="0">
                <a:latin typeface="NikoshBAN" pitchFamily="2" charset="0"/>
                <a:cs typeface="NikoshBAN" pitchFamily="2" charset="0"/>
              </a:rPr>
              <a:t> </a:t>
            </a:r>
            <a:r>
              <a:rPr lang="ar-SA" sz="2800" b="1" dirty="0" smtClean="0">
                <a:solidFill>
                  <a:srgbClr val="FF0000"/>
                </a:solidFill>
                <a:latin typeface="NikoshBAN" pitchFamily="2" charset="0"/>
                <a:ea typeface="Calibri"/>
                <a:cs typeface="Times New Roman"/>
              </a:rPr>
              <a:t>قَالَ</a:t>
            </a:r>
            <a:r>
              <a:rPr lang="ar-SA" sz="2800" b="1" dirty="0" smtClean="0">
                <a:solidFill>
                  <a:srgbClr val="FF0000"/>
                </a:solidFill>
                <a:latin typeface="NikoshBAN" pitchFamily="2" charset="0"/>
                <a:ea typeface="Calibri"/>
                <a:cs typeface="NikoshBAN"/>
              </a:rPr>
              <a:t> </a:t>
            </a:r>
            <a:r>
              <a:rPr lang="ar-SA" sz="2800" b="1" dirty="0">
                <a:solidFill>
                  <a:srgbClr val="FF0000"/>
                </a:solidFill>
                <a:latin typeface="NikoshBAN" pitchFamily="2" charset="0"/>
                <a:ea typeface="Calibri"/>
                <a:cs typeface="Times New Roman"/>
              </a:rPr>
              <a:t>إِنِّي</a:t>
            </a:r>
            <a:r>
              <a:rPr lang="ar-SA" sz="2800" b="1" dirty="0">
                <a:solidFill>
                  <a:srgbClr val="FF0000"/>
                </a:solidFill>
                <a:latin typeface="NikoshBAN" pitchFamily="2" charset="0"/>
                <a:ea typeface="Calibri"/>
                <a:cs typeface="NikoshBAN"/>
              </a:rPr>
              <a:t> </a:t>
            </a:r>
            <a:r>
              <a:rPr lang="ar-SA" sz="2800" b="1" dirty="0">
                <a:solidFill>
                  <a:srgbClr val="FF0000"/>
                </a:solidFill>
                <a:latin typeface="NikoshBAN" pitchFamily="2" charset="0"/>
                <a:ea typeface="Calibri"/>
                <a:cs typeface="Times New Roman"/>
              </a:rPr>
              <a:t>أَعْلَمُ</a:t>
            </a:r>
            <a:r>
              <a:rPr lang="ar-SA" sz="2800" b="1" dirty="0">
                <a:solidFill>
                  <a:srgbClr val="FF0000"/>
                </a:solidFill>
                <a:latin typeface="NikoshBAN" pitchFamily="2" charset="0"/>
                <a:ea typeface="Calibri"/>
                <a:cs typeface="NikoshBAN"/>
              </a:rPr>
              <a:t> </a:t>
            </a:r>
            <a:r>
              <a:rPr lang="ar-SA" sz="2800" b="1" dirty="0">
                <a:solidFill>
                  <a:srgbClr val="FF0000"/>
                </a:solidFill>
                <a:latin typeface="NikoshBAN" pitchFamily="2" charset="0"/>
                <a:ea typeface="Calibri"/>
                <a:cs typeface="Times New Roman"/>
              </a:rPr>
              <a:t>مَا</a:t>
            </a:r>
            <a:r>
              <a:rPr lang="ar-SA" sz="2800" b="1" dirty="0">
                <a:solidFill>
                  <a:srgbClr val="FF0000"/>
                </a:solidFill>
                <a:latin typeface="NikoshBAN" pitchFamily="2" charset="0"/>
                <a:ea typeface="Calibri"/>
                <a:cs typeface="NikoshBAN"/>
              </a:rPr>
              <a:t> </a:t>
            </a:r>
            <a:r>
              <a:rPr lang="ar-SA" sz="2800" b="1" dirty="0">
                <a:solidFill>
                  <a:srgbClr val="FF0000"/>
                </a:solidFill>
                <a:latin typeface="NikoshBAN" pitchFamily="2" charset="0"/>
                <a:ea typeface="Calibri"/>
                <a:cs typeface="Times New Roman"/>
              </a:rPr>
              <a:t>لاَ</a:t>
            </a:r>
            <a:r>
              <a:rPr lang="ar-SA" sz="2800" b="1" dirty="0">
                <a:solidFill>
                  <a:srgbClr val="FF0000"/>
                </a:solidFill>
                <a:latin typeface="NikoshBAN" pitchFamily="2" charset="0"/>
                <a:ea typeface="Calibri"/>
                <a:cs typeface="NikoshBAN"/>
              </a:rPr>
              <a:t> </a:t>
            </a:r>
            <a:r>
              <a:rPr lang="ar-SA" sz="2800" b="1" dirty="0" smtClean="0">
                <a:solidFill>
                  <a:srgbClr val="FF0000"/>
                </a:solidFill>
                <a:latin typeface="NikoshBAN" pitchFamily="2" charset="0"/>
                <a:ea typeface="Calibri"/>
                <a:cs typeface="Times New Roman"/>
              </a:rPr>
              <a:t>تَعْلَمُونَ</a:t>
            </a:r>
            <a:endParaRPr lang="en-US" sz="2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20319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794570"/>
            <a:ext cx="7848600" cy="3539430"/>
          </a:xfrm>
          <a:prstGeom prst="rect">
            <a:avLst/>
          </a:prstGeom>
          <a:solidFill>
            <a:schemeClr val="accent6">
              <a:lumMod val="40000"/>
              <a:lumOff val="6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txBody>
          <a:bodyPr wrap="square" rtlCol="0">
            <a:spAutoFit/>
          </a:bodyPr>
          <a:lstStyle/>
          <a:p>
            <a:pPr algn="just"/>
            <a:r>
              <a:rPr lang="bn-IN" sz="3200" b="1" dirty="0" smtClean="0">
                <a:solidFill>
                  <a:srgbClr val="002060"/>
                </a:solidFill>
                <a:latin typeface="NikoshBAN" pitchFamily="2" charset="0"/>
                <a:cs typeface="NikoshBAN" pitchFamily="2" charset="0"/>
              </a:rPr>
              <a:t>অতঃপর আল্লাহ আদম (স) কে সৃষ্টি করলেন এবং আদম থেকেই তাঁর স্ত্রী হাওয়াকে সৃষ্টি করেছেন। আদম ও হাওয়া থেকে সকল মানুষকে সৃষ্টি করেছেন। </a:t>
            </a:r>
          </a:p>
          <a:p>
            <a:pPr algn="just"/>
            <a:r>
              <a:rPr lang="bn-IN" sz="3200" b="1" dirty="0" smtClean="0">
                <a:solidFill>
                  <a:srgbClr val="00B050"/>
                </a:solidFill>
                <a:latin typeface="NikoshBAN" pitchFamily="2" charset="0"/>
                <a:cs typeface="NikoshBAN" pitchFamily="2" charset="0"/>
              </a:rPr>
              <a:t>আল্লাহ বলেনঃ</a:t>
            </a:r>
          </a:p>
          <a:p>
            <a:pPr algn="r"/>
            <a:r>
              <a:rPr lang="bn-IN" sz="3200" b="1" dirty="0" smtClean="0">
                <a:latin typeface="NikoshBAN" pitchFamily="2" charset="0"/>
                <a:cs typeface="NikoshBAN" pitchFamily="2" charset="0"/>
              </a:rPr>
              <a:t> </a:t>
            </a:r>
            <a:r>
              <a:rPr lang="ar-SA" sz="3200" b="1" dirty="0" smtClean="0">
                <a:solidFill>
                  <a:srgbClr val="FF0000"/>
                </a:solidFill>
                <a:latin typeface="NikoshBAN" pitchFamily="2" charset="0"/>
                <a:cs typeface="NikoshBAN" pitchFamily="2" charset="0"/>
              </a:rPr>
              <a:t>وَخَلَقَ مِنْهَا زَوْجَهَا وَبَثَّ مِنْهُمَا رِجَالًا كَثِيْرًا وَنِسَاءً</a:t>
            </a:r>
            <a:r>
              <a:rPr lang="bn-IN" sz="3200" b="1" dirty="0" smtClean="0">
                <a:solidFill>
                  <a:srgbClr val="FF0000"/>
                </a:solidFill>
                <a:latin typeface="NikoshBAN" pitchFamily="2" charset="0"/>
                <a:cs typeface="NikoshBAN" pitchFamily="2" charset="0"/>
              </a:rPr>
              <a:t> </a:t>
            </a:r>
          </a:p>
          <a:p>
            <a:pPr algn="just"/>
            <a:r>
              <a:rPr lang="bn-IN" sz="3200" b="1" dirty="0" smtClean="0">
                <a:solidFill>
                  <a:srgbClr val="7030A0"/>
                </a:solidFill>
                <a:latin typeface="NikoshBAN" pitchFamily="2" charset="0"/>
                <a:cs typeface="NikoshBAN" pitchFamily="2" charset="0"/>
              </a:rPr>
              <a:t>আর তিনি তার থেকে তার সঙ্গীনীকে সৃষ্টি করেছেন এবং তাদের দুইজন থেকে সৃষ্টি করেছেন অগনিত নর ও নারী। </a:t>
            </a:r>
            <a:endParaRPr lang="en-US" sz="32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290156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63612"/>
            <a:ext cx="8382000" cy="5693866"/>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bn-IN" sz="2800" b="1" dirty="0" smtClean="0">
                <a:solidFill>
                  <a:srgbClr val="00B050"/>
                </a:solidFill>
                <a:latin typeface="NikoshBAN" pitchFamily="2" charset="0"/>
                <a:cs typeface="NikoshBAN" pitchFamily="2" charset="0"/>
              </a:rPr>
              <a:t>শরীর তৈরীঃ</a:t>
            </a:r>
          </a:p>
          <a:p>
            <a:pPr algn="just"/>
            <a:r>
              <a:rPr lang="bn-IN" sz="2800" b="1" dirty="0" smtClean="0">
                <a:solidFill>
                  <a:schemeClr val="accent4">
                    <a:lumMod val="75000"/>
                  </a:schemeClr>
                </a:solidFill>
                <a:latin typeface="NikoshBAN" pitchFamily="2" charset="0"/>
                <a:cs typeface="NikoshBAN" pitchFamily="2" charset="0"/>
              </a:rPr>
              <a:t>মাটি সংগ্রহের পর তা যখন উপযুক্ত হলো তখন আল্লাহ পাক নিজে হযরত আদম (আ) এর দেহ তৈরী করেন (বিদায়া ও নিহায়া- পৃঃ ৮৫)</a:t>
            </a:r>
          </a:p>
          <a:p>
            <a:pPr algn="just"/>
            <a:r>
              <a:rPr lang="bn-IN" sz="2800" b="1" dirty="0" smtClean="0">
                <a:solidFill>
                  <a:schemeClr val="accent6">
                    <a:lumMod val="75000"/>
                  </a:schemeClr>
                </a:solidFill>
                <a:latin typeface="NikoshBAN" pitchFamily="2" charset="0"/>
                <a:cs typeface="NikoshBAN" pitchFamily="2" charset="0"/>
              </a:rPr>
              <a:t>রুহ দানঃ</a:t>
            </a:r>
            <a:r>
              <a:rPr lang="bn-IN" sz="2800" b="1" dirty="0" smtClean="0">
                <a:latin typeface="NikoshBAN" pitchFamily="2" charset="0"/>
                <a:cs typeface="NikoshBAN" pitchFamily="2" charset="0"/>
              </a:rPr>
              <a:t> </a:t>
            </a:r>
          </a:p>
          <a:p>
            <a:pPr algn="just"/>
            <a:r>
              <a:rPr lang="bn-IN" sz="2800" b="1" dirty="0" smtClean="0">
                <a:latin typeface="NikoshBAN" pitchFamily="2" charset="0"/>
                <a:cs typeface="NikoshBAN" pitchFamily="2" charset="0"/>
              </a:rPr>
              <a:t>হযরত আজরাইল (আ) মাটি নিয়ে আসার পর আল্লাহ পাক দেহ তৈরী করলেন এবং রুহ দান করলেন।  হযরত আবু হুরায়রা (রা) থেকে বর্ণিতঃ তিনি বলেন হযরত নবী করীম (স) বলেছেন, নিশ্চয়ই আল্লাহ পাক হযরত আদম (আ) কে মাটি থেকে সৃষ্টি করেছেন। প্রথমে মাটি ধুলার মত ছিল, পরে সেটাকে কাদায় পরিণত করা হয় এবং সেটাকে ঐ পর্যন্ত রাখা হল যতক্ষণ না শক্তমাটি না হয়। তারপর আল্লাহ পাক হযরত আদমের আকৃতি দান করেন। যখন ঐ দেহটা শুকিয়ে শক্ত হলো তখন ইবলিসা দেখে বলেছিল মহা কাজের জন্যই তৈরী করা হয়েছে। অতঃপর আল্লাহ পাক রুহ দান করলেন। (বিদায়া ও নিহায়া ১ম খন্ড পৃঃ-৮৬)</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26902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751344"/>
            <a:ext cx="7848600" cy="2677656"/>
          </a:xfrm>
          <a:prstGeom prst="rect">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bn-IN" sz="2400" b="1" dirty="0" smtClean="0">
                <a:solidFill>
                  <a:srgbClr val="002060"/>
                </a:solidFill>
                <a:latin typeface="NikoshBAN" pitchFamily="2" charset="0"/>
                <a:cs typeface="NikoshBAN" pitchFamily="2" charset="0"/>
              </a:rPr>
              <a:t>হাওয়া (আ) কে আল্লাহ পাক হযরত আদম (আ) এর বাম দিকের বাঁকা হাড় থেকে তৈরী করেছেন। তখন হযরত আদম (আ) ঘুমন্ত ছিলেন। যখন তার ঘুম ভাঙ্গল তখন তিনি হযরত হাওয়া (আ) কে তার পাশে বসা দেখতে পেলেন। তিনি তার দিকে হাত সম্প্রসারণ করলে ফেরেশতারা বাঁধা দেন। তখন হযরত আদম বলেন, কেন? তাকে তো আল্লাহ আমার জন্য তৈরী করেছেন। ফেরশতারা বলল, মহর আদায় করতে হবে। তিনি জানতে চাইলেন মহর কি? তারা বলল হযরত মুহাম্মদ (স) এর উপর তিন বার দরুদ পড়। (মাওয়াহিবুল্লাদুনিয়া ১ম খন্ড পৃঃ৮৬)  </a:t>
            </a:r>
            <a:endParaRPr lang="en-US" sz="2400" b="1" dirty="0">
              <a:solidFill>
                <a:srgbClr val="002060"/>
              </a:solidFill>
              <a:latin typeface="NikoshBAN" pitchFamily="2" charset="0"/>
              <a:cs typeface="NikoshBAN" pitchFamily="2" charset="0"/>
            </a:endParaRPr>
          </a:p>
        </p:txBody>
      </p:sp>
      <p:sp>
        <p:nvSpPr>
          <p:cNvPr id="6" name="TextBox 5"/>
          <p:cNvSpPr txBox="1"/>
          <p:nvPr/>
        </p:nvSpPr>
        <p:spPr>
          <a:xfrm>
            <a:off x="685800" y="4168676"/>
            <a:ext cx="8001000" cy="2308324"/>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bn-IN" sz="2400" b="1" dirty="0" smtClean="0">
                <a:latin typeface="NikoshBAN" pitchFamily="2" charset="0"/>
                <a:cs typeface="NikoshBAN" pitchFamily="2" charset="0"/>
              </a:rPr>
              <a:t>আল্লাহ পাক রাব্বুল আলামিন সর্বপ্রথম হযরত আদম </a:t>
            </a:r>
            <a:r>
              <a:rPr lang="bn-IN" sz="2400" b="1" dirty="0">
                <a:latin typeface="NikoshBAN" pitchFamily="2" charset="0"/>
                <a:cs typeface="NikoshBAN" pitchFamily="2" charset="0"/>
              </a:rPr>
              <a:t>(স) কে সৃষ্টি </a:t>
            </a:r>
            <a:r>
              <a:rPr lang="bn-IN" sz="2400" b="1" dirty="0" smtClean="0">
                <a:latin typeface="NikoshBAN" pitchFamily="2" charset="0"/>
                <a:cs typeface="NikoshBAN" pitchFamily="2" charset="0"/>
              </a:rPr>
              <a:t>করেন </a:t>
            </a:r>
            <a:r>
              <a:rPr lang="bn-IN" sz="2400" b="1" dirty="0">
                <a:latin typeface="NikoshBAN" pitchFamily="2" charset="0"/>
                <a:cs typeface="NikoshBAN" pitchFamily="2" charset="0"/>
              </a:rPr>
              <a:t>এবং </a:t>
            </a:r>
            <a:r>
              <a:rPr lang="bn-IN" sz="2400" b="1" dirty="0" smtClean="0">
                <a:latin typeface="NikoshBAN" pitchFamily="2" charset="0"/>
                <a:cs typeface="NikoshBAN" pitchFamily="2" charset="0"/>
              </a:rPr>
              <a:t>তার  থেকে </a:t>
            </a:r>
            <a:r>
              <a:rPr lang="bn-IN" sz="2400" b="1" dirty="0">
                <a:latin typeface="NikoshBAN" pitchFamily="2" charset="0"/>
                <a:cs typeface="NikoshBAN" pitchFamily="2" charset="0"/>
              </a:rPr>
              <a:t>তাঁর স্ত্রী হাওয়াকে সৃষ্টি </a:t>
            </a:r>
            <a:r>
              <a:rPr lang="bn-IN" sz="2400" b="1" dirty="0" smtClean="0">
                <a:latin typeface="NikoshBAN" pitchFamily="2" charset="0"/>
                <a:cs typeface="NikoshBAN" pitchFamily="2" charset="0"/>
              </a:rPr>
              <a:t>করেন। যেমন আল্লাহ পাক বলেনঃ </a:t>
            </a:r>
            <a:r>
              <a:rPr lang="ar-SA" sz="2400" b="1" dirty="0">
                <a:solidFill>
                  <a:srgbClr val="FF0000"/>
                </a:solidFill>
                <a:latin typeface="NikoshBAN" pitchFamily="2" charset="0"/>
                <a:cs typeface="NikoshBAN" pitchFamily="2" charset="0"/>
              </a:rPr>
              <a:t>وَخَلَقَ مِنْهَا زَوْجَهَا </a:t>
            </a:r>
            <a:r>
              <a:rPr lang="bn-IN" sz="2400" b="1" dirty="0" smtClean="0">
                <a:solidFill>
                  <a:srgbClr val="FF0000"/>
                </a:solidFill>
                <a:latin typeface="NikoshBAN" pitchFamily="2" charset="0"/>
                <a:cs typeface="NikoshBAN" pitchFamily="2" charset="0"/>
              </a:rPr>
              <a:t> </a:t>
            </a:r>
            <a:r>
              <a:rPr lang="bn-IN" sz="2400" b="1" dirty="0" smtClean="0">
                <a:latin typeface="NikoshBAN" pitchFamily="2" charset="0"/>
                <a:cs typeface="NikoshBAN" pitchFamily="2" charset="0"/>
              </a:rPr>
              <a:t>তার থেকে স্ত্রীকে সৃষ্টি করেছেন এবং হযরত আদম ও হাওয়া (আ) থেকে পরবর্তীতে সকল মানুষ সৃষ্টি করেছেন। আল্লাহ </a:t>
            </a:r>
            <a:r>
              <a:rPr lang="bn-IN" sz="2400" b="1" dirty="0">
                <a:latin typeface="NikoshBAN" pitchFamily="2" charset="0"/>
                <a:cs typeface="NikoshBAN" pitchFamily="2" charset="0"/>
              </a:rPr>
              <a:t>বলেনঃ </a:t>
            </a:r>
            <a:r>
              <a:rPr lang="ar-SA" sz="2400" b="1" dirty="0" smtClean="0">
                <a:solidFill>
                  <a:srgbClr val="FF0000"/>
                </a:solidFill>
                <a:latin typeface="NikoshBAN" pitchFamily="2" charset="0"/>
                <a:cs typeface="NikoshBAN" pitchFamily="2" charset="0"/>
              </a:rPr>
              <a:t>وَبَثَّ </a:t>
            </a:r>
            <a:r>
              <a:rPr lang="ar-SA" sz="2400" b="1" dirty="0">
                <a:solidFill>
                  <a:srgbClr val="FF0000"/>
                </a:solidFill>
                <a:latin typeface="NikoshBAN" pitchFamily="2" charset="0"/>
                <a:cs typeface="NikoshBAN" pitchFamily="2" charset="0"/>
              </a:rPr>
              <a:t>مِنْهُمَا رِجَالًا كَثِيْرًا وَنِسَاءً</a:t>
            </a:r>
            <a:r>
              <a:rPr lang="bn-IN" sz="2400" b="1" dirty="0">
                <a:solidFill>
                  <a:srgbClr val="FF0000"/>
                </a:solidFill>
                <a:latin typeface="NikoshBAN" pitchFamily="2" charset="0"/>
                <a:cs typeface="NikoshBAN" pitchFamily="2" charset="0"/>
              </a:rPr>
              <a:t> </a:t>
            </a:r>
          </a:p>
          <a:p>
            <a:pPr algn="just"/>
            <a:r>
              <a:rPr lang="bn-IN" sz="2400" b="1" dirty="0">
                <a:latin typeface="NikoshBAN" pitchFamily="2" charset="0"/>
                <a:cs typeface="NikoshBAN" pitchFamily="2" charset="0"/>
              </a:rPr>
              <a:t>আর তিনি তার থেকে তার সঙ্গীনীকে সৃষ্টি করেছেন এবং তাদের দুইজন থেকে সৃষ্টি করেছেন অগনিত নর ও নারী। </a:t>
            </a:r>
            <a:endParaRPr lang="en-US" sz="2400" b="1" dirty="0">
              <a:latin typeface="NikoshBAN" pitchFamily="2" charset="0"/>
              <a:cs typeface="NikoshBAN" pitchFamily="2" charset="0"/>
            </a:endParaRPr>
          </a:p>
        </p:txBody>
      </p:sp>
      <p:sp>
        <p:nvSpPr>
          <p:cNvPr id="7" name="TextBox 6"/>
          <p:cNvSpPr txBox="1"/>
          <p:nvPr/>
        </p:nvSpPr>
        <p:spPr>
          <a:xfrm>
            <a:off x="1905000" y="3515380"/>
            <a:ext cx="5257800" cy="523220"/>
          </a:xfrm>
          <a:prstGeom prst="rect">
            <a:avLst/>
          </a:prstGeom>
          <a:solidFill>
            <a:srgbClr val="00B050"/>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IN" sz="2800" b="1" dirty="0">
                <a:latin typeface="NikoshBAN" pitchFamily="2" charset="0"/>
                <a:cs typeface="NikoshBAN" pitchFamily="2" charset="0"/>
              </a:rPr>
              <a:t>হযরত আদম ও হাওয়া (আ) থেকে মানুষ সৃষ্টিঃ </a:t>
            </a:r>
          </a:p>
        </p:txBody>
      </p:sp>
      <p:sp>
        <p:nvSpPr>
          <p:cNvPr id="8" name="TextBox 7"/>
          <p:cNvSpPr txBox="1"/>
          <p:nvPr/>
        </p:nvSpPr>
        <p:spPr>
          <a:xfrm>
            <a:off x="2362200" y="76200"/>
            <a:ext cx="3505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IN" sz="2800" b="1" dirty="0">
                <a:latin typeface="NikoshBAN" pitchFamily="2" charset="0"/>
                <a:cs typeface="NikoshBAN" pitchFamily="2" charset="0"/>
              </a:rPr>
              <a:t>হযরত হাওয়া (আ) এর সৃষ্টিঃ </a:t>
            </a:r>
            <a:r>
              <a:rPr lang="bn-IN"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87228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1531</TotalTime>
  <Words>1656</Words>
  <Application>Microsoft Office PowerPoint</Application>
  <PresentationFormat>On-screen Show (4:3)</PresentationFormat>
  <Paragraphs>89</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মোঃআঃহালিম সহকারী সুপার আমরাইল সিদ্দিকিয়া দাখিল মাদ্‌রাসা  যাদবপুর-ধামরাই-ঢাকা abdulhalim19711944@gmail.com. abdulhalim197153@yahoo.com</vt:lpstr>
      <vt:lpstr>PowerPoint Presentation</vt:lpstr>
      <vt:lpstr>এই পাঠ শেষে  শিক্ষার্থীরা… ১। আয়াতের অর্থ বলতে পারবে ২। গুরুত্ব পুর্ণ শব্দের অর্থ বলতে পারবে ৩। মানব সৃষ্টির উদ্দেশ্য বর্ণনা করতে পারবে  ৪। মানব সৃষতির ইতিহাস ব্যাখ্যা করতে পারবে </vt:lpstr>
      <vt:lpstr>মানব সৃষ্টির পিছনে মহান আল্লাহর অনেক উদ্দেশ্য রয়েছে। যেমনঃ-  ১। আল্লাহ তায়ালার ইবাদত করা। ২। আল্লাহ মানুষকে সৃষ্টি করেছেন খলিফা হিসাবে।  কেননা,  মানুষ আল্লাহর হুকুম আহকামকে যমিনে প্রতিষ্ঠা করবে।  ৩। মানুষের মর্যাদা বৃদ্ধি করার জন্য।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User</cp:lastModifiedBy>
  <cp:revision>168</cp:revision>
  <dcterms:created xsi:type="dcterms:W3CDTF">2015-12-07T05:52:05Z</dcterms:created>
  <dcterms:modified xsi:type="dcterms:W3CDTF">2020-11-01T12:10:34Z</dcterms:modified>
</cp:coreProperties>
</file>