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9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032E-E8E1-48AA-B98A-60B0856AF9A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81C8-365C-4BDF-BEC2-896CC79F6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032E-E8E1-48AA-B98A-60B0856AF9A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81C8-365C-4BDF-BEC2-896CC79F6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032E-E8E1-48AA-B98A-60B0856AF9A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81C8-365C-4BDF-BEC2-896CC79F6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032E-E8E1-48AA-B98A-60B0856AF9A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81C8-365C-4BDF-BEC2-896CC79F6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032E-E8E1-48AA-B98A-60B0856AF9A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81C8-365C-4BDF-BEC2-896CC79F6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032E-E8E1-48AA-B98A-60B0856AF9A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81C8-365C-4BDF-BEC2-896CC79F6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032E-E8E1-48AA-B98A-60B0856AF9A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81C8-365C-4BDF-BEC2-896CC79F6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032E-E8E1-48AA-B98A-60B0856AF9A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81C8-365C-4BDF-BEC2-896CC79F6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032E-E8E1-48AA-B98A-60B0856AF9A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81C8-365C-4BDF-BEC2-896CC79F6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032E-E8E1-48AA-B98A-60B0856AF9A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81C8-365C-4BDF-BEC2-896CC79F6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032E-E8E1-48AA-B98A-60B0856AF9A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E81C8-365C-4BDF-BEC2-896CC79F6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032E-E8E1-48AA-B98A-60B0856AF9A9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E81C8-365C-4BDF-BEC2-896CC79F6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shakawath747@gamil.com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/>
              <a:t>আজকের</a:t>
            </a:r>
            <a:r>
              <a:rPr lang="bn-IN" dirty="0" smtClean="0"/>
              <a:t> ক্লাসে </a:t>
            </a:r>
            <a:r>
              <a:rPr lang="en-US" dirty="0" smtClean="0"/>
              <a:t> </a:t>
            </a:r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" name="Picture 9" descr="a1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0"/>
            <a:ext cx="3962400" cy="3048000"/>
          </a:xfrm>
          <a:prstGeom prst="rect">
            <a:avLst/>
          </a:prstGeom>
        </p:spPr>
      </p:pic>
      <p:pic>
        <p:nvPicPr>
          <p:cNvPr id="3" name="Picture 4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5372102" y="3086098"/>
            <a:ext cx="2819398" cy="4724401"/>
          </a:xfrm>
          <a:prstGeom prst="rect">
            <a:avLst/>
          </a:prstGeom>
          <a:noFill/>
        </p:spPr>
      </p:pic>
      <p:pic>
        <p:nvPicPr>
          <p:cNvPr id="1029" name="Picture 5" descr="C:\Users\sagor khan\Downloads\a2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2200275" cy="2076450"/>
          </a:xfrm>
          <a:prstGeom prst="rect">
            <a:avLst/>
          </a:prstGeom>
          <a:noFill/>
        </p:spPr>
      </p:pic>
      <p:pic>
        <p:nvPicPr>
          <p:cNvPr id="1030" name="Picture 6" descr="C:\Users\sagor khan\Downloads\a2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828800"/>
            <a:ext cx="2200275" cy="2076450"/>
          </a:xfrm>
          <a:prstGeom prst="rect">
            <a:avLst/>
          </a:prstGeom>
          <a:noFill/>
        </p:spPr>
      </p:pic>
      <p:pic>
        <p:nvPicPr>
          <p:cNvPr id="1031" name="Picture 7" descr="C:\Users\sagor khan\Downloads\a2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828800"/>
            <a:ext cx="2200275" cy="2076450"/>
          </a:xfrm>
          <a:prstGeom prst="rect">
            <a:avLst/>
          </a:prstGeom>
          <a:noFill/>
        </p:spPr>
      </p:pic>
      <p:pic>
        <p:nvPicPr>
          <p:cNvPr id="1032" name="Picture 8" descr="C:\Users\sagor khan\Downloads\a2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962400"/>
            <a:ext cx="2200275" cy="207645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838200" y="2209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স্বা 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21336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গ 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6477000" y="21336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ত 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3810000" y="42672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ম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বিলম্বিত শেয়ার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8763000" cy="426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যে শেয়ার ক্রয় করলে শেয়ার মালিকগণ অন্যান্য সক ল প্রকার শেয়ার মালিকদের লভ্যাংশ কর্তনের পর আনুপাতিক হার লভ্যাংশ পায় অর্থাৎ বিলম্বে ল্ভ্যাংশ পেয়ে তাকে বিলম্বিত শেয়ার বলে। কোম্পানি অবসায়নের ক্ষেত্রে এ শেয়ার হোল্ডারদের দাবি সকলের পরে মোটানো হয় । সাধারণত কোম্পানির প্রবর্তকগণ এ ধরনের শেয়ার ক্রয় করে থাকে।তাই এ ধরণের শেয়ারকে প্রবর্তকের শেয়ার বলেও অভিহিত করা  হয় ।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58674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  <a:r>
              <a:rPr lang="en-US" dirty="0" smtClean="0"/>
              <a:t> ,  01917636486</a:t>
            </a:r>
            <a:r>
              <a:rPr lang="bn-IN" dirty="0" smtClean="0"/>
              <a:t> </a:t>
            </a:r>
          </a:p>
          <a:p>
            <a:r>
              <a:rPr lang="bn-IN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0198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09800" y="304800"/>
            <a:ext cx="54864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একক </a:t>
            </a:r>
            <a:r>
              <a:rPr lang="bn-IN" sz="3200" dirty="0" smtClean="0"/>
              <a:t>কাজ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81000" y="1600200"/>
            <a:ext cx="8534400" cy="434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19200" y="2286000"/>
            <a:ext cx="3886200" cy="3581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5" descr="IMG_880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6200000">
            <a:off x="1371600" y="2057400"/>
            <a:ext cx="3657600" cy="39624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Bevel 14"/>
          <p:cNvSpPr/>
          <p:nvPr/>
        </p:nvSpPr>
        <p:spPr>
          <a:xfrm>
            <a:off x="5410200" y="2133600"/>
            <a:ext cx="3352800" cy="3429000"/>
          </a:xfrm>
          <a:prstGeom prst="bevel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শেয়ার কাকে বলে?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2286000" y="60198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  <a:r>
              <a:rPr lang="en-US" dirty="0" smtClean="0"/>
              <a:t> ,  01917636486</a:t>
            </a:r>
            <a:r>
              <a:rPr lang="bn-IN" dirty="0" smtClean="0"/>
              <a:t> </a:t>
            </a:r>
          </a:p>
          <a:p>
            <a:r>
              <a:rPr lang="bn-IN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  <a:r>
              <a:rPr lang="en-US" dirty="0" smtClean="0"/>
              <a:t> ,  01917636486</a:t>
            </a:r>
            <a:r>
              <a:rPr lang="bn-IN" dirty="0" smtClean="0"/>
              <a:t> </a:t>
            </a:r>
          </a:p>
          <a:p>
            <a:r>
              <a:rPr lang="bn-IN" dirty="0" smtClean="0"/>
              <a:t>  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524000"/>
            <a:ext cx="8229600" cy="4114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 </a:t>
            </a:r>
          </a:p>
          <a:p>
            <a:r>
              <a:rPr lang="bn-IN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iamond 7"/>
          <p:cNvSpPr/>
          <p:nvPr/>
        </p:nvSpPr>
        <p:spPr>
          <a:xfrm>
            <a:off x="1676400" y="304800"/>
            <a:ext cx="5257800" cy="1143000"/>
          </a:xfrm>
          <a:prstGeom prst="diamon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উত্তর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1447800" y="1524000"/>
            <a:ext cx="6248400" cy="3657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কোম্পানির মোট মূলধনকে সমমূল্যের যে ক্ষুদ্র এককে ভাগ করা হয় তাকে শেয়ার বলে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571500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  <a:r>
              <a:rPr lang="en-US" dirty="0" smtClean="0"/>
              <a:t> ,  01917636486</a:t>
            </a:r>
            <a:r>
              <a:rPr lang="bn-IN" dirty="0" smtClean="0"/>
              <a:t> </a:t>
            </a:r>
          </a:p>
          <a:p>
            <a:r>
              <a:rPr lang="bn-IN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172200" cy="1143000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/>
              <a:t>রাইট শেয়ার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867400"/>
            <a:ext cx="9144000" cy="8382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সহকারি শিক্ষক  (ব্যবসায় শিক্ষা )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</a:t>
            </a:r>
            <a:r>
              <a:rPr lang="en-US" dirty="0" err="1" smtClean="0">
                <a:solidFill>
                  <a:srgbClr val="002060"/>
                </a:solidFill>
              </a:rPr>
              <a:t>না</a:t>
            </a:r>
            <a:r>
              <a:rPr lang="bn-IN" dirty="0" smtClean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5" name="Flowchart: Stored Data 4"/>
          <p:cNvSpPr/>
          <p:nvPr/>
        </p:nvSpPr>
        <p:spPr>
          <a:xfrm>
            <a:off x="0" y="1676400"/>
            <a:ext cx="8763000" cy="3886200"/>
          </a:xfrm>
          <a:prstGeom prst="flowChartOnlineStorag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কোম্পানি গঠনের পরবর্তী সময়ে শেয়ার বিক্রয় করার ক্ষেত্রে যখন পুরাতন শেয়ার মালিকগণ ঐ শেয়ার ক্রয়ে অগাধিকার পেয়ে থাকে তাকে রাইট শেয়ার বলে। অর্থাৎ পরবর্তী সময়ে কোম্পানির মূলধব সংগ্রহের প্রয়োজনে শেয়ার বিক্রয় করা হলে পুরাতন শেয়ার মালিকগণ যখন ঐ শেয়ার ক্রয়ের অধিকার সংরক্ষণ করেন তখন ঐ বিক্রয়যোগ্য শেয়ারকে রাইট শেয়ার বলা হয়ে থাকে।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400800" cy="11430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5943600"/>
            <a:ext cx="9144000" cy="76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সহকারি শিক্ষক  (ব্যবসায় শিক্ষা )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</a:t>
            </a:r>
            <a:r>
              <a:rPr lang="en-US" dirty="0" err="1" smtClean="0">
                <a:solidFill>
                  <a:srgbClr val="002060"/>
                </a:solidFill>
              </a:rPr>
              <a:t>না</a:t>
            </a:r>
            <a:r>
              <a:rPr lang="bn-IN" dirty="0" smtClean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05000" y="304800"/>
            <a:ext cx="541020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বোনাস শেয়ার 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457200" y="1828800"/>
            <a:ext cx="8305800" cy="3810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কোনো কোম্পানির অবণ্টিত মুনাফা যখন শেয়ার মালিকদের মধ্যে লভ্যাংশ হিসেবে বণ্টন না করে অবণ্টিত মুনাফা শেয়ারে রুপান্তর করে পুরাতন শেয়ার মালিকদের মধ্যে আনুপাতিক হারে বণ্টন করা হয়,তখন এ ধরনের শেয়ারকে বোনাস শেয়ার বলে।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781800" cy="1143000"/>
          </a:xfr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বন্ডের</a:t>
            </a:r>
            <a:r>
              <a:rPr lang="en-US" dirty="0" smtClean="0"/>
              <a:t> </a:t>
            </a:r>
            <a:r>
              <a:rPr lang="en-US" dirty="0" err="1" smtClean="0"/>
              <a:t>বৈশিষ্ট্য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0" y="6096000"/>
            <a:ext cx="9144000" cy="76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2060"/>
                </a:solidFill>
              </a:rPr>
              <a:t>                                                   </a:t>
            </a:r>
            <a:r>
              <a:rPr lang="bn-IN" dirty="0" smtClean="0">
                <a:solidFill>
                  <a:srgbClr val="002060"/>
                </a:solidFill>
              </a:rPr>
              <a:t>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সহকারি শিক্ষক  (ব্যবসায় শিক্ষা )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</a:t>
            </a:r>
            <a:r>
              <a:rPr lang="en-US" dirty="0" err="1" smtClean="0">
                <a:solidFill>
                  <a:srgbClr val="002060"/>
                </a:solidFill>
              </a:rPr>
              <a:t>না</a:t>
            </a:r>
            <a:r>
              <a:rPr lang="bn-IN" dirty="0" smtClean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1981200"/>
            <a:ext cx="7162800" cy="3581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১। বন্ডের বিপরীতে কোম্পানিকে জামানত রাখতে হয়।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২।একটি নির্দিষ্ট পরিপক্কাতার তারিখ( </a:t>
            </a:r>
            <a:r>
              <a:rPr lang="en-US" sz="2400" dirty="0" smtClean="0">
                <a:solidFill>
                  <a:schemeClr val="tx1"/>
                </a:solidFill>
              </a:rPr>
              <a:t>Maturity data) </a:t>
            </a:r>
            <a:r>
              <a:rPr lang="en-US" sz="2400" dirty="0" err="1" smtClean="0">
                <a:solidFill>
                  <a:schemeClr val="tx1"/>
                </a:solidFill>
              </a:rPr>
              <a:t>থাকে</a:t>
            </a:r>
            <a:r>
              <a:rPr lang="en-US" sz="2400" dirty="0" smtClean="0">
                <a:solidFill>
                  <a:schemeClr val="tx1"/>
                </a:solidFill>
              </a:rPr>
              <a:t>।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৩।বন্ড </a:t>
            </a:r>
            <a:r>
              <a:rPr lang="en-US" sz="2400" dirty="0" err="1" smtClean="0">
                <a:solidFill>
                  <a:schemeClr val="tx1"/>
                </a:solidFill>
              </a:rPr>
              <a:t>মালিকরা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কোম্পানির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ঋণদাতা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হিসেবে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গণ্য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</a:rPr>
              <a:t>।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৪।রুপান্তরযোগ্য </a:t>
            </a:r>
            <a:r>
              <a:rPr lang="en-US" sz="2400" dirty="0" err="1" smtClean="0">
                <a:solidFill>
                  <a:schemeClr val="tx1"/>
                </a:solidFill>
              </a:rPr>
              <a:t>বন্ড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শর্ত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অনুসারে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সাধারণ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শেয়ারে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রুপান্তর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করা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63246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6172200"/>
            <a:ext cx="8382000" cy="685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                         এম সাখাওয়াত হোসেন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    সহকারি শিক্ষক  (ব্যবসায় শিক্ষা )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bn-IN" dirty="0" smtClean="0">
                <a:solidFill>
                  <a:srgbClr val="002060"/>
                </a:solidFill>
              </a:rPr>
              <a:t>মোক্তাল হোসেন উচ্চ বিদ্যালয়  সদর ,নেত্রকো</a:t>
            </a:r>
            <a:r>
              <a:rPr lang="en-US" dirty="0" err="1" smtClean="0">
                <a:solidFill>
                  <a:srgbClr val="002060"/>
                </a:solidFill>
              </a:rPr>
              <a:t>না</a:t>
            </a:r>
            <a:r>
              <a:rPr lang="bn-IN" dirty="0" smtClean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133600" y="304800"/>
            <a:ext cx="5410200" cy="1066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বন্ডের সুবিধা ও অসুবিধা 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3429000" y="1600200"/>
            <a:ext cx="2362200" cy="685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সুবিধা 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609600" y="2286000"/>
            <a:ext cx="8001000" cy="16002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১।সুদের হার নির্দিষ্ট থাকে।</a:t>
            </a:r>
          </a:p>
          <a:p>
            <a:pPr algn="ctr"/>
            <a:r>
              <a:rPr lang="bn-IN" sz="2400" dirty="0" smtClean="0"/>
              <a:t>২।ঝুঁকি কম। </a:t>
            </a:r>
          </a:p>
          <a:p>
            <a:pPr algn="ctr"/>
            <a:r>
              <a:rPr lang="bn-IN" sz="2400" dirty="0" smtClean="0"/>
              <a:t>৩।মুনাফা এবং সম্পদের ওপর অধিকার সকলের আগে। 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3581400" y="3962400"/>
            <a:ext cx="2514600" cy="838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অসুবিধা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533400" y="4953000"/>
            <a:ext cx="8153400" cy="9144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১।কম আয় হয়।</a:t>
            </a:r>
          </a:p>
          <a:p>
            <a:pPr algn="ctr"/>
            <a:r>
              <a:rPr lang="bn-IN" sz="2000" dirty="0" smtClean="0"/>
              <a:t>২।কোম্পানি নিয়ন্ত্রণে বন্ড মালিকরা অংশ নিতে পারে ।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3600" dirty="0" smtClean="0"/>
              <a:t>ডিবেঞ্চার সুবিধা ও অসুবিধা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62000" y="1676400"/>
            <a:ext cx="7696200" cy="419100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সুবিধাঃ  </a:t>
            </a:r>
            <a:r>
              <a:rPr lang="bn-IN" sz="2000" dirty="0" smtClean="0">
                <a:solidFill>
                  <a:schemeClr val="tx1"/>
                </a:solidFill>
              </a:rPr>
              <a:t>১।নিয়মিত আয়, ২। নির্দিষ্ট সময়।  </a:t>
            </a:r>
            <a:endParaRPr lang="bn-IN" sz="2400" dirty="0" smtClean="0">
              <a:solidFill>
                <a:schemeClr val="tx1"/>
              </a:solidFill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অসুবিধাঃ </a:t>
            </a:r>
            <a:r>
              <a:rPr lang="bn-IN" sz="2000" dirty="0" smtClean="0">
                <a:solidFill>
                  <a:schemeClr val="tx1"/>
                </a:solidFill>
              </a:rPr>
              <a:t>১।কোম্পানি কোনো জামানত রাখে না ।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২।মালিকগণ কোম্পানি নিয়ন্ত্রণে অংশ নিতে </a:t>
            </a:r>
            <a:endParaRPr lang="bn-IN" sz="2000" dirty="0" smtClean="0"/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পারেনা ।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৩।মুনাফা ও সম্পদে অধিকার বন্ড মালিকদের পরে।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6248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এম</a:t>
            </a:r>
            <a:r>
              <a:rPr lang="en-US" dirty="0" smtClean="0"/>
              <a:t> </a:t>
            </a:r>
            <a:r>
              <a:rPr lang="en-US" dirty="0" err="1" smtClean="0"/>
              <a:t>সাখাওয়াত</a:t>
            </a:r>
            <a:r>
              <a:rPr lang="en-US" smtClean="0"/>
              <a:t> হোসেন,01917636486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solidFill>
                  <a:schemeClr val="tx1"/>
                </a:solidFill>
              </a:rPr>
              <a:t>দলীয় </a:t>
            </a:r>
            <a:r>
              <a:rPr lang="bn-IN" sz="3600" dirty="0" smtClean="0">
                <a:solidFill>
                  <a:schemeClr val="tx1"/>
                </a:solidFill>
              </a:rPr>
              <a:t>কাজ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38600" y="2286000"/>
            <a:ext cx="4191000" cy="3505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4" descr="IMG201909151333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2209800"/>
            <a:ext cx="4343400" cy="35814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ounded Rectangle 8"/>
          <p:cNvSpPr/>
          <p:nvPr/>
        </p:nvSpPr>
        <p:spPr>
          <a:xfrm rot="5400000">
            <a:off x="419100" y="1943100"/>
            <a:ext cx="3048000" cy="2667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3200" dirty="0" err="1" smtClean="0"/>
              <a:t>বন্ডের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বৈশিষ্ট্য</a:t>
            </a:r>
            <a:r>
              <a:rPr lang="bn-IN" sz="3200" dirty="0" smtClean="0"/>
              <a:t>গুলো লিখ?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62484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এম</a:t>
            </a:r>
            <a:r>
              <a:rPr lang="en-US" dirty="0" smtClean="0"/>
              <a:t> .</a:t>
            </a:r>
            <a:r>
              <a:rPr lang="en-US" dirty="0" err="1" smtClean="0"/>
              <a:t>সাখাওয়াত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, 01917636486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060872" cy="11430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95800"/>
          </a:xfr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62200" y="304800"/>
            <a:ext cx="381000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উত্তর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6" name="Rounded Rectangle 5"/>
          <p:cNvSpPr/>
          <p:nvPr/>
        </p:nvSpPr>
        <p:spPr>
          <a:xfrm>
            <a:off x="762000" y="1905000"/>
            <a:ext cx="7772400" cy="3810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১। বন্ডের বিপরীতে কোম্পানিকে জামানত রাখতে হয়।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২।একটি নির্দিষ্ট পরিপক্কাতার তারিখ( </a:t>
            </a:r>
            <a:r>
              <a:rPr lang="en-US" sz="2800" dirty="0" smtClean="0">
                <a:solidFill>
                  <a:schemeClr val="tx1"/>
                </a:solidFill>
              </a:rPr>
              <a:t>Maturity data) </a:t>
            </a:r>
            <a:r>
              <a:rPr lang="en-US" sz="2800" dirty="0" err="1" smtClean="0">
                <a:solidFill>
                  <a:schemeClr val="tx1"/>
                </a:solidFill>
              </a:rPr>
              <a:t>থাকে</a:t>
            </a:r>
            <a:r>
              <a:rPr lang="en-US" sz="2800" dirty="0" smtClean="0">
                <a:solidFill>
                  <a:schemeClr val="tx1"/>
                </a:solidFill>
              </a:rPr>
              <a:t>।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৩।বন্ড </a:t>
            </a:r>
            <a:r>
              <a:rPr lang="en-US" sz="2800" dirty="0" err="1" smtClean="0">
                <a:solidFill>
                  <a:schemeClr val="tx1"/>
                </a:solidFill>
              </a:rPr>
              <a:t>মালিকরা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কোম্পানির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ঋণদাতা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হিসেবে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গণ্য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</a:rPr>
              <a:t>।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৪।রুপান্তরযোগ্য </a:t>
            </a:r>
            <a:r>
              <a:rPr lang="en-US" sz="2800" dirty="0" err="1" smtClean="0">
                <a:solidFill>
                  <a:schemeClr val="tx1"/>
                </a:solidFill>
              </a:rPr>
              <a:t>বন্ড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শর্ত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অনুসারে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সাধারণ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শেয়ারে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রুপান্তর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8505" y="6198990"/>
            <a:ext cx="39869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  <a:r>
              <a:rPr lang="en-US" dirty="0" smtClean="0"/>
              <a:t> ,  01917636486</a:t>
            </a:r>
            <a:r>
              <a:rPr lang="bn-IN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শিক্ষক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76800"/>
            <a:ext cx="4343400" cy="1981200"/>
          </a:xfrm>
          <a:prstGeom prst="rect">
            <a:avLst/>
          </a:prstGeom>
          <a:noFill/>
        </p:spPr>
      </p:pic>
      <p:pic>
        <p:nvPicPr>
          <p:cNvPr id="1027" name="Picture 3" descr="C:\Users\sagor khan\Downloads\a1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4343400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9" name="Content Placeholder 13" descr="IMG_9996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 rot="16200000">
            <a:off x="1257299" y="2171701"/>
            <a:ext cx="2286000" cy="2362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sagor khan\Downloads\a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267200" y="4800600"/>
            <a:ext cx="4724400" cy="2057400"/>
          </a:xfrm>
          <a:prstGeom prst="rect">
            <a:avLst/>
          </a:prstGeom>
          <a:noFill/>
        </p:spPr>
      </p:pic>
      <p:pic>
        <p:nvPicPr>
          <p:cNvPr id="40" name="Picture 39" descr="A5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1600200"/>
            <a:ext cx="4343400" cy="3886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1" name="Rectangle 40"/>
          <p:cNvSpPr/>
          <p:nvPr/>
        </p:nvSpPr>
        <p:spPr>
          <a:xfrm>
            <a:off x="5105400" y="1905000"/>
            <a:ext cx="33528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</a:t>
            </a:r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</a:p>
          <a:p>
            <a:pPr>
              <a:buNone/>
            </a:pPr>
            <a:r>
              <a:rPr lang="bn-IN" dirty="0" smtClean="0"/>
              <a:t>  </a:t>
            </a:r>
            <a:r>
              <a:rPr lang="en-US" dirty="0" smtClean="0"/>
              <a:t>    </a:t>
            </a:r>
            <a:r>
              <a:rPr lang="bn-IN" sz="1600" dirty="0" smtClean="0"/>
              <a:t>সহকারি শিক্ষক (ব্যবসায় শিক্ষা) </a:t>
            </a:r>
          </a:p>
          <a:p>
            <a:pPr>
              <a:buNone/>
            </a:pPr>
            <a:r>
              <a:rPr lang="bn-IN" sz="1600" dirty="0" smtClean="0"/>
              <a:t>   মোক্তাল হোসেন উচ্চ বিদ্যালয় </a:t>
            </a:r>
            <a:r>
              <a:rPr lang="en-US" sz="1600" dirty="0" smtClean="0"/>
              <a:t>,        </a:t>
            </a:r>
            <a:r>
              <a:rPr lang="bn-IN" sz="1600" dirty="0" smtClean="0"/>
              <a:t>সদর, নেত্রকোনা </a:t>
            </a:r>
          </a:p>
          <a:p>
            <a:pPr>
              <a:buNone/>
            </a:pPr>
            <a:r>
              <a:rPr lang="en-US" dirty="0" smtClean="0">
                <a:hlinkClick r:id="rId6"/>
              </a:rPr>
              <a:t>shakawath747@gamil.com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Mob:                                               01917 636486       01734475103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b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  <a:solidFill>
            <a:schemeClr val="accent6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/>
              <a:t>মূল্যায়ন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7244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1676400"/>
            <a:ext cx="8534400" cy="4038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১।কোনটিকে জামানতবিহীন বন্ড বলা হয়? </a:t>
            </a:r>
          </a:p>
          <a:p>
            <a:pPr algn="ctr"/>
            <a:r>
              <a:rPr lang="bn-IN" sz="2800" dirty="0" smtClean="0"/>
              <a:t>(ক) ডিবেঞ্চার      (খ) বোনাস শেয়ার </a:t>
            </a:r>
          </a:p>
          <a:p>
            <a:pPr algn="ctr"/>
            <a:r>
              <a:rPr lang="bn-IN" sz="2800" dirty="0" smtClean="0"/>
              <a:t>     (গ) সাধারণ শেয়ার</a:t>
            </a:r>
            <a:r>
              <a:rPr lang="en-US" sz="2800" dirty="0" smtClean="0"/>
              <a:t>        </a:t>
            </a:r>
            <a:r>
              <a:rPr lang="bn-IN" sz="2800" dirty="0" smtClean="0"/>
              <a:t> (ঘ) অগ্রাধিকার শেয়ার</a:t>
            </a:r>
          </a:p>
          <a:p>
            <a:pPr algn="ctr"/>
            <a:r>
              <a:rPr lang="bn-IN" sz="2800" dirty="0" smtClean="0"/>
              <a:t> </a:t>
            </a:r>
          </a:p>
          <a:p>
            <a:pPr algn="ctr"/>
            <a:r>
              <a:rPr lang="bn-IN" sz="2800" dirty="0" smtClean="0"/>
              <a:t>২।বন্ড মালিকদের কোম্পানির কী বলা হয়? </a:t>
            </a:r>
          </a:p>
          <a:p>
            <a:r>
              <a:rPr lang="en-US" sz="2800" dirty="0" smtClean="0"/>
              <a:t>                              (</a:t>
            </a:r>
            <a:r>
              <a:rPr lang="bn-IN" sz="2800" dirty="0" smtClean="0"/>
              <a:t>ক) ঋ</a:t>
            </a:r>
            <a:r>
              <a:rPr lang="en-US" sz="2800" dirty="0" err="1" smtClean="0"/>
              <a:t>ণদাতা</a:t>
            </a:r>
            <a:r>
              <a:rPr lang="bn-IN" sz="2800" dirty="0" smtClean="0"/>
              <a:t>     </a:t>
            </a:r>
            <a:r>
              <a:rPr lang="en-US" sz="2800" dirty="0" smtClean="0"/>
              <a:t> </a:t>
            </a:r>
            <a:r>
              <a:rPr lang="bn-IN" sz="2800" dirty="0" smtClean="0"/>
              <a:t>(খ) দেনাদার </a:t>
            </a:r>
          </a:p>
          <a:p>
            <a:r>
              <a:rPr lang="bn-IN" sz="2800" dirty="0" smtClean="0"/>
              <a:t>                            (গ) মালিক        (ঘ) কর্মকর্তা </a:t>
            </a:r>
          </a:p>
          <a:p>
            <a:r>
              <a:rPr lang="bn-IN" sz="2800" dirty="0" smtClean="0"/>
              <a:t>   </a:t>
            </a:r>
            <a:r>
              <a:rPr lang="en-US" sz="2800" dirty="0" smtClean="0"/>
              <a:t>                          </a:t>
            </a:r>
            <a:r>
              <a:rPr lang="bn-IN" sz="2800" dirty="0" smtClean="0"/>
              <a:t>                                                     </a:t>
            </a:r>
            <a:r>
              <a:rPr lang="bn-IN" sz="2000" dirty="0" smtClean="0"/>
              <a:t>                                       </a:t>
            </a:r>
            <a:endParaRPr lang="b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19400" y="2133600"/>
            <a:ext cx="4114800" cy="2895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4" descr="safa 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981200"/>
            <a:ext cx="4191000" cy="32766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Oval 7"/>
          <p:cNvSpPr/>
          <p:nvPr/>
        </p:nvSpPr>
        <p:spPr>
          <a:xfrm>
            <a:off x="2438400" y="304800"/>
            <a:ext cx="5334000" cy="1066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বাড়ির কাজ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200" y="2286000"/>
            <a:ext cx="1752600" cy="2971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ডিবেঞ্চার সুবিধা ও অসুবিধা লিখ? 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286000" y="60960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  <a:r>
              <a:rPr lang="en-US" dirty="0" smtClean="0"/>
              <a:t> ,  01917636486</a:t>
            </a:r>
            <a:r>
              <a:rPr lang="bn-IN" dirty="0" smtClean="0"/>
              <a:t> </a:t>
            </a:r>
          </a:p>
          <a:p>
            <a:r>
              <a:rPr lang="bn-IN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সবাইকে ধন্যবাদ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0" y="1828800"/>
            <a:ext cx="4114800" cy="3352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5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828800"/>
            <a:ext cx="4419600" cy="34290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286000" y="624292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  <a:r>
              <a:rPr lang="en-US" dirty="0" smtClean="0"/>
              <a:t> ,  01917636486</a:t>
            </a:r>
            <a:r>
              <a:rPr lang="bn-IN" dirty="0" smtClean="0"/>
              <a:t> </a:t>
            </a:r>
          </a:p>
          <a:p>
            <a:r>
              <a:rPr lang="bn-IN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81200" y="228600"/>
            <a:ext cx="5181600" cy="1219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পাঠ</a:t>
            </a:r>
            <a:r>
              <a:rPr lang="en-US" sz="4000" dirty="0" smtClean="0"/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পরিচিতি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672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85800" y="1828800"/>
            <a:ext cx="3581400" cy="4038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c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057400"/>
            <a:ext cx="3352800" cy="3733800"/>
          </a:xfrm>
          <a:prstGeom prst="rect">
            <a:avLst/>
          </a:prstGeom>
          <a:ln>
            <a:solidFill>
              <a:srgbClr val="FF0000"/>
            </a:solidFill>
          </a:ln>
          <a:effectLst>
            <a:softEdge rad="112500"/>
          </a:effectLst>
        </p:spPr>
      </p:pic>
      <p:sp>
        <p:nvSpPr>
          <p:cNvPr id="14" name="Rectangle 13"/>
          <p:cNvSpPr/>
          <p:nvPr/>
        </p:nvSpPr>
        <p:spPr>
          <a:xfrm>
            <a:off x="4800600" y="1600200"/>
            <a:ext cx="4038600" cy="4267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</a:rPr>
              <a:t>   শ্রেনিঃনবম ও দশম</a:t>
            </a:r>
          </a:p>
          <a:p>
            <a:r>
              <a:rPr lang="bn-IN" sz="2800" dirty="0" smtClean="0">
                <a:solidFill>
                  <a:schemeClr val="tx1"/>
                </a:solidFill>
              </a:rPr>
              <a:t> বিষয়ঃফিন্যান্স ও ব্যাংকিং </a:t>
            </a:r>
          </a:p>
          <a:p>
            <a:r>
              <a:rPr lang="bn-IN" sz="2800" dirty="0" smtClean="0">
                <a:solidFill>
                  <a:schemeClr val="tx1"/>
                </a:solidFill>
              </a:rPr>
              <a:t>  অধ্যায়ঃসপ্তম  </a:t>
            </a:r>
          </a:p>
          <a:p>
            <a:r>
              <a:rPr lang="bn-IN" sz="2800" dirty="0" smtClean="0">
                <a:solidFill>
                  <a:schemeClr val="tx1"/>
                </a:solidFill>
              </a:rPr>
              <a:t>  </a:t>
            </a:r>
            <a:r>
              <a:rPr lang="bn-IN" sz="2800" dirty="0" smtClean="0">
                <a:solidFill>
                  <a:srgbClr val="FFFF00"/>
                </a:solidFill>
              </a:rPr>
              <a:t>পাঠ শিরোনামঃ  শেয়ার,বন্ড ও ডিবেঞ্চার </a:t>
            </a:r>
          </a:p>
          <a:p>
            <a:r>
              <a:rPr lang="bn-IN" sz="2800" dirty="0" smtClean="0">
                <a:solidFill>
                  <a:schemeClr val="tx1"/>
                </a:solidFill>
              </a:rPr>
              <a:t>    সময়ঃ  </a:t>
            </a:r>
            <a:r>
              <a:rPr lang="en-US" sz="2800" dirty="0" smtClean="0">
                <a:solidFill>
                  <a:schemeClr val="tx1"/>
                </a:solidFill>
              </a:rPr>
              <a:t>00.00.00 </a:t>
            </a:r>
            <a:endParaRPr lang="bn-IN" sz="2800" dirty="0" smtClean="0">
              <a:solidFill>
                <a:schemeClr val="tx1"/>
              </a:solidFill>
            </a:endParaRPr>
          </a:p>
          <a:p>
            <a:r>
              <a:rPr lang="bn-IN" sz="2800" dirty="0" smtClean="0">
                <a:solidFill>
                  <a:schemeClr val="tx1"/>
                </a:solidFill>
              </a:rPr>
              <a:t>    তারিখঃ০০০০০০০০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60198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  <a:r>
              <a:rPr lang="en-US" dirty="0" smtClean="0"/>
              <a:t> ,  01917636486</a:t>
            </a:r>
            <a:r>
              <a:rPr lang="bn-IN" dirty="0" smtClean="0"/>
              <a:t> </a:t>
            </a:r>
          </a:p>
          <a:p>
            <a:r>
              <a:rPr lang="bn-IN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715000" cy="1143000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sz="3600" dirty="0" smtClean="0"/>
              <a:t>আজকের</a:t>
            </a:r>
            <a:r>
              <a:rPr lang="bn-IN" dirty="0" smtClean="0"/>
              <a:t> পাঠ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1752600"/>
            <a:ext cx="4419600" cy="403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index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76400"/>
            <a:ext cx="4419600" cy="4038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Flowchart: Punched Tape 7"/>
          <p:cNvSpPr/>
          <p:nvPr/>
        </p:nvSpPr>
        <p:spPr>
          <a:xfrm>
            <a:off x="5105400" y="1752600"/>
            <a:ext cx="3352800" cy="3810000"/>
          </a:xfrm>
          <a:prstGeom prst="flowChartPunchedTap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শেয়ার,বন্ড ও ডিবেঞ্চার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2286000" y="61722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  <a:r>
              <a:rPr lang="en-US" dirty="0" smtClean="0"/>
              <a:t> ,  01917636486</a:t>
            </a:r>
            <a:r>
              <a:rPr lang="bn-IN" dirty="0" smtClean="0"/>
              <a:t> </a:t>
            </a:r>
          </a:p>
          <a:p>
            <a:r>
              <a:rPr lang="bn-IN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Punched Tape 5"/>
          <p:cNvSpPr/>
          <p:nvPr/>
        </p:nvSpPr>
        <p:spPr>
          <a:xfrm>
            <a:off x="3124200" y="228600"/>
            <a:ext cx="3505200" cy="1143000"/>
          </a:xfrm>
          <a:prstGeom prst="flowChartPunchedTap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50"/>
                </a:solidFill>
              </a:rPr>
              <a:t>শিখনফল </a:t>
            </a:r>
            <a:endParaRPr lang="en-US" sz="4000" dirty="0">
              <a:solidFill>
                <a:srgbClr val="00B050"/>
              </a:solidFill>
            </a:endParaRPr>
          </a:p>
        </p:txBody>
      </p:sp>
      <p:pic>
        <p:nvPicPr>
          <p:cNvPr id="9" name="Picture 8" descr="a1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33400" y="1752600"/>
            <a:ext cx="8382000" cy="4114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পাঠ শেষে শিক্ষার্থীরা- 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১।শেয়ার,বন্ড ও ডিবেঞ্চারের ধারণা</a:t>
            </a:r>
            <a:r>
              <a:rPr lang="en-US" sz="2000" dirty="0" smtClean="0">
                <a:solidFill>
                  <a:schemeClr val="tx1"/>
                </a:solidFill>
              </a:rPr>
              <a:t> ব</a:t>
            </a:r>
            <a:r>
              <a:rPr lang="bn-IN" sz="2000" dirty="0" smtClean="0">
                <a:solidFill>
                  <a:schemeClr val="tx1"/>
                </a:solidFill>
              </a:rPr>
              <a:t>র্ণনা করতে পারবে।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২।বিভিন্ন প্রকারের শেয়ারের শ্রেণিবিভাগ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ব্যাখ্যা করতে পারবে।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৩।</a:t>
            </a:r>
            <a:r>
              <a:rPr lang="bn-IN" sz="2000" dirty="0" smtClean="0">
                <a:solidFill>
                  <a:schemeClr val="tx1"/>
                </a:solidFill>
              </a:rPr>
              <a:t>বিভিন্ন প্রকারের শেয়ারের বৈশিষ্ট্যগুলো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 বর্ণনা করতে পারবে।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৪।বিভিন্ন প্রকার শেয়ারের তুলনামূলক পার্থক্য নির্ণয় করতে পারবে।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৫।বন্ড ও ডিবেঞ্চারের পার্থক্য বর্ণনা করতে পারবে।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FFFF00"/>
                </a:solidFill>
              </a:rPr>
              <a:t>শেয়ার,বন্ড ও ডিবেঞ্চার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4196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1676400"/>
            <a:ext cx="8915400" cy="1219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শেয়ারঃ কোম্পানির মোট মূলধনকে সমমূল্যের যে ক্ষুদ্র এককে ভাগ করা হয় তাকে শেয়ার বলে । 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152400" y="2895600"/>
            <a:ext cx="8991600" cy="1371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বন্ডঃ যে দলিল বা চুক্তিপত্রের মাধ্যমে কোম্পানি বিনিয়োগকারীদের থেকে ঋণ মূলধন সংগ্রহের করে তাকে বন্ড বলে। 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4191000"/>
            <a:ext cx="8991600" cy="1295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ডিবেঞ্চারঃজামানতবিহীন ঋণের দলিলকে বলে।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781867" y="617220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  <a:r>
              <a:rPr lang="en-US" dirty="0" smtClean="0"/>
              <a:t> ,  01917636486</a:t>
            </a:r>
            <a:r>
              <a:rPr lang="bn-IN" dirty="0" smtClean="0"/>
              <a:t> </a:t>
            </a:r>
          </a:p>
          <a:p>
            <a:r>
              <a:rPr lang="bn-IN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/>
              <a:t>বিনিয়োগের হাতিয়ার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00600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0" y="1600200"/>
            <a:ext cx="3810000" cy="762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বিনিয়োগের হাতিয়ার 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381000" y="2667000"/>
            <a:ext cx="190500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শেয়ার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48000" y="2667000"/>
            <a:ext cx="2209800" cy="1066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বন্ড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638800" y="2667000"/>
            <a:ext cx="2133600" cy="1066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ডিবেঞ্চার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4419600"/>
            <a:ext cx="1447800" cy="990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সাধারণ শেয়ার 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828800" y="4495800"/>
            <a:ext cx="15240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অগ্রাধিকার শেয়ার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638800" y="4495800"/>
            <a:ext cx="1371600" cy="914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রাইট শেয়ার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657600" y="4495800"/>
            <a:ext cx="14478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বিলম্বত শেয়ার 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467600" y="4419600"/>
            <a:ext cx="12954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বোনাস শেয়ার 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533400" y="3810000"/>
            <a:ext cx="914400" cy="6096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6200000">
            <a:off x="1295400" y="4800600"/>
            <a:ext cx="6858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6200000">
            <a:off x="6934200" y="4648200"/>
            <a:ext cx="685800" cy="533400"/>
          </a:xfrm>
          <a:prstGeom prst="downArrow">
            <a:avLst>
              <a:gd name="adj1" fmla="val 32583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6041026">
            <a:off x="5007015" y="4698711"/>
            <a:ext cx="742542" cy="51199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16200000">
            <a:off x="3209544" y="4715256"/>
            <a:ext cx="743712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371600" y="2362200"/>
            <a:ext cx="55626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 rot="10800000" flipV="1">
            <a:off x="2133600" y="6381750"/>
            <a:ext cx="48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  <a:r>
              <a:rPr lang="en-US" dirty="0" smtClean="0"/>
              <a:t> ,  01917636486</a:t>
            </a:r>
            <a:r>
              <a:rPr lang="bn-IN" dirty="0" smtClean="0"/>
              <a:t> </a:t>
            </a:r>
          </a:p>
          <a:p>
            <a:r>
              <a:rPr lang="bn-IN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6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4000" dirty="0" smtClean="0"/>
              <a:t>সাধারণ শেয়ার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495800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</a:rPr>
              <a:t>*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bn-IN" sz="2400" dirty="0" smtClean="0"/>
              <a:t>বিনিয়োগকারীরকে কোম্পানির মালিকানা দেয়। </a:t>
            </a:r>
          </a:p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bn-IN" sz="2400" dirty="0" smtClean="0"/>
              <a:t>শেয়ার মালিকদের ভোট দেওয়ার অধিকার দেয়। </a:t>
            </a:r>
          </a:p>
          <a:p>
            <a:pPr>
              <a:buNone/>
            </a:pPr>
            <a:r>
              <a:rPr lang="bn-IN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bn-IN" sz="2400" dirty="0" smtClean="0"/>
              <a:t>বিনিয়োগকারী ইচ্ছে করলে যেকোন সময় তার শেয়ার হস্তান্তর করতে পারে।</a:t>
            </a:r>
            <a:r>
              <a:rPr lang="bn-IN" dirty="0" smtClean="0"/>
              <a:t> 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0" y="3962400"/>
            <a:ext cx="9144000" cy="8382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সুবিধাঃ (১) অধিক আয়  (২) সীমাবদ্ধ দায় ৩। তারল্য  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0" y="4724400"/>
            <a:ext cx="9144000" cy="8382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অসুবিধাঃ</a:t>
            </a:r>
            <a:r>
              <a:rPr lang="en-US" sz="2400" dirty="0" smtClean="0"/>
              <a:t> </a:t>
            </a:r>
            <a:r>
              <a:rPr lang="bn-IN" sz="2400" dirty="0" smtClean="0"/>
              <a:t>(</a:t>
            </a:r>
            <a:r>
              <a:rPr lang="en-US" sz="2400" dirty="0" smtClean="0"/>
              <a:t>১</a:t>
            </a:r>
            <a:r>
              <a:rPr lang="bn-IN" sz="2400" dirty="0" smtClean="0"/>
              <a:t>)</a:t>
            </a:r>
            <a:r>
              <a:rPr lang="en-US" sz="2400" dirty="0" err="1" smtClean="0"/>
              <a:t>ঝু</a:t>
            </a:r>
            <a:r>
              <a:rPr lang="bn-IN" sz="2400" smtClean="0"/>
              <a:t>ঁ</a:t>
            </a:r>
            <a:r>
              <a:rPr lang="en-US" sz="2400" smtClean="0"/>
              <a:t>কি</a:t>
            </a:r>
            <a:r>
              <a:rPr lang="en-US" sz="2400" dirty="0" smtClean="0"/>
              <a:t> </a:t>
            </a:r>
            <a:r>
              <a:rPr lang="bn-IN" sz="2400" dirty="0" smtClean="0"/>
              <a:t>       (</a:t>
            </a:r>
            <a:r>
              <a:rPr lang="en-US" sz="2400" dirty="0" smtClean="0"/>
              <a:t>২</a:t>
            </a:r>
            <a:r>
              <a:rPr lang="bn-IN" sz="2400" dirty="0" smtClean="0"/>
              <a:t>)</a:t>
            </a:r>
            <a:r>
              <a:rPr lang="en-US" sz="2400" dirty="0" err="1" smtClean="0"/>
              <a:t>মুনাফা</a:t>
            </a:r>
            <a:r>
              <a:rPr lang="en-US" sz="2400" dirty="0" smtClean="0"/>
              <a:t> ও </a:t>
            </a:r>
            <a:r>
              <a:rPr lang="en-US" sz="2400" dirty="0" err="1" smtClean="0"/>
              <a:t>সম্পত্তি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বণ্টনে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অধিকার</a:t>
            </a:r>
            <a:r>
              <a:rPr lang="en-US" sz="2400" dirty="0" smtClean="0"/>
              <a:t>  </a:t>
            </a:r>
            <a:r>
              <a:rPr lang="bn-IN" sz="2400" dirty="0" smtClean="0"/>
              <a:t>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 rot="10800000" flipV="1">
            <a:off x="2286000" y="635125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  <a:r>
              <a:rPr lang="en-US" dirty="0" smtClean="0"/>
              <a:t> ,  01917636486</a:t>
            </a:r>
            <a:r>
              <a:rPr lang="bn-IN" dirty="0" smtClean="0"/>
              <a:t> </a:t>
            </a:r>
          </a:p>
          <a:p>
            <a:r>
              <a:rPr lang="bn-IN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5867400" cy="1143000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720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00200" y="304800"/>
            <a:ext cx="563880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অগ্রাধিকার শেয়ার 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1676400"/>
            <a:ext cx="8686800" cy="21336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*</a:t>
            </a:r>
            <a:r>
              <a:rPr lang="bn-IN" sz="32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শেয়ার মালিকদের কোম্পানির পুরোপুরি মালিক বলা হয়না </a:t>
            </a:r>
          </a:p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*</a:t>
            </a:r>
            <a:r>
              <a:rPr lang="bn-IN" sz="2400" dirty="0" smtClean="0">
                <a:solidFill>
                  <a:schemeClr val="tx1"/>
                </a:solidFill>
              </a:rPr>
              <a:t> একটি নির্দিষ্ট সময় পর সাধারণ শেয়ারে রুপান্তর করার সুযোগ থাকে।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1676400"/>
            <a:ext cx="2590800" cy="381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অগ্রাধিকার শেয়ার 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0" y="3810000"/>
            <a:ext cx="9144000" cy="213360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সুবিধাঃ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r>
              <a:rPr lang="bn-IN" sz="2000" dirty="0" smtClean="0">
                <a:solidFill>
                  <a:schemeClr val="tx1"/>
                </a:solidFill>
              </a:rPr>
              <a:t>১। নির্দিষ্ট হারে আয়। 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২। মুনাফার ওপর অধিকার সাধারণ শেয়ার মালিকদের আগে। 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৩।সম্পদের ওপর দাবি সাধারণ শেয়ার মালিকদের আগে।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অসুবিধাঃ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r>
              <a:rPr lang="bn-IN" sz="2000" dirty="0" smtClean="0">
                <a:solidFill>
                  <a:schemeClr val="tx1"/>
                </a:solidFill>
              </a:rPr>
              <a:t>১।কোম্পানির নিয়ন্ত্রণে কোনো ভোটাধিকার থাকেনা ।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২।কোম্পানি বেশি মুনাফা করলেও শেয়ার মালিকদের সীমিত আয়।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624840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/>
              <a:t>এম </a:t>
            </a:r>
            <a:r>
              <a:rPr lang="en-US" dirty="0" smtClean="0"/>
              <a:t>.</a:t>
            </a:r>
            <a:r>
              <a:rPr lang="bn-IN" dirty="0" smtClean="0"/>
              <a:t>সাখাওয়াত হোসেন</a:t>
            </a:r>
            <a:r>
              <a:rPr lang="en-US" dirty="0" smtClean="0"/>
              <a:t> ,  01917636486</a:t>
            </a:r>
            <a:r>
              <a:rPr lang="bn-IN" dirty="0" smtClean="0"/>
              <a:t> </a:t>
            </a:r>
          </a:p>
          <a:p>
            <a:r>
              <a:rPr lang="bn-IN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913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আজকের ক্লাসে  সবাইকে </vt:lpstr>
      <vt:lpstr>শিক্ষক পরিচিতি </vt:lpstr>
      <vt:lpstr>Slide 3</vt:lpstr>
      <vt:lpstr>আজকের পাঠ </vt:lpstr>
      <vt:lpstr>.</vt:lpstr>
      <vt:lpstr>শেয়ার,বন্ড ও ডিবেঞ্চার</vt:lpstr>
      <vt:lpstr>বিনিয়োগের হাতিয়ার </vt:lpstr>
      <vt:lpstr>সাধারণ শেয়ার </vt:lpstr>
      <vt:lpstr>Slide 9</vt:lpstr>
      <vt:lpstr>বিলম্বিত শেয়ার </vt:lpstr>
      <vt:lpstr>Slide 11</vt:lpstr>
      <vt:lpstr>Slide 12</vt:lpstr>
      <vt:lpstr>রাইট শেয়ার </vt:lpstr>
      <vt:lpstr>Slide 14</vt:lpstr>
      <vt:lpstr>বন্ডের বৈশিষ্ট্য </vt:lpstr>
      <vt:lpstr>Slide 16</vt:lpstr>
      <vt:lpstr>ডিবেঞ্চার সুবিধা ও অসুবিধা </vt:lpstr>
      <vt:lpstr>দলীয় কাজ </vt:lpstr>
      <vt:lpstr>Slide 19</vt:lpstr>
      <vt:lpstr>মূল্যায়ন </vt:lpstr>
      <vt:lpstr>Slide 21</vt:lpstr>
      <vt:lpstr>সবাইকে 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sagor khan</cp:lastModifiedBy>
  <cp:revision>99</cp:revision>
  <dcterms:created xsi:type="dcterms:W3CDTF">2020-07-07T06:36:12Z</dcterms:created>
  <dcterms:modified xsi:type="dcterms:W3CDTF">2020-11-02T19:50:25Z</dcterms:modified>
</cp:coreProperties>
</file>