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4" r:id="rId2"/>
    <p:sldId id="305" r:id="rId3"/>
    <p:sldId id="292" r:id="rId4"/>
    <p:sldId id="293" r:id="rId5"/>
    <p:sldId id="291" r:id="rId6"/>
    <p:sldId id="297" r:id="rId7"/>
    <p:sldId id="298" r:id="rId8"/>
    <p:sldId id="299" r:id="rId9"/>
    <p:sldId id="300" r:id="rId10"/>
    <p:sldId id="302" r:id="rId11"/>
    <p:sldId id="306" r:id="rId12"/>
    <p:sldId id="307" r:id="rId13"/>
    <p:sldId id="308" r:id="rId14"/>
    <p:sldId id="309" r:id="rId15"/>
    <p:sldId id="310" r:id="rId16"/>
    <p:sldId id="311" r:id="rId17"/>
    <p:sldId id="312" r:id="rId18"/>
    <p:sldId id="313" r:id="rId19"/>
    <p:sldId id="314" r:id="rId20"/>
    <p:sldId id="315" r:id="rId21"/>
    <p:sldId id="316" r:id="rId22"/>
    <p:sldId id="280" r:id="rId23"/>
    <p:sldId id="281" r:id="rId24"/>
    <p:sldId id="318" r:id="rId25"/>
    <p:sldId id="317" r:id="rId26"/>
    <p:sldId id="284" r:id="rId27"/>
    <p:sldId id="319" r:id="rId28"/>
  </p:sldIdLst>
  <p:sldSz cx="128936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3qWg/17RPmKgCpqbH8VvUQ" hashData="2k/RfMU/cMXF+xVPA495Rj6xt50"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648" y="-96"/>
      </p:cViewPr>
      <p:guideLst>
        <p:guide orient="horz" pos="2160"/>
        <p:guide pos="406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B0A7E-7C85-48FA-AC64-D47147641AC6}" type="datetimeFigureOut">
              <a:rPr lang="en-US" smtClean="0"/>
              <a:pPr/>
              <a:t>11/10/2020</a:t>
            </a:fld>
            <a:endParaRPr lang="en-US"/>
          </a:p>
        </p:txBody>
      </p:sp>
      <p:sp>
        <p:nvSpPr>
          <p:cNvPr id="4" name="Slide Image Placeholder 3"/>
          <p:cNvSpPr>
            <a:spLocks noGrp="1" noRot="1" noChangeAspect="1"/>
          </p:cNvSpPr>
          <p:nvPr>
            <p:ph type="sldImg" idx="2"/>
          </p:nvPr>
        </p:nvSpPr>
        <p:spPr>
          <a:xfrm>
            <a:off x="206375" y="685800"/>
            <a:ext cx="64452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7A64E0-4CA3-4203-94E9-D04B427E62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7026" y="2130426"/>
            <a:ext cx="10959624"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34051" y="3886200"/>
            <a:ext cx="902557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44684" y="6356351"/>
            <a:ext cx="3008524" cy="365125"/>
          </a:xfrm>
          <a:prstGeom prst="rect">
            <a:avLst/>
          </a:prstGeom>
        </p:spPr>
        <p:txBody>
          <a:bodyPr/>
          <a:lstStyle/>
          <a:p>
            <a:fld id="{1D8BD707-D9CF-40AE-B4C6-C98DA3205C09}" type="datetimeFigureOut">
              <a:rPr lang="en-US" smtClean="0"/>
              <a:pPr/>
              <a:t>11/10/2020</a:t>
            </a:fld>
            <a:endParaRPr lang="en-US"/>
          </a:p>
        </p:txBody>
      </p:sp>
      <p:sp>
        <p:nvSpPr>
          <p:cNvPr id="5" name="Footer Placeholder 4"/>
          <p:cNvSpPr>
            <a:spLocks noGrp="1"/>
          </p:cNvSpPr>
          <p:nvPr>
            <p:ph type="ftr" sz="quarter" idx="11"/>
          </p:nvPr>
        </p:nvSpPr>
        <p:spPr>
          <a:xfrm>
            <a:off x="4405339" y="6356351"/>
            <a:ext cx="408299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40467" y="6356351"/>
            <a:ext cx="3008524"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4684" y="274638"/>
            <a:ext cx="11604308"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44684" y="1600201"/>
            <a:ext cx="11604308"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4684" y="6356351"/>
            <a:ext cx="3008524" cy="365125"/>
          </a:xfrm>
          <a:prstGeom prst="rect">
            <a:avLst/>
          </a:prstGeom>
        </p:spPr>
        <p:txBody>
          <a:bodyPr/>
          <a:lstStyle/>
          <a:p>
            <a:fld id="{1D8BD707-D9CF-40AE-B4C6-C98DA3205C09}" type="datetimeFigureOut">
              <a:rPr lang="en-US" smtClean="0"/>
              <a:pPr/>
              <a:t>11/10/2020</a:t>
            </a:fld>
            <a:endParaRPr lang="en-US"/>
          </a:p>
        </p:txBody>
      </p:sp>
      <p:sp>
        <p:nvSpPr>
          <p:cNvPr id="5" name="Footer Placeholder 4"/>
          <p:cNvSpPr>
            <a:spLocks noGrp="1"/>
          </p:cNvSpPr>
          <p:nvPr>
            <p:ph type="ftr" sz="quarter" idx="11"/>
          </p:nvPr>
        </p:nvSpPr>
        <p:spPr>
          <a:xfrm>
            <a:off x="4405339" y="6356351"/>
            <a:ext cx="408299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40467" y="6356351"/>
            <a:ext cx="3008524"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7914" y="274639"/>
            <a:ext cx="2901077"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4684" y="274639"/>
            <a:ext cx="8488336"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4684" y="6356351"/>
            <a:ext cx="3008524" cy="365125"/>
          </a:xfrm>
          <a:prstGeom prst="rect">
            <a:avLst/>
          </a:prstGeom>
        </p:spPr>
        <p:txBody>
          <a:bodyPr/>
          <a:lstStyle/>
          <a:p>
            <a:fld id="{1D8BD707-D9CF-40AE-B4C6-C98DA3205C09}" type="datetimeFigureOut">
              <a:rPr lang="en-US" smtClean="0"/>
              <a:pPr/>
              <a:t>11/10/2020</a:t>
            </a:fld>
            <a:endParaRPr lang="en-US"/>
          </a:p>
        </p:txBody>
      </p:sp>
      <p:sp>
        <p:nvSpPr>
          <p:cNvPr id="5" name="Footer Placeholder 4"/>
          <p:cNvSpPr>
            <a:spLocks noGrp="1"/>
          </p:cNvSpPr>
          <p:nvPr>
            <p:ph type="ftr" sz="quarter" idx="11"/>
          </p:nvPr>
        </p:nvSpPr>
        <p:spPr>
          <a:xfrm>
            <a:off x="4405339" y="6356351"/>
            <a:ext cx="408299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40467" y="6356351"/>
            <a:ext cx="3008524"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4684" y="274638"/>
            <a:ext cx="11604308"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44684" y="1600201"/>
            <a:ext cx="11604308"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4684" y="6356351"/>
            <a:ext cx="3008524" cy="365125"/>
          </a:xfrm>
          <a:prstGeom prst="rect">
            <a:avLst/>
          </a:prstGeom>
        </p:spPr>
        <p:txBody>
          <a:bodyPr/>
          <a:lstStyle/>
          <a:p>
            <a:fld id="{1D8BD707-D9CF-40AE-B4C6-C98DA3205C09}" type="datetimeFigureOut">
              <a:rPr lang="en-US" smtClean="0"/>
              <a:pPr/>
              <a:t>11/10/2020</a:t>
            </a:fld>
            <a:endParaRPr lang="en-US"/>
          </a:p>
        </p:txBody>
      </p:sp>
      <p:sp>
        <p:nvSpPr>
          <p:cNvPr id="5" name="Footer Placeholder 4"/>
          <p:cNvSpPr>
            <a:spLocks noGrp="1"/>
          </p:cNvSpPr>
          <p:nvPr>
            <p:ph type="ftr" sz="quarter" idx="11"/>
          </p:nvPr>
        </p:nvSpPr>
        <p:spPr>
          <a:xfrm>
            <a:off x="4405339" y="6356351"/>
            <a:ext cx="408299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40467" y="6356351"/>
            <a:ext cx="3008524"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8511" y="4406901"/>
            <a:ext cx="10959624"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18511" y="2906713"/>
            <a:ext cx="10959624"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684" y="6356351"/>
            <a:ext cx="3008524" cy="365125"/>
          </a:xfrm>
          <a:prstGeom prst="rect">
            <a:avLst/>
          </a:prstGeom>
        </p:spPr>
        <p:txBody>
          <a:bodyPr/>
          <a:lstStyle/>
          <a:p>
            <a:fld id="{1D8BD707-D9CF-40AE-B4C6-C98DA3205C09}" type="datetimeFigureOut">
              <a:rPr lang="en-US" smtClean="0"/>
              <a:pPr/>
              <a:t>11/10/2020</a:t>
            </a:fld>
            <a:endParaRPr lang="en-US"/>
          </a:p>
        </p:txBody>
      </p:sp>
      <p:sp>
        <p:nvSpPr>
          <p:cNvPr id="5" name="Footer Placeholder 4"/>
          <p:cNvSpPr>
            <a:spLocks noGrp="1"/>
          </p:cNvSpPr>
          <p:nvPr>
            <p:ph type="ftr" sz="quarter" idx="11"/>
          </p:nvPr>
        </p:nvSpPr>
        <p:spPr>
          <a:xfrm>
            <a:off x="4405339" y="6356351"/>
            <a:ext cx="408299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40467" y="6356351"/>
            <a:ext cx="3008524"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4684" y="274638"/>
            <a:ext cx="11604308"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44684" y="1600201"/>
            <a:ext cx="5694706"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54285" y="1600201"/>
            <a:ext cx="5694706"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4684" y="6356351"/>
            <a:ext cx="3008524" cy="365125"/>
          </a:xfrm>
          <a:prstGeom prst="rect">
            <a:avLst/>
          </a:prstGeom>
        </p:spPr>
        <p:txBody>
          <a:bodyPr/>
          <a:lstStyle/>
          <a:p>
            <a:fld id="{1D8BD707-D9CF-40AE-B4C6-C98DA3205C09}" type="datetimeFigureOut">
              <a:rPr lang="en-US" smtClean="0"/>
              <a:pPr/>
              <a:t>11/10/2020</a:t>
            </a:fld>
            <a:endParaRPr lang="en-US"/>
          </a:p>
        </p:txBody>
      </p:sp>
      <p:sp>
        <p:nvSpPr>
          <p:cNvPr id="6" name="Footer Placeholder 5"/>
          <p:cNvSpPr>
            <a:spLocks noGrp="1"/>
          </p:cNvSpPr>
          <p:nvPr>
            <p:ph type="ftr" sz="quarter" idx="11"/>
          </p:nvPr>
        </p:nvSpPr>
        <p:spPr>
          <a:xfrm>
            <a:off x="4405339" y="6356351"/>
            <a:ext cx="408299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40467" y="6356351"/>
            <a:ext cx="3008524"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684" y="274638"/>
            <a:ext cx="11604308"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4684" y="1535113"/>
            <a:ext cx="569694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4684" y="2174875"/>
            <a:ext cx="569694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49809" y="1535113"/>
            <a:ext cx="569918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49809" y="2174875"/>
            <a:ext cx="569918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44684" y="6356351"/>
            <a:ext cx="3008524" cy="365125"/>
          </a:xfrm>
          <a:prstGeom prst="rect">
            <a:avLst/>
          </a:prstGeom>
        </p:spPr>
        <p:txBody>
          <a:bodyPr/>
          <a:lstStyle/>
          <a:p>
            <a:fld id="{1D8BD707-D9CF-40AE-B4C6-C98DA3205C09}" type="datetimeFigureOut">
              <a:rPr lang="en-US" smtClean="0"/>
              <a:pPr/>
              <a:t>11/10/2020</a:t>
            </a:fld>
            <a:endParaRPr lang="en-US"/>
          </a:p>
        </p:txBody>
      </p:sp>
      <p:sp>
        <p:nvSpPr>
          <p:cNvPr id="8" name="Footer Placeholder 7"/>
          <p:cNvSpPr>
            <a:spLocks noGrp="1"/>
          </p:cNvSpPr>
          <p:nvPr>
            <p:ph type="ftr" sz="quarter" idx="11"/>
          </p:nvPr>
        </p:nvSpPr>
        <p:spPr>
          <a:xfrm>
            <a:off x="4405339" y="6356351"/>
            <a:ext cx="408299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240467" y="6356351"/>
            <a:ext cx="3008524"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4684" y="274638"/>
            <a:ext cx="11604308"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44684" y="6356351"/>
            <a:ext cx="3008524" cy="365125"/>
          </a:xfrm>
          <a:prstGeom prst="rect">
            <a:avLst/>
          </a:prstGeom>
        </p:spPr>
        <p:txBody>
          <a:bodyPr/>
          <a:lstStyle/>
          <a:p>
            <a:fld id="{1D8BD707-D9CF-40AE-B4C6-C98DA3205C09}" type="datetimeFigureOut">
              <a:rPr lang="en-US" smtClean="0"/>
              <a:pPr/>
              <a:t>11/10/2020</a:t>
            </a:fld>
            <a:endParaRPr lang="en-US"/>
          </a:p>
        </p:txBody>
      </p:sp>
      <p:sp>
        <p:nvSpPr>
          <p:cNvPr id="4" name="Footer Placeholder 3"/>
          <p:cNvSpPr>
            <a:spLocks noGrp="1"/>
          </p:cNvSpPr>
          <p:nvPr>
            <p:ph type="ftr" sz="quarter" idx="11"/>
          </p:nvPr>
        </p:nvSpPr>
        <p:spPr>
          <a:xfrm>
            <a:off x="4405339" y="6356351"/>
            <a:ext cx="4082997"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240467" y="6356351"/>
            <a:ext cx="3008524"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Oval 4"/>
          <p:cNvSpPr/>
          <p:nvPr userDrawn="1"/>
        </p:nvSpPr>
        <p:spPr>
          <a:xfrm rot="1603113">
            <a:off x="306506" y="348412"/>
            <a:ext cx="685800" cy="643593"/>
          </a:xfrm>
          <a:prstGeom prst="ellipse">
            <a:avLst/>
          </a:prstGeom>
          <a:gradFill>
            <a:gsLst>
              <a:gs pos="0">
                <a:srgbClr val="DDEBCF"/>
              </a:gs>
              <a:gs pos="50000">
                <a:srgbClr val="9CB86E"/>
              </a:gs>
              <a:gs pos="100000">
                <a:srgbClr val="156B13"/>
              </a:gs>
            </a:gsLst>
            <a:lin ang="5400000" scaled="0"/>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alf Frame 5"/>
          <p:cNvSpPr/>
          <p:nvPr userDrawn="1"/>
        </p:nvSpPr>
        <p:spPr>
          <a:xfrm rot="5400000">
            <a:off x="8123236" y="-2895601"/>
            <a:ext cx="1524001" cy="7620003"/>
          </a:xfrm>
          <a:prstGeom prst="halfFrame">
            <a:avLst>
              <a:gd name="adj1" fmla="val 18048"/>
              <a:gd name="adj2" fmla="val 15753"/>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ardrop 7"/>
          <p:cNvSpPr/>
          <p:nvPr userDrawn="1"/>
        </p:nvSpPr>
        <p:spPr>
          <a:xfrm rot="20064756">
            <a:off x="3514" y="6148840"/>
            <a:ext cx="914400" cy="538087"/>
          </a:xfrm>
          <a:prstGeom prst="teardrop">
            <a:avLst>
              <a:gd name="adj" fmla="val 6619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4685" y="273050"/>
            <a:ext cx="4241930"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41069" y="273051"/>
            <a:ext cx="720792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4685" y="1435101"/>
            <a:ext cx="424193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44684" y="6356351"/>
            <a:ext cx="3008524" cy="365125"/>
          </a:xfrm>
          <a:prstGeom prst="rect">
            <a:avLst/>
          </a:prstGeom>
        </p:spPr>
        <p:txBody>
          <a:bodyPr/>
          <a:lstStyle/>
          <a:p>
            <a:fld id="{1D8BD707-D9CF-40AE-B4C6-C98DA3205C09}" type="datetimeFigureOut">
              <a:rPr lang="en-US" smtClean="0"/>
              <a:pPr/>
              <a:t>11/10/2020</a:t>
            </a:fld>
            <a:endParaRPr lang="en-US"/>
          </a:p>
        </p:txBody>
      </p:sp>
      <p:sp>
        <p:nvSpPr>
          <p:cNvPr id="6" name="Footer Placeholder 5"/>
          <p:cNvSpPr>
            <a:spLocks noGrp="1"/>
          </p:cNvSpPr>
          <p:nvPr>
            <p:ph type="ftr" sz="quarter" idx="11"/>
          </p:nvPr>
        </p:nvSpPr>
        <p:spPr>
          <a:xfrm>
            <a:off x="4405339" y="6356351"/>
            <a:ext cx="408299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40467" y="6356351"/>
            <a:ext cx="3008524"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7251" y="4800600"/>
            <a:ext cx="7736205"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27251" y="612775"/>
            <a:ext cx="773620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27251" y="5367338"/>
            <a:ext cx="7736205"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44684" y="6356351"/>
            <a:ext cx="3008524" cy="365125"/>
          </a:xfrm>
          <a:prstGeom prst="rect">
            <a:avLst/>
          </a:prstGeom>
        </p:spPr>
        <p:txBody>
          <a:bodyPr/>
          <a:lstStyle/>
          <a:p>
            <a:fld id="{1D8BD707-D9CF-40AE-B4C6-C98DA3205C09}" type="datetimeFigureOut">
              <a:rPr lang="en-US" smtClean="0"/>
              <a:pPr/>
              <a:t>11/10/2020</a:t>
            </a:fld>
            <a:endParaRPr lang="en-US"/>
          </a:p>
        </p:txBody>
      </p:sp>
      <p:sp>
        <p:nvSpPr>
          <p:cNvPr id="6" name="Footer Placeholder 5"/>
          <p:cNvSpPr>
            <a:spLocks noGrp="1"/>
          </p:cNvSpPr>
          <p:nvPr>
            <p:ph type="ftr" sz="quarter" idx="11"/>
          </p:nvPr>
        </p:nvSpPr>
        <p:spPr>
          <a:xfrm>
            <a:off x="4405339" y="6356351"/>
            <a:ext cx="408299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40467" y="6356351"/>
            <a:ext cx="3008524"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ame 6"/>
          <p:cNvSpPr/>
          <p:nvPr userDrawn="1"/>
        </p:nvSpPr>
        <p:spPr>
          <a:xfrm>
            <a:off x="0" y="0"/>
            <a:ext cx="12893675" cy="6858000"/>
          </a:xfrm>
          <a:prstGeom prst="frame">
            <a:avLst>
              <a:gd name="adj1" fmla="val 2547"/>
            </a:avLst>
          </a:prstGeom>
          <a:gradFill flip="none" rotWithShape="1">
            <a:gsLst>
              <a:gs pos="0">
                <a:srgbClr val="DDEBCF"/>
              </a:gs>
              <a:gs pos="50000">
                <a:srgbClr val="9CB86E"/>
              </a:gs>
              <a:gs pos="100000">
                <a:srgbClr val="156B13"/>
              </a:gs>
            </a:gsLst>
            <a:lin ang="5400000" scaled="0"/>
            <a:tileRect/>
          </a:gradFill>
          <a:ln>
            <a:solidFill>
              <a:schemeClr val="accent6">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p:cNvSpPr/>
          <p:nvPr userDrawn="1"/>
        </p:nvSpPr>
        <p:spPr>
          <a:xfrm>
            <a:off x="122237" y="152400"/>
            <a:ext cx="2133600" cy="4800600"/>
          </a:xfrm>
          <a:prstGeom prst="halfFrame">
            <a:avLst>
              <a:gd name="adj1" fmla="val 9793"/>
              <a:gd name="adj2" fmla="val 12207"/>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userDrawn="1"/>
        </p:nvSpPr>
        <p:spPr>
          <a:xfrm rot="10800000">
            <a:off x="10256837" y="1905000"/>
            <a:ext cx="2438400" cy="4724400"/>
          </a:xfrm>
          <a:prstGeom prst="halfFrame">
            <a:avLst>
              <a:gd name="adj1" fmla="val 9037"/>
              <a:gd name="adj2" fmla="val 13263"/>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637" y="228600"/>
            <a:ext cx="996292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Welcome to the English Class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2" descr="Do You Have What It Takes to Be an Astronaut? | Everyday Einstein"/>
          <p:cNvPicPr>
            <a:picLocks noChangeAspect="1" noChangeArrowheads="1"/>
          </p:cNvPicPr>
          <p:nvPr/>
        </p:nvPicPr>
        <p:blipFill>
          <a:blip r:embed="rId2"/>
          <a:srcRect/>
          <a:stretch>
            <a:fillRect/>
          </a:stretch>
        </p:blipFill>
        <p:spPr bwMode="auto">
          <a:xfrm>
            <a:off x="1646238" y="1219200"/>
            <a:ext cx="9753600" cy="4953000"/>
          </a:xfrm>
          <a:prstGeom prst="rect">
            <a:avLst/>
          </a:prstGeom>
          <a:noFill/>
        </p:spPr>
      </p:pic>
      <p:pic>
        <p:nvPicPr>
          <p:cNvPr id="4" name="Picture 3" descr="Teacher's B.png"/>
          <p:cNvPicPr>
            <a:picLocks noChangeAspect="1"/>
          </p:cNvPicPr>
          <p:nvPr/>
        </p:nvPicPr>
        <p:blipFill>
          <a:blip r:embed="rId3"/>
          <a:stretch>
            <a:fillRect/>
          </a:stretch>
        </p:blipFill>
        <p:spPr>
          <a:xfrm>
            <a:off x="11399837" y="5638800"/>
            <a:ext cx="1300162" cy="99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8037" y="1066800"/>
            <a:ext cx="3564566"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Individual Work</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8066" name="Picture 2" descr="Clock.gif"/>
          <p:cNvPicPr>
            <a:picLocks noChangeAspect="1" noChangeArrowheads="1" noCrop="1"/>
          </p:cNvPicPr>
          <p:nvPr/>
        </p:nvPicPr>
        <p:blipFill>
          <a:blip r:embed="rId2"/>
          <a:srcRect/>
          <a:stretch>
            <a:fillRect/>
          </a:stretch>
        </p:blipFill>
        <p:spPr bwMode="auto">
          <a:xfrm>
            <a:off x="8351837" y="533400"/>
            <a:ext cx="3505200" cy="2133600"/>
          </a:xfrm>
          <a:prstGeom prst="rect">
            <a:avLst/>
          </a:prstGeom>
          <a:noFill/>
        </p:spPr>
      </p:pic>
      <p:sp>
        <p:nvSpPr>
          <p:cNvPr id="5" name="TextBox 4"/>
          <p:cNvSpPr txBox="1"/>
          <p:nvPr/>
        </p:nvSpPr>
        <p:spPr>
          <a:xfrm>
            <a:off x="1341437" y="3276600"/>
            <a:ext cx="9448800" cy="1754326"/>
          </a:xfrm>
          <a:prstGeom prst="rect">
            <a:avLst/>
          </a:prstGeom>
          <a:noFill/>
        </p:spPr>
        <p:txBody>
          <a:bodyPr wrap="square" rtlCol="0">
            <a:spAutoFit/>
          </a:bodyPr>
          <a:lstStyle/>
          <a:p>
            <a:r>
              <a:rPr lang="en-US" sz="5400" b="1" dirty="0" smtClean="0">
                <a:effectLst>
                  <a:outerShdw blurRad="38100" dist="38100" dir="2700000" algn="tl">
                    <a:srgbClr val="000000">
                      <a:alpha val="43137"/>
                    </a:srgbClr>
                  </a:outerShdw>
                </a:effectLst>
              </a:rPr>
              <a:t>Write five sentences about Valentina Tereshkova.</a:t>
            </a:r>
            <a:endParaRPr lang="en-US" sz="5400" b="1" dirty="0">
              <a:effectLst>
                <a:outerShdw blurRad="38100" dist="38100" dir="2700000" algn="tl">
                  <a:srgbClr val="000000">
                    <a:alpha val="43137"/>
                  </a:srgbClr>
                </a:outerShdw>
              </a:effectLst>
            </a:endParaRPr>
          </a:p>
        </p:txBody>
      </p:sp>
      <p:pic>
        <p:nvPicPr>
          <p:cNvPr id="88070" name="Picture 6" descr="INDIVIDUAL WORK: - porfolio de laura dominguez"/>
          <p:cNvPicPr>
            <a:picLocks noChangeAspect="1" noChangeArrowheads="1"/>
          </p:cNvPicPr>
          <p:nvPr/>
        </p:nvPicPr>
        <p:blipFill>
          <a:blip r:embed="rId3"/>
          <a:srcRect/>
          <a:stretch>
            <a:fillRect/>
          </a:stretch>
        </p:blipFill>
        <p:spPr bwMode="auto">
          <a:xfrm>
            <a:off x="1189037" y="609600"/>
            <a:ext cx="3200400" cy="2305050"/>
          </a:xfrm>
          <a:prstGeom prst="rect">
            <a:avLst/>
          </a:prstGeom>
          <a:noFill/>
        </p:spPr>
      </p:pic>
      <p:pic>
        <p:nvPicPr>
          <p:cNvPr id="7" name="Picture 6" descr="Teacher's B.png"/>
          <p:cNvPicPr>
            <a:picLocks noChangeAspect="1"/>
          </p:cNvPicPr>
          <p:nvPr/>
        </p:nvPicPr>
        <p:blipFill>
          <a:blip r:embed="rId4"/>
          <a:stretch>
            <a:fillRect/>
          </a:stretch>
        </p:blipFill>
        <p:spPr>
          <a:xfrm>
            <a:off x="11018837" y="5410200"/>
            <a:ext cx="1300162" cy="99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637" y="152400"/>
            <a:ext cx="3950249" cy="707886"/>
          </a:xfrm>
          <a:prstGeom prst="rect">
            <a:avLst/>
          </a:prstGeom>
          <a:noFill/>
        </p:spPr>
        <p:txBody>
          <a:bodyPr wrap="none" lIns="91440" tIns="45720" rIns="91440" bIns="45720">
            <a:spAutoFit/>
          </a:bodyPr>
          <a:lstStyle/>
          <a:p>
            <a:pPr algn="ctr"/>
            <a:r>
              <a:rPr lang="en-U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Read the text….</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4" descr="Russia, Central Russia, Moscow, Red Square, Kremlin wall, State Stock Photo  - Alamy"/>
          <p:cNvPicPr>
            <a:picLocks noChangeAspect="1" noChangeArrowheads="1"/>
          </p:cNvPicPr>
          <p:nvPr/>
        </p:nvPicPr>
        <p:blipFill>
          <a:blip r:embed="rId2" cstate="print"/>
          <a:srcRect b="8552"/>
          <a:stretch>
            <a:fillRect/>
          </a:stretch>
        </p:blipFill>
        <p:spPr bwMode="auto">
          <a:xfrm>
            <a:off x="8199437" y="381000"/>
            <a:ext cx="3657600" cy="2133600"/>
          </a:xfrm>
          <a:prstGeom prst="rect">
            <a:avLst/>
          </a:prstGeom>
          <a:noFill/>
        </p:spPr>
      </p:pic>
      <p:pic>
        <p:nvPicPr>
          <p:cNvPr id="4" name="Picture 2" descr="C:\Users\Sabina Yasmin\Downloads\tractor.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199437" y="2590800"/>
            <a:ext cx="3657600" cy="18288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C:\Users\Sabina Yasmin\Downloads\textile.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199437" y="4495800"/>
            <a:ext cx="3657600" cy="1905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31837" y="1143000"/>
            <a:ext cx="7086600" cy="461665"/>
          </a:xfrm>
          <a:prstGeom prst="rect">
            <a:avLst/>
          </a:prstGeom>
          <a:noFill/>
        </p:spPr>
        <p:txBody>
          <a:bodyPr wrap="square" rtlCol="0">
            <a:spAutoFit/>
          </a:bodyPr>
          <a:lstStyle/>
          <a:p>
            <a:pPr>
              <a:buNone/>
            </a:pPr>
            <a:r>
              <a:rPr lang="en-US" sz="2400" b="1" dirty="0" smtClean="0">
                <a:latin typeface="Adobe Gothic Std B" pitchFamily="34" charset="-128"/>
                <a:ea typeface="Adobe Gothic Std B" pitchFamily="34" charset="-128"/>
              </a:rPr>
              <a:t>Valentina Tereshkova (born on 6 March 1937)</a:t>
            </a:r>
            <a:endParaRPr lang="en-US" sz="2400" b="1" dirty="0">
              <a:latin typeface="Adobe Gothic Std B" pitchFamily="34" charset="-128"/>
              <a:ea typeface="Adobe Gothic Std B" pitchFamily="34" charset="-128"/>
            </a:endParaRPr>
          </a:p>
        </p:txBody>
      </p:sp>
      <p:sp>
        <p:nvSpPr>
          <p:cNvPr id="7" name="TextBox 6"/>
          <p:cNvSpPr txBox="1"/>
          <p:nvPr/>
        </p:nvSpPr>
        <p:spPr>
          <a:xfrm>
            <a:off x="655637" y="1828800"/>
            <a:ext cx="7543800" cy="1569660"/>
          </a:xfrm>
          <a:prstGeom prst="rect">
            <a:avLst/>
          </a:prstGeom>
          <a:noFill/>
        </p:spPr>
        <p:txBody>
          <a:bodyPr wrap="square" rtlCol="0">
            <a:spAutoFit/>
          </a:bodyPr>
          <a:lstStyle/>
          <a:p>
            <a:pPr>
              <a:buNone/>
            </a:pPr>
            <a:r>
              <a:rPr lang="en-US" sz="3200" dirty="0" smtClean="0">
                <a:latin typeface="Adobe Gothic Std B" pitchFamily="34" charset="-128"/>
                <a:ea typeface="Adobe Gothic Std B" pitchFamily="34" charset="-128"/>
              </a:rPr>
              <a:t>Valentina Tereshkova was born in the village Maselennikovo, Tutayevsky District, in Central Russia. </a:t>
            </a:r>
          </a:p>
        </p:txBody>
      </p:sp>
      <p:sp>
        <p:nvSpPr>
          <p:cNvPr id="8" name="TextBox 7"/>
          <p:cNvSpPr txBox="1"/>
          <p:nvPr/>
        </p:nvSpPr>
        <p:spPr>
          <a:xfrm>
            <a:off x="579437" y="3733800"/>
            <a:ext cx="7239000" cy="1754326"/>
          </a:xfrm>
          <a:prstGeom prst="rect">
            <a:avLst/>
          </a:prstGeom>
          <a:noFill/>
        </p:spPr>
        <p:txBody>
          <a:bodyPr wrap="square" rtlCol="0">
            <a:spAutoFit/>
          </a:bodyPr>
          <a:lstStyle/>
          <a:p>
            <a:pPr algn="just">
              <a:buNone/>
            </a:pPr>
            <a:r>
              <a:rPr lang="en-US" sz="3600" dirty="0" smtClean="0">
                <a:latin typeface="Adobe Gothic Std B" pitchFamily="34" charset="-128"/>
                <a:ea typeface="Adobe Gothic Std B" pitchFamily="34" charset="-128"/>
              </a:rPr>
              <a:t>Tereshkova’s father was a tractor driver and her mother worked in a textile plant. </a:t>
            </a:r>
            <a:endParaRPr lang="en-US" sz="3600" dirty="0">
              <a:latin typeface="Adobe Gothic Std B" pitchFamily="34" charset="-128"/>
              <a:ea typeface="Adobe Gothic Std B" pitchFamily="34" charset="-128"/>
            </a:endParaRPr>
          </a:p>
        </p:txBody>
      </p:sp>
      <p:pic>
        <p:nvPicPr>
          <p:cNvPr id="9" name="Picture 8" descr="Teacher's B.png"/>
          <p:cNvPicPr>
            <a:picLocks noChangeAspect="1"/>
          </p:cNvPicPr>
          <p:nvPr/>
        </p:nvPicPr>
        <p:blipFill>
          <a:blip r:embed="rId5"/>
          <a:stretch>
            <a:fillRect/>
          </a:stretch>
        </p:blipFill>
        <p:spPr>
          <a:xfrm>
            <a:off x="11628437" y="5715000"/>
            <a:ext cx="1036638" cy="83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edge">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edge">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anim calcmode="lin" valueType="num">
                                      <p:cBhvr>
                                        <p:cTn id="40" dur="2000" fill="hold"/>
                                        <p:tgtEl>
                                          <p:spTgt spid="5"/>
                                        </p:tgtEl>
                                        <p:attrNameLst>
                                          <p:attrName>ppt_w</p:attrName>
                                        </p:attrNameLst>
                                      </p:cBhvr>
                                      <p:tavLst>
                                        <p:tav tm="0" fmla="#ppt_w*sin(2.5*pi*$)">
                                          <p:val>
                                            <p:fltVal val="0"/>
                                          </p:val>
                                        </p:tav>
                                        <p:tav tm="100000">
                                          <p:val>
                                            <p:fltVal val="1"/>
                                          </p:val>
                                        </p:tav>
                                      </p:tavLst>
                                    </p:anim>
                                    <p:anim calcmode="lin" valueType="num">
                                      <p:cBhvr>
                                        <p:cTn id="4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503237" y="3200400"/>
            <a:ext cx="7543800" cy="2590800"/>
          </a:xfrm>
          <a:prstGeom prst="rect">
            <a:avLst/>
          </a:prstGeom>
        </p:spPr>
        <p:txBody>
          <a:bodyPr lIns="97539" tIns="48770" rIns="97539" bIns="4877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rPr>
              <a:t>She became interested in parachuting from young age and trained in skydiving at the local Aeroclub, making her first jump at age 22 on 21 May 1959. </a:t>
            </a:r>
          </a:p>
        </p:txBody>
      </p:sp>
      <p:pic>
        <p:nvPicPr>
          <p:cNvPr id="3" name="Picture 4" descr="C:\Users\Sabina Yasmin\Downloads\school goin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123237" y="228600"/>
            <a:ext cx="3962401" cy="30480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C:\Users\Sabina Yasmin\Downloads\sky diving.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123237" y="3505200"/>
            <a:ext cx="4038600" cy="296391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36637" y="685800"/>
            <a:ext cx="7010400" cy="2062103"/>
          </a:xfrm>
          <a:prstGeom prst="rect">
            <a:avLst/>
          </a:prstGeom>
          <a:noFill/>
        </p:spPr>
        <p:txBody>
          <a:bodyPr wrap="square" rtlCol="0">
            <a:spAutoFit/>
          </a:bodyPr>
          <a:lstStyle/>
          <a:p>
            <a:r>
              <a:rPr lang="en-US" sz="3200" dirty="0" smtClean="0">
                <a:latin typeface="Adobe Gothic Std B" pitchFamily="34" charset="-128"/>
                <a:ea typeface="Adobe Gothic Std B" pitchFamily="34" charset="-128"/>
              </a:rPr>
              <a:t>Tereshkova began school in 1945 at the age of eight, but left school in 1953 and continued her education through distance learning.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down)">
                                      <p:cBhvr>
                                        <p:cTn id="21" dur="580">
                                          <p:stCondLst>
                                            <p:cond delay="0"/>
                                          </p:stCondLst>
                                        </p:cTn>
                                        <p:tgtEl>
                                          <p:spTgt spid="2">
                                            <p:txEl>
                                              <p:pRg st="0" end="0"/>
                                            </p:txEl>
                                          </p:spTgt>
                                        </p:tgtEl>
                                      </p:cBhvr>
                                    </p:animEffect>
                                    <p:anim calcmode="lin" valueType="num">
                                      <p:cBhvr>
                                        <p:cTn id="22"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xEl>
                                              <p:pRg st="0" end="0"/>
                                            </p:txEl>
                                          </p:spTgt>
                                        </p:tgtEl>
                                      </p:cBhvr>
                                      <p:to x="100000" y="60000"/>
                                    </p:animScale>
                                    <p:animScale>
                                      <p:cBhvr>
                                        <p:cTn id="28" dur="166" decel="50000">
                                          <p:stCondLst>
                                            <p:cond delay="676"/>
                                          </p:stCondLst>
                                        </p:cTn>
                                        <p:tgtEl>
                                          <p:spTgt spid="2">
                                            <p:txEl>
                                              <p:pRg st="0" end="0"/>
                                            </p:txEl>
                                          </p:spTgt>
                                        </p:tgtEl>
                                      </p:cBhvr>
                                      <p:to x="100000" y="100000"/>
                                    </p:animScale>
                                    <p:animScale>
                                      <p:cBhvr>
                                        <p:cTn id="29" dur="26">
                                          <p:stCondLst>
                                            <p:cond delay="1312"/>
                                          </p:stCondLst>
                                        </p:cTn>
                                        <p:tgtEl>
                                          <p:spTgt spid="2">
                                            <p:txEl>
                                              <p:pRg st="0" end="0"/>
                                            </p:txEl>
                                          </p:spTgt>
                                        </p:tgtEl>
                                      </p:cBhvr>
                                      <p:to x="100000" y="80000"/>
                                    </p:animScale>
                                    <p:animScale>
                                      <p:cBhvr>
                                        <p:cTn id="30" dur="166" decel="50000">
                                          <p:stCondLst>
                                            <p:cond delay="1338"/>
                                          </p:stCondLst>
                                        </p:cTn>
                                        <p:tgtEl>
                                          <p:spTgt spid="2">
                                            <p:txEl>
                                              <p:pRg st="0" end="0"/>
                                            </p:txEl>
                                          </p:spTgt>
                                        </p:tgtEl>
                                      </p:cBhvr>
                                      <p:to x="100000" y="100000"/>
                                    </p:animScale>
                                    <p:animScale>
                                      <p:cBhvr>
                                        <p:cTn id="31" dur="26">
                                          <p:stCondLst>
                                            <p:cond delay="1642"/>
                                          </p:stCondLst>
                                        </p:cTn>
                                        <p:tgtEl>
                                          <p:spTgt spid="2">
                                            <p:txEl>
                                              <p:pRg st="0" end="0"/>
                                            </p:txEl>
                                          </p:spTgt>
                                        </p:tgtEl>
                                      </p:cBhvr>
                                      <p:to x="100000" y="90000"/>
                                    </p:animScale>
                                    <p:animScale>
                                      <p:cBhvr>
                                        <p:cTn id="32" dur="166" decel="50000">
                                          <p:stCondLst>
                                            <p:cond delay="1668"/>
                                          </p:stCondLst>
                                        </p:cTn>
                                        <p:tgtEl>
                                          <p:spTgt spid="2">
                                            <p:txEl>
                                              <p:pRg st="0" end="0"/>
                                            </p:txEl>
                                          </p:spTgt>
                                        </p:tgtEl>
                                      </p:cBhvr>
                                      <p:to x="100000" y="100000"/>
                                    </p:animScale>
                                    <p:animScale>
                                      <p:cBhvr>
                                        <p:cTn id="33" dur="26">
                                          <p:stCondLst>
                                            <p:cond delay="1808"/>
                                          </p:stCondLst>
                                        </p:cTn>
                                        <p:tgtEl>
                                          <p:spTgt spid="2">
                                            <p:txEl>
                                              <p:pRg st="0" end="0"/>
                                            </p:txEl>
                                          </p:spTgt>
                                        </p:tgtEl>
                                      </p:cBhvr>
                                      <p:to x="100000" y="95000"/>
                                    </p:animScale>
                                    <p:animScale>
                                      <p:cBhvr>
                                        <p:cTn id="34" dur="166" decel="50000">
                                          <p:stCondLst>
                                            <p:cond delay="1834"/>
                                          </p:stCondLst>
                                        </p:cTn>
                                        <p:tgtEl>
                                          <p:spTgt spid="2">
                                            <p:txEl>
                                              <p:pRg st="0" end="0"/>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655637" y="990600"/>
            <a:ext cx="7391400" cy="1981200"/>
          </a:xfrm>
          <a:prstGeom prst="rect">
            <a:avLst/>
          </a:prstGeom>
        </p:spPr>
        <p:txBody>
          <a:bodyPr lIns="97539" tIns="48770" rIns="97539" bIns="4877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rPr>
              <a:t>At that time she was employed as a textile worker in a local factory. It was her expertise in skydiving that led to her selection as a cosmonaut. </a:t>
            </a:r>
          </a:p>
        </p:txBody>
      </p:sp>
      <p:pic>
        <p:nvPicPr>
          <p:cNvPr id="3" name="Picture 5" descr="C:\Users\Sabina Yasmin\Downloads\cosmnau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809037" y="457200"/>
            <a:ext cx="3505200" cy="28194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55637" y="3581400"/>
            <a:ext cx="7848600" cy="2062103"/>
          </a:xfrm>
          <a:prstGeom prst="rect">
            <a:avLst/>
          </a:prstGeom>
          <a:noFill/>
        </p:spPr>
        <p:txBody>
          <a:bodyPr wrap="square" rtlCol="0">
            <a:spAutoFit/>
          </a:bodyPr>
          <a:lstStyle/>
          <a:p>
            <a:pPr algn="just"/>
            <a:r>
              <a:rPr lang="en-US" sz="3200" dirty="0" smtClean="0">
                <a:latin typeface="Adobe Gothic Std B" pitchFamily="34" charset="-128"/>
                <a:ea typeface="Adobe Gothic Std B" pitchFamily="34" charset="-128"/>
              </a:rPr>
              <a:t>After the flight of Yuri Gagarin (the first human being to travel to outer space in 1961), the Soviet Union decided to send a woman in space. </a:t>
            </a:r>
            <a:endParaRPr lang="en-US" sz="3200" dirty="0"/>
          </a:p>
        </p:txBody>
      </p:sp>
      <p:pic>
        <p:nvPicPr>
          <p:cNvPr id="5" name="Picture 2" descr="Monument to first man in space Yuri Gagarin unveiled in Norway - Society &amp;  Culture - TASS"/>
          <p:cNvPicPr>
            <a:picLocks noChangeAspect="1" noChangeArrowheads="1"/>
          </p:cNvPicPr>
          <p:nvPr/>
        </p:nvPicPr>
        <p:blipFill>
          <a:blip r:embed="rId3"/>
          <a:srcRect/>
          <a:stretch>
            <a:fillRect/>
          </a:stretch>
        </p:blipFill>
        <p:spPr bwMode="auto">
          <a:xfrm>
            <a:off x="8809037" y="3429000"/>
            <a:ext cx="35052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edge">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437" y="838200"/>
            <a:ext cx="7848600" cy="2062103"/>
          </a:xfrm>
          <a:prstGeom prst="rect">
            <a:avLst/>
          </a:prstGeom>
          <a:noFill/>
        </p:spPr>
        <p:txBody>
          <a:bodyPr wrap="square" rtlCol="0">
            <a:spAutoFit/>
          </a:bodyPr>
          <a:lstStyle/>
          <a:p>
            <a:pPr algn="just">
              <a:buNone/>
            </a:pPr>
            <a:r>
              <a:rPr lang="en-US" sz="3200" dirty="0" smtClean="0">
                <a:latin typeface="Adobe Gothic Std B" pitchFamily="34" charset="-128"/>
                <a:ea typeface="Adobe Gothic Std B" pitchFamily="34" charset="-128"/>
              </a:rPr>
              <a:t>On 16 February 1962, “proletaria” Valentina Tereshkova was selected for this project from among more than four hundred applicants. </a:t>
            </a:r>
          </a:p>
        </p:txBody>
      </p:sp>
      <p:pic>
        <p:nvPicPr>
          <p:cNvPr id="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56637" y="762000"/>
            <a:ext cx="3657600" cy="243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7037" y="3505200"/>
            <a:ext cx="8305800" cy="2554545"/>
          </a:xfrm>
          <a:prstGeom prst="rect">
            <a:avLst/>
          </a:prstGeom>
          <a:noFill/>
        </p:spPr>
        <p:txBody>
          <a:bodyPr wrap="square" rtlCol="0">
            <a:spAutoFit/>
          </a:bodyPr>
          <a:lstStyle/>
          <a:p>
            <a:r>
              <a:rPr lang="en-US" sz="3200" dirty="0" smtClean="0">
                <a:latin typeface="Adobe Gothic Std B" pitchFamily="34" charset="-128"/>
                <a:ea typeface="Adobe Gothic Std B" pitchFamily="34" charset="-128"/>
              </a:rPr>
              <a:t>Tereshkova had to undergo a series of training that includes weightless flights, isolation tests, centrifuge tests, rocket theory, spacecraft engineering, 120 parachute jumps and pilot training in MiG- 15UTI jet fighters.</a:t>
            </a:r>
            <a:endParaRPr lang="en-US" sz="3200" dirty="0"/>
          </a:p>
        </p:txBody>
      </p:sp>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656637" y="3429000"/>
            <a:ext cx="3657600" cy="281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579437" y="1066800"/>
            <a:ext cx="6858000" cy="2133600"/>
          </a:xfrm>
          <a:prstGeom prst="rect">
            <a:avLst/>
          </a:prstGeom>
        </p:spPr>
        <p:txBody>
          <a:bodyPr lIns="97539" tIns="48770" rIns="97539" bIns="4877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rPr>
              <a:t>Since the successful launch of the Vostok -5  on 14 June 1963, Tereshkova began preparing for her own flight.</a:t>
            </a:r>
          </a:p>
        </p:txBody>
      </p:sp>
      <p:pic>
        <p:nvPicPr>
          <p:cNvPr id="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47037" y="533400"/>
            <a:ext cx="4267199"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3237" y="3581400"/>
            <a:ext cx="7543800" cy="2554545"/>
          </a:xfrm>
          <a:prstGeom prst="rect">
            <a:avLst/>
          </a:prstGeom>
          <a:noFill/>
        </p:spPr>
        <p:txBody>
          <a:bodyPr wrap="square" rtlCol="0">
            <a:spAutoFit/>
          </a:bodyPr>
          <a:lstStyle/>
          <a:p>
            <a:r>
              <a:rPr lang="en-US" sz="3200" i="1" dirty="0" smtClean="0">
                <a:latin typeface="Adobe Gothic Std B" pitchFamily="34" charset="-128"/>
                <a:ea typeface="Adobe Gothic Std B" pitchFamily="34" charset="-128"/>
              </a:rPr>
              <a:t>On the morning of June 1963, Tereshkova and her back- up cosmonaut Solovyova were dressed in Space- suits and taken to the space shuttle launch pad by a bus. </a:t>
            </a:r>
            <a:endParaRPr lang="en-US" sz="3200" dirty="0"/>
          </a:p>
        </p:txBody>
      </p:sp>
      <p:pic>
        <p:nvPicPr>
          <p:cNvPr id="5" name="Picture 2" descr="Vostok-5 and Vostok-6 missions"/>
          <p:cNvPicPr>
            <a:picLocks noChangeAspect="1" noChangeArrowheads="1"/>
          </p:cNvPicPr>
          <p:nvPr/>
        </p:nvPicPr>
        <p:blipFill>
          <a:blip r:embed="rId3"/>
          <a:srcRect/>
          <a:stretch>
            <a:fillRect/>
          </a:stretch>
        </p:blipFill>
        <p:spPr bwMode="auto">
          <a:xfrm>
            <a:off x="8047037" y="3124200"/>
            <a:ext cx="42672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655637" y="990600"/>
            <a:ext cx="7086600" cy="2667000"/>
          </a:xfrm>
          <a:prstGeom prst="rect">
            <a:avLst/>
          </a:prstGeom>
        </p:spPr>
        <p:txBody>
          <a:bodyPr lIns="97539" tIns="48770" rIns="97539" bIns="4877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rPr>
              <a:t>After completing her communication and life support checks, she was sealed inside Vostok 6. Finishing a two- hour countdown, Vostok 6 launched faultlessly. </a:t>
            </a:r>
          </a:p>
        </p:txBody>
      </p:sp>
      <p:pic>
        <p:nvPicPr>
          <p:cNvPr id="3" name="Picture 4" descr="CENTRAL AFRICA 2018 55th ANNIVERSARY OF THE LAUNCH OF VOSTOK 6 S/S MINT NH  / HipStamp"/>
          <p:cNvPicPr>
            <a:picLocks noChangeAspect="1" noChangeArrowheads="1"/>
          </p:cNvPicPr>
          <p:nvPr/>
        </p:nvPicPr>
        <p:blipFill>
          <a:blip r:embed="rId2"/>
          <a:srcRect/>
          <a:stretch>
            <a:fillRect/>
          </a:stretch>
        </p:blipFill>
        <p:spPr bwMode="auto">
          <a:xfrm>
            <a:off x="8047037" y="609600"/>
            <a:ext cx="4191000" cy="2819400"/>
          </a:xfrm>
          <a:prstGeom prst="rect">
            <a:avLst/>
          </a:prstGeom>
          <a:noFill/>
        </p:spPr>
      </p:pic>
      <p:sp>
        <p:nvSpPr>
          <p:cNvPr id="4" name="TextBox 3"/>
          <p:cNvSpPr txBox="1"/>
          <p:nvPr/>
        </p:nvSpPr>
        <p:spPr>
          <a:xfrm>
            <a:off x="731837" y="3733800"/>
            <a:ext cx="7239000" cy="2554545"/>
          </a:xfrm>
          <a:prstGeom prst="rect">
            <a:avLst/>
          </a:prstGeom>
          <a:noFill/>
        </p:spPr>
        <p:txBody>
          <a:bodyPr wrap="square" rtlCol="0">
            <a:spAutoFit/>
          </a:bodyPr>
          <a:lstStyle/>
          <a:p>
            <a:r>
              <a:rPr lang="en-US" sz="3200" dirty="0" smtClean="0">
                <a:latin typeface="Adobe Gothic Std B" pitchFamily="34" charset="-128"/>
                <a:ea typeface="Adobe Gothic Std B" pitchFamily="34" charset="-128"/>
              </a:rPr>
              <a:t>Although Tereshkova experienced nausea and physical discomfort for much of the flight, she orbited the earth 48 times and sent almost three days in space. </a:t>
            </a:r>
            <a:endParaRPr lang="en-US" sz="3200" dirty="0"/>
          </a:p>
        </p:txBody>
      </p:sp>
      <p:pic>
        <p:nvPicPr>
          <p:cNvPr id="5" name="Picture 2" descr="On this day, Valentina Tereshkova became the first woman in space"/>
          <p:cNvPicPr>
            <a:picLocks noChangeAspect="1" noChangeArrowheads="1"/>
          </p:cNvPicPr>
          <p:nvPr/>
        </p:nvPicPr>
        <p:blipFill>
          <a:blip r:embed="rId3"/>
          <a:srcRect t="1266" b="50633"/>
          <a:stretch>
            <a:fillRect/>
          </a:stretch>
        </p:blipFill>
        <p:spPr bwMode="auto">
          <a:xfrm>
            <a:off x="8123237" y="3581400"/>
            <a:ext cx="40386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edg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960437" y="762000"/>
            <a:ext cx="6400800" cy="2819400"/>
          </a:xfrm>
          <a:prstGeom prst="rect">
            <a:avLst/>
          </a:prstGeom>
        </p:spPr>
        <p:txBody>
          <a:bodyPr lIns="97539" tIns="48770" rIns="97539" bIns="4877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rPr>
              <a:t>With a single flight, she logged more flight time than the combined times of all American astronauts who have flown before that date. </a:t>
            </a:r>
          </a:p>
        </p:txBody>
      </p:sp>
      <p:sp>
        <p:nvSpPr>
          <p:cNvPr id="4" name="Content Placeholder 5"/>
          <p:cNvSpPr txBox="1">
            <a:spLocks/>
          </p:cNvSpPr>
          <p:nvPr/>
        </p:nvSpPr>
        <p:spPr>
          <a:xfrm>
            <a:off x="503237" y="3581400"/>
            <a:ext cx="7315200" cy="2514600"/>
          </a:xfrm>
          <a:prstGeom prst="rect">
            <a:avLst/>
          </a:prstGeom>
        </p:spPr>
        <p:txBody>
          <a:bodyPr lIns="97539" tIns="48770" rIns="97539" bIns="4877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rPr>
              <a:t>Tereshkova also maintained a flight log and took photographs of the horizon, which were later used to identify aerosol layers within the  atmosphere</a:t>
            </a:r>
            <a:r>
              <a:rPr kumimoji="0" lang="en-US" sz="5800" b="0" i="0"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rPr>
              <a:t>.</a:t>
            </a:r>
          </a:p>
        </p:txBody>
      </p:sp>
      <p:pic>
        <p:nvPicPr>
          <p:cNvPr id="5"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047037" y="3276600"/>
            <a:ext cx="4038600"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1140" name="Picture 4" descr="Soviet Union 1970 Visit: COSPAR XIII Conference Photo of Neil | Lot #52354  | Heritage Auctions"/>
          <p:cNvPicPr>
            <a:picLocks noChangeAspect="1" noChangeArrowheads="1"/>
          </p:cNvPicPr>
          <p:nvPr/>
        </p:nvPicPr>
        <p:blipFill>
          <a:blip r:embed="rId3" cstate="print"/>
          <a:srcRect t="13158"/>
          <a:stretch>
            <a:fillRect/>
          </a:stretch>
        </p:blipFill>
        <p:spPr bwMode="auto">
          <a:xfrm>
            <a:off x="7970837" y="533400"/>
            <a:ext cx="41910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1140"/>
                                        </p:tgtEl>
                                        <p:attrNameLst>
                                          <p:attrName>style.visibility</p:attrName>
                                        </p:attrNameLst>
                                      </p:cBhvr>
                                      <p:to>
                                        <p:strVal val="visible"/>
                                      </p:to>
                                    </p:set>
                                    <p:animEffect transition="in" filter="checkerboard(across)">
                                      <p:cBhvr>
                                        <p:cTn id="15" dur="500"/>
                                        <p:tgtEl>
                                          <p:spTgt spid="9114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heel(1)">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503237" y="609600"/>
            <a:ext cx="7924800" cy="2590800"/>
          </a:xfrm>
          <a:prstGeom prst="rect">
            <a:avLst/>
          </a:prstGeom>
        </p:spPr>
        <p:txBody>
          <a:bodyPr lIns="97539" tIns="48770" rIns="97539" bIns="48770">
            <a:no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rPr>
              <a:t>Vostok -6 was the final Vostok flight and was launched two days after Vostok -5, which carried Valary Bykovsy into a similar orbit for five days, landing three hours after Tereshkova. </a:t>
            </a:r>
          </a:p>
        </p:txBody>
      </p:sp>
      <p:pic>
        <p:nvPicPr>
          <p:cNvPr id="3" name="Picture 2" descr="Valery Bykovsky and Valentina Tereshkova Signed Individual | Lot #50506 |  Heritage Auctions"/>
          <p:cNvPicPr>
            <a:picLocks noChangeAspect="1" noChangeArrowheads="1"/>
          </p:cNvPicPr>
          <p:nvPr/>
        </p:nvPicPr>
        <p:blipFill>
          <a:blip r:embed="rId2"/>
          <a:srcRect/>
          <a:stretch>
            <a:fillRect/>
          </a:stretch>
        </p:blipFill>
        <p:spPr bwMode="auto">
          <a:xfrm>
            <a:off x="8885237" y="2286000"/>
            <a:ext cx="3352800" cy="1905000"/>
          </a:xfrm>
          <a:prstGeom prst="rect">
            <a:avLst/>
          </a:prstGeom>
          <a:noFill/>
        </p:spPr>
      </p:pic>
      <p:pic>
        <p:nvPicPr>
          <p:cNvPr id="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885237" y="457200"/>
            <a:ext cx="3276600" cy="1752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ontent Placeholder 5"/>
          <p:cNvSpPr txBox="1">
            <a:spLocks/>
          </p:cNvSpPr>
          <p:nvPr/>
        </p:nvSpPr>
        <p:spPr>
          <a:xfrm>
            <a:off x="503237" y="3352800"/>
            <a:ext cx="7772400" cy="2895600"/>
          </a:xfrm>
          <a:prstGeom prst="rect">
            <a:avLst/>
          </a:prstGeom>
        </p:spPr>
        <p:txBody>
          <a:bodyPr lIns="97539" tIns="48770" rIns="97539" bIns="4877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rPr>
              <a:t>The two vessels approached each other within 5 kilometers at one point, and from space Tereshkova communicated with Bikovsky and the Soviet Leader Khrushchev by radio.</a:t>
            </a:r>
          </a:p>
        </p:txBody>
      </p:sp>
      <p:pic>
        <p:nvPicPr>
          <p:cNvPr id="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885237" y="4267200"/>
            <a:ext cx="3352800"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579437" y="685800"/>
            <a:ext cx="7696200" cy="2590800"/>
          </a:xfrm>
          <a:prstGeom prst="rect">
            <a:avLst/>
          </a:prstGeom>
        </p:spPr>
        <p:txBody>
          <a:bodyPr lIns="97539" tIns="48770" rIns="97539" bIns="4877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rPr>
              <a:t>Much later, in 1997 Tereshkova earned a doctorate in Engineering from Zhukovsky Air Force Academy. Afterwards she turned to politics. During the Soviet regime she became one of the presidium members of the Supreme Soviet</a:t>
            </a:r>
          </a:p>
        </p:txBody>
      </p:sp>
      <p:pic>
        <p:nvPicPr>
          <p:cNvPr id="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61437" y="533400"/>
            <a:ext cx="3429000"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Content Placeholder 5"/>
          <p:cNvSpPr txBox="1">
            <a:spLocks/>
          </p:cNvSpPr>
          <p:nvPr/>
        </p:nvSpPr>
        <p:spPr>
          <a:xfrm>
            <a:off x="503237" y="3657600"/>
            <a:ext cx="8229600" cy="2590800"/>
          </a:xfrm>
          <a:prstGeom prst="rect">
            <a:avLst/>
          </a:prstGeom>
        </p:spPr>
        <p:txBody>
          <a:bodyPr lIns="97539" tIns="48770" rIns="97539" bIns="4877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rPr>
              <a:t>Now this living legend is a member in the lower house of the Russian legislature. On her 70th birthday when she was invited by the Russian Prime Minister Vladimir Putin, she expressed her desire to fly to Mars, even if for a one- way trip.</a:t>
            </a:r>
          </a:p>
        </p:txBody>
      </p:sp>
      <p:pic>
        <p:nvPicPr>
          <p:cNvPr id="5" name="Picture 3" descr="C:\Users\Sabina Yasmin\Downloads\legislature.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961437" y="2362201"/>
            <a:ext cx="3276600"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C:\Users\Sabina Yasmin\Downloads\mar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961437" y="4419601"/>
            <a:ext cx="3200400" cy="1828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down)">
                                      <p:cBhvr>
                                        <p:cTn id="33" dur="580">
                                          <p:stCondLst>
                                            <p:cond delay="0"/>
                                          </p:stCondLst>
                                        </p:cTn>
                                        <p:tgtEl>
                                          <p:spTgt spid="4">
                                            <p:txEl>
                                              <p:pRg st="0" end="0"/>
                                            </p:txEl>
                                          </p:spTgt>
                                        </p:tgtEl>
                                      </p:cBhvr>
                                    </p:animEffect>
                                    <p:anim calcmode="lin" valueType="num">
                                      <p:cBhvr>
                                        <p:cTn id="3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xEl>
                                              <p:pRg st="0" end="0"/>
                                            </p:txEl>
                                          </p:spTgt>
                                        </p:tgtEl>
                                      </p:cBhvr>
                                      <p:to x="100000" y="60000"/>
                                    </p:animScale>
                                    <p:animScale>
                                      <p:cBhvr>
                                        <p:cTn id="40" dur="166" decel="50000">
                                          <p:stCondLst>
                                            <p:cond delay="676"/>
                                          </p:stCondLst>
                                        </p:cTn>
                                        <p:tgtEl>
                                          <p:spTgt spid="4">
                                            <p:txEl>
                                              <p:pRg st="0" end="0"/>
                                            </p:txEl>
                                          </p:spTgt>
                                        </p:tgtEl>
                                      </p:cBhvr>
                                      <p:to x="100000" y="100000"/>
                                    </p:animScale>
                                    <p:animScale>
                                      <p:cBhvr>
                                        <p:cTn id="41" dur="26">
                                          <p:stCondLst>
                                            <p:cond delay="1312"/>
                                          </p:stCondLst>
                                        </p:cTn>
                                        <p:tgtEl>
                                          <p:spTgt spid="4">
                                            <p:txEl>
                                              <p:pRg st="0" end="0"/>
                                            </p:txEl>
                                          </p:spTgt>
                                        </p:tgtEl>
                                      </p:cBhvr>
                                      <p:to x="100000" y="80000"/>
                                    </p:animScale>
                                    <p:animScale>
                                      <p:cBhvr>
                                        <p:cTn id="42" dur="166" decel="50000">
                                          <p:stCondLst>
                                            <p:cond delay="1338"/>
                                          </p:stCondLst>
                                        </p:cTn>
                                        <p:tgtEl>
                                          <p:spTgt spid="4">
                                            <p:txEl>
                                              <p:pRg st="0" end="0"/>
                                            </p:txEl>
                                          </p:spTgt>
                                        </p:tgtEl>
                                      </p:cBhvr>
                                      <p:to x="100000" y="100000"/>
                                    </p:animScale>
                                    <p:animScale>
                                      <p:cBhvr>
                                        <p:cTn id="43" dur="26">
                                          <p:stCondLst>
                                            <p:cond delay="1642"/>
                                          </p:stCondLst>
                                        </p:cTn>
                                        <p:tgtEl>
                                          <p:spTgt spid="4">
                                            <p:txEl>
                                              <p:pRg st="0" end="0"/>
                                            </p:txEl>
                                          </p:spTgt>
                                        </p:tgtEl>
                                      </p:cBhvr>
                                      <p:to x="100000" y="90000"/>
                                    </p:animScale>
                                    <p:animScale>
                                      <p:cBhvr>
                                        <p:cTn id="44" dur="166" decel="50000">
                                          <p:stCondLst>
                                            <p:cond delay="1668"/>
                                          </p:stCondLst>
                                        </p:cTn>
                                        <p:tgtEl>
                                          <p:spTgt spid="4">
                                            <p:txEl>
                                              <p:pRg st="0" end="0"/>
                                            </p:txEl>
                                          </p:spTgt>
                                        </p:tgtEl>
                                      </p:cBhvr>
                                      <p:to x="100000" y="100000"/>
                                    </p:animScale>
                                    <p:animScale>
                                      <p:cBhvr>
                                        <p:cTn id="45" dur="26">
                                          <p:stCondLst>
                                            <p:cond delay="1808"/>
                                          </p:stCondLst>
                                        </p:cTn>
                                        <p:tgtEl>
                                          <p:spTgt spid="4">
                                            <p:txEl>
                                              <p:pRg st="0" end="0"/>
                                            </p:txEl>
                                          </p:spTgt>
                                        </p:tgtEl>
                                      </p:cBhvr>
                                      <p:to x="100000" y="95000"/>
                                    </p:animScale>
                                    <p:animScale>
                                      <p:cBhvr>
                                        <p:cTn id="46" dur="166" decel="50000">
                                          <p:stCondLst>
                                            <p:cond delay="1834"/>
                                          </p:stCondLst>
                                        </p:cTn>
                                        <p:tgtEl>
                                          <p:spTgt spid="4">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heel(1)">
                                      <p:cBhvr>
                                        <p:cTn id="51" dur="20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circle(in)">
                                      <p:cBhvr>
                                        <p:cTn id="5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5237" y="457200"/>
            <a:ext cx="10896600" cy="923330"/>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Whom do you see in the pictures?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nvGrpSpPr>
          <p:cNvPr id="3" name="Group 2"/>
          <p:cNvGrpSpPr/>
          <p:nvPr/>
        </p:nvGrpSpPr>
        <p:grpSpPr>
          <a:xfrm>
            <a:off x="808037" y="1447800"/>
            <a:ext cx="11353801" cy="4800600"/>
            <a:chOff x="427037" y="1524000"/>
            <a:chExt cx="11887201" cy="4800600"/>
          </a:xfrm>
        </p:grpSpPr>
        <p:pic>
          <p:nvPicPr>
            <p:cNvPr id="4" name="Picture 2" descr="Valentina Tereshkova | Biography, Vostok 6, &amp; Facts | Britannica"/>
            <p:cNvPicPr>
              <a:picLocks noChangeAspect="1" noChangeArrowheads="1"/>
            </p:cNvPicPr>
            <p:nvPr/>
          </p:nvPicPr>
          <p:blipFill>
            <a:blip r:embed="rId2"/>
            <a:srcRect/>
            <a:stretch>
              <a:fillRect/>
            </a:stretch>
          </p:blipFill>
          <p:spPr bwMode="auto">
            <a:xfrm>
              <a:off x="427037" y="1524000"/>
              <a:ext cx="3510314" cy="4800599"/>
            </a:xfrm>
            <a:prstGeom prst="rect">
              <a:avLst/>
            </a:prstGeom>
            <a:noFill/>
          </p:spPr>
        </p:pic>
        <p:grpSp>
          <p:nvGrpSpPr>
            <p:cNvPr id="5" name="Group 6"/>
            <p:cNvGrpSpPr/>
            <p:nvPr/>
          </p:nvGrpSpPr>
          <p:grpSpPr>
            <a:xfrm>
              <a:off x="3932237" y="1524000"/>
              <a:ext cx="8382001" cy="4800600"/>
              <a:chOff x="3779837" y="1600200"/>
              <a:chExt cx="8382001" cy="4800600"/>
            </a:xfrm>
          </p:grpSpPr>
          <p:pic>
            <p:nvPicPr>
              <p:cNvPr id="6" name="Picture 4" descr="Russia's first woman in space Valentina Tereshkova turns 80 - Society &amp;  Culture - TASS"/>
              <p:cNvPicPr>
                <a:picLocks noChangeAspect="1" noChangeArrowheads="1"/>
              </p:cNvPicPr>
              <p:nvPr/>
            </p:nvPicPr>
            <p:blipFill>
              <a:blip r:embed="rId3"/>
              <a:srcRect/>
              <a:stretch>
                <a:fillRect/>
              </a:stretch>
            </p:blipFill>
            <p:spPr bwMode="auto">
              <a:xfrm>
                <a:off x="3779837" y="1600200"/>
                <a:ext cx="4419600" cy="4800600"/>
              </a:xfrm>
              <a:prstGeom prst="rect">
                <a:avLst/>
              </a:prstGeom>
              <a:noFill/>
            </p:spPr>
          </p:pic>
          <p:pic>
            <p:nvPicPr>
              <p:cNvPr id="7" name="Picture 6" descr="Month of Women – Valentina Tereshkova | DocumentaryTube"/>
              <p:cNvPicPr>
                <a:picLocks noChangeAspect="1" noChangeArrowheads="1"/>
              </p:cNvPicPr>
              <p:nvPr/>
            </p:nvPicPr>
            <p:blipFill>
              <a:blip r:embed="rId4"/>
              <a:srcRect/>
              <a:stretch>
                <a:fillRect/>
              </a:stretch>
            </p:blipFill>
            <p:spPr bwMode="auto">
              <a:xfrm>
                <a:off x="8172845" y="1600200"/>
                <a:ext cx="3988993" cy="4800600"/>
              </a:xfrm>
              <a:prstGeom prst="rect">
                <a:avLst/>
              </a:prstGeom>
              <a:noFill/>
            </p:spPr>
          </p:pic>
        </p:grpSp>
      </p:grpSp>
      <p:pic>
        <p:nvPicPr>
          <p:cNvPr id="13" name="Picture 12" descr="Teacher's B.png"/>
          <p:cNvPicPr>
            <a:picLocks noChangeAspect="1"/>
          </p:cNvPicPr>
          <p:nvPr/>
        </p:nvPicPr>
        <p:blipFill>
          <a:blip r:embed="rId5"/>
          <a:stretch>
            <a:fillRect/>
          </a:stretch>
        </p:blipFill>
        <p:spPr>
          <a:xfrm>
            <a:off x="11399837" y="5867400"/>
            <a:ext cx="1300162" cy="99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3637" y="228600"/>
            <a:ext cx="3886200" cy="923330"/>
          </a:xfrm>
          <a:prstGeom prst="rect">
            <a:avLst/>
          </a:prstGeom>
          <a:noFill/>
        </p:spPr>
        <p:txBody>
          <a:bodyPr wrap="square" rtlCol="0">
            <a:spAutoFit/>
          </a:bodyPr>
          <a:lstStyle/>
          <a:p>
            <a:r>
              <a:rPr lang="en-US" sz="5400" b="1" i="1" dirty="0" smtClean="0">
                <a:effectLst>
                  <a:outerShdw blurRad="38100" dist="38100" dir="2700000" algn="tl">
                    <a:srgbClr val="000000">
                      <a:alpha val="43137"/>
                    </a:srgbClr>
                  </a:outerShdw>
                </a:effectLst>
                <a:latin typeface="Adobe Gothic Std B" pitchFamily="34" charset="-128"/>
                <a:ea typeface="Adobe Gothic Std B" pitchFamily="34" charset="-128"/>
              </a:rPr>
              <a:t>Vocabulary	</a:t>
            </a:r>
            <a:endParaRPr lang="en-US" sz="5400" b="1" dirty="0">
              <a:effectLst>
                <a:outerShdw blurRad="38100" dist="38100" dir="2700000" algn="tl">
                  <a:srgbClr val="000000">
                    <a:alpha val="43137"/>
                  </a:srgbClr>
                </a:outerShdw>
              </a:effectLst>
            </a:endParaRPr>
          </a:p>
        </p:txBody>
      </p:sp>
      <p:sp>
        <p:nvSpPr>
          <p:cNvPr id="3" name="Rectangle 2"/>
          <p:cNvSpPr/>
          <p:nvPr/>
        </p:nvSpPr>
        <p:spPr>
          <a:xfrm>
            <a:off x="579437" y="2286000"/>
            <a:ext cx="2058577" cy="461665"/>
          </a:xfrm>
          <a:prstGeom prst="rect">
            <a:avLst/>
          </a:prstGeom>
        </p:spPr>
        <p:txBody>
          <a:bodyPr wrap="none">
            <a:spAutoFit/>
          </a:bodyPr>
          <a:lstStyle/>
          <a:p>
            <a:r>
              <a:rPr lang="en-US" sz="2400" b="1" u="sng" dirty="0" smtClean="0">
                <a:solidFill>
                  <a:srgbClr val="C00000"/>
                </a:solidFill>
                <a:latin typeface="Times New Roman" pitchFamily="18" charset="0"/>
                <a:ea typeface="Adobe Gothic Std B" pitchFamily="34" charset="-128"/>
                <a:cs typeface="Times New Roman" pitchFamily="18" charset="0"/>
              </a:rPr>
              <a:t>Skydiving</a:t>
            </a:r>
            <a:r>
              <a:rPr lang="en-US" sz="2400" b="1" u="sng" dirty="0" smtClean="0">
                <a:solidFill>
                  <a:srgbClr val="C00000"/>
                </a:solidFill>
                <a:latin typeface="Times New Roman" pitchFamily="18" charset="0"/>
                <a:ea typeface="Adobe Gothic Std B" pitchFamily="34" charset="-128"/>
                <a:cs typeface="Times New Roman" pitchFamily="18" charset="0"/>
                <a:sym typeface="Wingdings" pitchFamily="2" charset="2"/>
              </a:rPr>
              <a:t> (n):</a:t>
            </a:r>
            <a:endParaRPr lang="en-US" sz="2400" b="1" u="sng" dirty="0" smtClean="0">
              <a:solidFill>
                <a:srgbClr val="C00000"/>
              </a:solidFill>
              <a:latin typeface="Times New Roman" pitchFamily="18" charset="0"/>
              <a:ea typeface="Adobe Gothic Std B" pitchFamily="34" charset="-128"/>
              <a:cs typeface="Times New Roman" pitchFamily="18" charset="0"/>
            </a:endParaRPr>
          </a:p>
        </p:txBody>
      </p:sp>
      <p:sp>
        <p:nvSpPr>
          <p:cNvPr id="4" name="Rectangle 3"/>
          <p:cNvSpPr/>
          <p:nvPr/>
        </p:nvSpPr>
        <p:spPr>
          <a:xfrm>
            <a:off x="3170237" y="2133600"/>
            <a:ext cx="3962400" cy="830997"/>
          </a:xfrm>
          <a:prstGeom prst="rect">
            <a:avLst/>
          </a:prstGeom>
        </p:spPr>
        <p:txBody>
          <a:bodyPr wrap="square">
            <a:spAutoFit/>
          </a:bodyPr>
          <a:lstStyle/>
          <a:p>
            <a:r>
              <a:rPr lang="en-US" sz="2400" b="1" dirty="0" smtClean="0">
                <a:latin typeface="Times New Roman" pitchFamily="18" charset="0"/>
                <a:ea typeface="Adobe Gothic Std B" pitchFamily="34" charset="-128"/>
                <a:cs typeface="Times New Roman" pitchFamily="18" charset="0"/>
              </a:rPr>
              <a:t> The sport of jumping from an aircraft .  </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5" name="Rectangle 4"/>
          <p:cNvSpPr/>
          <p:nvPr/>
        </p:nvSpPr>
        <p:spPr>
          <a:xfrm>
            <a:off x="8123237" y="2286000"/>
            <a:ext cx="3505200" cy="830997"/>
          </a:xfrm>
          <a:prstGeom prst="rect">
            <a:avLst/>
          </a:prstGeom>
        </p:spPr>
        <p:txBody>
          <a:bodyPr wrap="square">
            <a:spAutoFit/>
          </a:bodyPr>
          <a:lstStyle/>
          <a:p>
            <a:r>
              <a:rPr lang="en-US" sz="2400" b="1" dirty="0" smtClean="0">
                <a:solidFill>
                  <a:srgbClr val="002060"/>
                </a:solidFill>
                <a:latin typeface="Times New Roman" pitchFamily="18" charset="0"/>
                <a:ea typeface="Adobe Gothic Std B" pitchFamily="34" charset="-128"/>
                <a:cs typeface="Times New Roman" pitchFamily="18" charset="0"/>
              </a:rPr>
              <a:t> Valentina Tereshkova trained </a:t>
            </a:r>
            <a:r>
              <a:rPr lang="en-US" sz="2400" b="1" u="sng" dirty="0" smtClean="0">
                <a:solidFill>
                  <a:srgbClr val="002060"/>
                </a:solidFill>
                <a:latin typeface="Times New Roman" pitchFamily="18" charset="0"/>
                <a:ea typeface="Adobe Gothic Std B" pitchFamily="34" charset="-128"/>
                <a:cs typeface="Times New Roman" pitchFamily="18" charset="0"/>
              </a:rPr>
              <a:t>skydiving. </a:t>
            </a:r>
          </a:p>
        </p:txBody>
      </p:sp>
      <p:sp>
        <p:nvSpPr>
          <p:cNvPr id="6" name="TextBox 5"/>
          <p:cNvSpPr txBox="1"/>
          <p:nvPr/>
        </p:nvSpPr>
        <p:spPr>
          <a:xfrm>
            <a:off x="884237" y="1295400"/>
            <a:ext cx="19812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Word</a:t>
            </a:r>
            <a:endParaRPr lang="en-US" sz="2400" b="1" dirty="0">
              <a:latin typeface="Times New Roman" pitchFamily="18" charset="0"/>
              <a:cs typeface="Times New Roman" pitchFamily="18" charset="0"/>
            </a:endParaRPr>
          </a:p>
        </p:txBody>
      </p:sp>
      <p:sp>
        <p:nvSpPr>
          <p:cNvPr id="7" name="TextBox 6"/>
          <p:cNvSpPr txBox="1"/>
          <p:nvPr/>
        </p:nvSpPr>
        <p:spPr>
          <a:xfrm>
            <a:off x="4541837" y="1295400"/>
            <a:ext cx="19812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meaning</a:t>
            </a:r>
            <a:endParaRPr lang="en-US" sz="2400" b="1" dirty="0">
              <a:latin typeface="Times New Roman" pitchFamily="18" charset="0"/>
              <a:cs typeface="Times New Roman" pitchFamily="18" charset="0"/>
            </a:endParaRPr>
          </a:p>
        </p:txBody>
      </p:sp>
      <p:sp>
        <p:nvSpPr>
          <p:cNvPr id="8" name="TextBox 7"/>
          <p:cNvSpPr txBox="1"/>
          <p:nvPr/>
        </p:nvSpPr>
        <p:spPr>
          <a:xfrm>
            <a:off x="9037637" y="1371600"/>
            <a:ext cx="19812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Example</a:t>
            </a:r>
            <a:endParaRPr lang="en-US" sz="2400" b="1" dirty="0">
              <a:latin typeface="Times New Roman" pitchFamily="18" charset="0"/>
              <a:cs typeface="Times New Roman" pitchFamily="18" charset="0"/>
            </a:endParaRPr>
          </a:p>
        </p:txBody>
      </p:sp>
      <p:sp>
        <p:nvSpPr>
          <p:cNvPr id="9" name="Rectangle 8"/>
          <p:cNvSpPr/>
          <p:nvPr/>
        </p:nvSpPr>
        <p:spPr>
          <a:xfrm>
            <a:off x="579437" y="3657600"/>
            <a:ext cx="1733167" cy="461665"/>
          </a:xfrm>
          <a:prstGeom prst="rect">
            <a:avLst/>
          </a:prstGeom>
        </p:spPr>
        <p:txBody>
          <a:bodyPr wrap="none">
            <a:spAutoFit/>
          </a:bodyPr>
          <a:lstStyle/>
          <a:p>
            <a:r>
              <a:rPr lang="en-US" sz="2400" b="1" u="sng" dirty="0" smtClean="0">
                <a:solidFill>
                  <a:srgbClr val="C00000"/>
                </a:solidFill>
                <a:latin typeface="Times New Roman" pitchFamily="18" charset="0"/>
                <a:ea typeface="Adobe Gothic Std B" pitchFamily="34" charset="-128"/>
                <a:cs typeface="Times New Roman" pitchFamily="18" charset="0"/>
              </a:rPr>
              <a:t>Cosmonaut</a:t>
            </a:r>
            <a:endParaRPr lang="en-US" sz="2400" b="1" dirty="0">
              <a:solidFill>
                <a:srgbClr val="C00000"/>
              </a:solidFill>
              <a:latin typeface="Times New Roman" pitchFamily="18" charset="0"/>
              <a:cs typeface="Times New Roman" pitchFamily="18" charset="0"/>
            </a:endParaRPr>
          </a:p>
        </p:txBody>
      </p:sp>
      <p:sp>
        <p:nvSpPr>
          <p:cNvPr id="10" name="Rectangle 9"/>
          <p:cNvSpPr/>
          <p:nvPr/>
        </p:nvSpPr>
        <p:spPr>
          <a:xfrm>
            <a:off x="3170237" y="3581400"/>
            <a:ext cx="4343400" cy="830997"/>
          </a:xfrm>
          <a:prstGeom prst="rect">
            <a:avLst/>
          </a:prstGeom>
        </p:spPr>
        <p:txBody>
          <a:bodyPr wrap="square">
            <a:spAutoFit/>
          </a:bodyPr>
          <a:lstStyle/>
          <a:p>
            <a:r>
              <a:rPr lang="en-US" sz="2400" b="1" dirty="0" smtClean="0">
                <a:latin typeface="Times New Roman" pitchFamily="18" charset="0"/>
                <a:ea typeface="Adobe Gothic Std B" pitchFamily="34" charset="-128"/>
                <a:cs typeface="Times New Roman" pitchFamily="18" charset="0"/>
              </a:rPr>
              <a:t>A person who is trained to travel in a spacecraft. </a:t>
            </a:r>
            <a:endParaRPr lang="en-US" sz="2400" b="1" dirty="0">
              <a:latin typeface="Times New Roman" pitchFamily="18" charset="0"/>
              <a:cs typeface="Times New Roman" pitchFamily="18" charset="0"/>
            </a:endParaRPr>
          </a:p>
        </p:txBody>
      </p:sp>
      <p:sp>
        <p:nvSpPr>
          <p:cNvPr id="11" name="Rectangle 10"/>
          <p:cNvSpPr/>
          <p:nvPr/>
        </p:nvSpPr>
        <p:spPr>
          <a:xfrm>
            <a:off x="8123237" y="3276600"/>
            <a:ext cx="3124200" cy="830997"/>
          </a:xfrm>
          <a:prstGeom prst="rect">
            <a:avLst/>
          </a:prstGeom>
        </p:spPr>
        <p:txBody>
          <a:bodyPr wrap="square">
            <a:spAutoFit/>
          </a:bodyPr>
          <a:lstStyle/>
          <a:p>
            <a:r>
              <a:rPr lang="en-US" sz="2400" b="1" dirty="0" smtClean="0">
                <a:solidFill>
                  <a:srgbClr val="002060"/>
                </a:solidFill>
                <a:latin typeface="Times New Roman" pitchFamily="18" charset="0"/>
                <a:ea typeface="Adobe Gothic Std B" pitchFamily="34" charset="-128"/>
                <a:cs typeface="Times New Roman" pitchFamily="18" charset="0"/>
              </a:rPr>
              <a:t>Tina wants to be a </a:t>
            </a:r>
            <a:r>
              <a:rPr lang="en-US" sz="2400" b="1" u="sng" dirty="0" smtClean="0">
                <a:solidFill>
                  <a:srgbClr val="002060"/>
                </a:solidFill>
                <a:latin typeface="Times New Roman" pitchFamily="18" charset="0"/>
                <a:ea typeface="Adobe Gothic Std B" pitchFamily="34" charset="-128"/>
                <a:cs typeface="Times New Roman" pitchFamily="18" charset="0"/>
              </a:rPr>
              <a:t>cosmonaut.</a:t>
            </a:r>
            <a:endParaRPr lang="en-US" sz="2400" b="1" u="sng" dirty="0">
              <a:solidFill>
                <a:srgbClr val="002060"/>
              </a:solidFill>
              <a:latin typeface="Times New Roman" pitchFamily="18" charset="0"/>
              <a:cs typeface="Times New Roman" pitchFamily="18" charset="0"/>
            </a:endParaRPr>
          </a:p>
        </p:txBody>
      </p:sp>
      <p:sp>
        <p:nvSpPr>
          <p:cNvPr id="12" name="Rectangle 11"/>
          <p:cNvSpPr/>
          <p:nvPr/>
        </p:nvSpPr>
        <p:spPr>
          <a:xfrm>
            <a:off x="503237" y="4800600"/>
            <a:ext cx="2493824" cy="461665"/>
          </a:xfrm>
          <a:prstGeom prst="rect">
            <a:avLst/>
          </a:prstGeom>
        </p:spPr>
        <p:txBody>
          <a:bodyPr wrap="none">
            <a:spAutoFit/>
          </a:bodyPr>
          <a:lstStyle/>
          <a:p>
            <a:r>
              <a:rPr lang="en-US" sz="2400" b="1" u="sng" dirty="0" smtClean="0">
                <a:solidFill>
                  <a:srgbClr val="C00000"/>
                </a:solidFill>
                <a:latin typeface="Times New Roman" pitchFamily="18" charset="0"/>
                <a:ea typeface="Adobe Gothic Std B" pitchFamily="34" charset="-128"/>
                <a:cs typeface="Times New Roman" pitchFamily="18" charset="0"/>
              </a:rPr>
              <a:t>Proletarian</a:t>
            </a:r>
            <a:r>
              <a:rPr lang="en-US" sz="2400" b="1" u="sng" dirty="0" smtClean="0">
                <a:latin typeface="Times New Roman" pitchFamily="18" charset="0"/>
                <a:ea typeface="Adobe Gothic Std B" pitchFamily="34" charset="-128"/>
                <a:cs typeface="Times New Roman" pitchFamily="18" charset="0"/>
              </a:rPr>
              <a:t> </a:t>
            </a:r>
            <a:r>
              <a:rPr lang="en-US" sz="2400" b="1" u="sng" dirty="0" smtClean="0">
                <a:solidFill>
                  <a:srgbClr val="C00000"/>
                </a:solidFill>
                <a:latin typeface="Times New Roman" pitchFamily="18" charset="0"/>
                <a:ea typeface="Adobe Gothic Std B" pitchFamily="34" charset="-128"/>
                <a:cs typeface="Times New Roman" pitchFamily="18" charset="0"/>
              </a:rPr>
              <a:t>(</a:t>
            </a:r>
            <a:r>
              <a:rPr lang="en-US" sz="2400" b="1" u="sng" dirty="0" err="1" smtClean="0">
                <a:solidFill>
                  <a:srgbClr val="C00000"/>
                </a:solidFill>
                <a:latin typeface="Times New Roman" pitchFamily="18" charset="0"/>
                <a:ea typeface="Adobe Gothic Std B" pitchFamily="34" charset="-128"/>
                <a:cs typeface="Times New Roman" pitchFamily="18" charset="0"/>
              </a:rPr>
              <a:t>adj</a:t>
            </a:r>
            <a:r>
              <a:rPr lang="en-US" sz="2400" b="1" u="sng" dirty="0" smtClean="0">
                <a:solidFill>
                  <a:srgbClr val="C00000"/>
                </a:solidFill>
                <a:latin typeface="Times New Roman" pitchFamily="18" charset="0"/>
                <a:ea typeface="Adobe Gothic Std B" pitchFamily="34" charset="-128"/>
                <a:cs typeface="Times New Roman" pitchFamily="18" charset="0"/>
              </a:rPr>
              <a:t>):</a:t>
            </a:r>
          </a:p>
        </p:txBody>
      </p:sp>
      <p:sp>
        <p:nvSpPr>
          <p:cNvPr id="13" name="Rectangle 12"/>
          <p:cNvSpPr/>
          <p:nvPr/>
        </p:nvSpPr>
        <p:spPr>
          <a:xfrm>
            <a:off x="3322637" y="4876800"/>
            <a:ext cx="4006225" cy="461665"/>
          </a:xfrm>
          <a:prstGeom prst="rect">
            <a:avLst/>
          </a:prstGeom>
        </p:spPr>
        <p:txBody>
          <a:bodyPr wrap="none">
            <a:spAutoFit/>
          </a:bodyPr>
          <a:lstStyle/>
          <a:p>
            <a:r>
              <a:rPr lang="en-US" sz="2400" b="1" dirty="0" smtClean="0">
                <a:latin typeface="Times New Roman" pitchFamily="18" charset="0"/>
                <a:ea typeface="Adobe Gothic Std B" pitchFamily="34" charset="-128"/>
                <a:cs typeface="Times New Roman" pitchFamily="18" charset="0"/>
              </a:rPr>
              <a:t>A person who has no wealth</a:t>
            </a:r>
            <a:endParaRPr lang="en-US" sz="2400" b="1" dirty="0">
              <a:latin typeface="Times New Roman" pitchFamily="18" charset="0"/>
              <a:cs typeface="Times New Roman" pitchFamily="18" charset="0"/>
            </a:endParaRPr>
          </a:p>
        </p:txBody>
      </p:sp>
      <p:sp>
        <p:nvSpPr>
          <p:cNvPr id="14" name="Rectangle 13"/>
          <p:cNvSpPr/>
          <p:nvPr/>
        </p:nvSpPr>
        <p:spPr>
          <a:xfrm>
            <a:off x="8199437" y="4495800"/>
            <a:ext cx="3810000" cy="830997"/>
          </a:xfrm>
          <a:prstGeom prst="rect">
            <a:avLst/>
          </a:prstGeom>
        </p:spPr>
        <p:txBody>
          <a:bodyPr wrap="square">
            <a:spAutoFit/>
          </a:bodyPr>
          <a:lstStyle/>
          <a:p>
            <a:r>
              <a:rPr lang="en-US" sz="2400" b="1" dirty="0" smtClean="0">
                <a:solidFill>
                  <a:srgbClr val="002060"/>
                </a:solidFill>
                <a:latin typeface="Times New Roman" pitchFamily="18" charset="0"/>
                <a:ea typeface="Adobe Gothic Std B" pitchFamily="34" charset="-128"/>
                <a:cs typeface="Times New Roman" pitchFamily="18" charset="0"/>
              </a:rPr>
              <a:t>Valentina Tereshkova was a </a:t>
            </a:r>
            <a:r>
              <a:rPr lang="en-US" sz="2400" b="1" u="sng" dirty="0" smtClean="0">
                <a:solidFill>
                  <a:srgbClr val="002060"/>
                </a:solidFill>
                <a:latin typeface="Times New Roman" pitchFamily="18" charset="0"/>
                <a:ea typeface="Adobe Gothic Std B" pitchFamily="34" charset="-128"/>
                <a:cs typeface="Times New Roman" pitchFamily="18" charset="0"/>
              </a:rPr>
              <a:t>proletarian</a:t>
            </a:r>
            <a:r>
              <a:rPr lang="en-US" sz="2400" b="1" dirty="0" smtClean="0">
                <a:solidFill>
                  <a:srgbClr val="002060"/>
                </a:solidFill>
                <a:latin typeface="Times New Roman" pitchFamily="18" charset="0"/>
                <a:ea typeface="Adobe Gothic Std B" pitchFamily="34" charset="-128"/>
                <a:cs typeface="Times New Roman" pitchFamily="18" charset="0"/>
              </a:rPr>
              <a:t> girl.</a:t>
            </a:r>
            <a:endParaRPr lang="en-US"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637" y="1600200"/>
            <a:ext cx="1784463" cy="461665"/>
          </a:xfrm>
          <a:prstGeom prst="rect">
            <a:avLst/>
          </a:prstGeom>
        </p:spPr>
        <p:txBody>
          <a:bodyPr wrap="none">
            <a:spAutoFit/>
          </a:bodyPr>
          <a:lstStyle/>
          <a:p>
            <a:r>
              <a:rPr lang="en-US" sz="2400" b="1" u="sng" dirty="0" smtClean="0">
                <a:solidFill>
                  <a:srgbClr val="C00000"/>
                </a:solidFill>
                <a:latin typeface="Times New Roman" pitchFamily="18" charset="0"/>
                <a:ea typeface="Adobe Gothic Std B" pitchFamily="34" charset="-128"/>
                <a:cs typeface="Times New Roman" pitchFamily="18" charset="0"/>
              </a:rPr>
              <a:t>Isolation (n)</a:t>
            </a:r>
            <a:endParaRPr lang="en-US" sz="2400" b="1" dirty="0">
              <a:solidFill>
                <a:srgbClr val="C00000"/>
              </a:solidFill>
              <a:latin typeface="Times New Roman" pitchFamily="18" charset="0"/>
              <a:cs typeface="Times New Roman" pitchFamily="18" charset="0"/>
            </a:endParaRPr>
          </a:p>
        </p:txBody>
      </p:sp>
      <p:sp>
        <p:nvSpPr>
          <p:cNvPr id="3" name="Rectangle 2"/>
          <p:cNvSpPr/>
          <p:nvPr/>
        </p:nvSpPr>
        <p:spPr>
          <a:xfrm>
            <a:off x="3246437" y="1600200"/>
            <a:ext cx="3650358" cy="461665"/>
          </a:xfrm>
          <a:prstGeom prst="rect">
            <a:avLst/>
          </a:prstGeom>
        </p:spPr>
        <p:txBody>
          <a:bodyPr wrap="none">
            <a:spAutoFit/>
          </a:bodyPr>
          <a:lstStyle/>
          <a:p>
            <a:r>
              <a:rPr lang="en-US" sz="2400" b="1" dirty="0" smtClean="0">
                <a:latin typeface="Times New Roman" pitchFamily="18" charset="0"/>
                <a:ea typeface="Adobe Gothic Std B" pitchFamily="34" charset="-128"/>
                <a:cs typeface="Times New Roman" pitchFamily="18" charset="0"/>
              </a:rPr>
              <a:t>the process of separating.</a:t>
            </a:r>
            <a:endParaRPr lang="en-US" sz="2400" b="1" dirty="0">
              <a:latin typeface="Times New Roman" pitchFamily="18" charset="0"/>
              <a:cs typeface="Times New Roman" pitchFamily="18" charset="0"/>
            </a:endParaRPr>
          </a:p>
        </p:txBody>
      </p:sp>
      <p:sp>
        <p:nvSpPr>
          <p:cNvPr id="4" name="Rectangle 3"/>
          <p:cNvSpPr/>
          <p:nvPr/>
        </p:nvSpPr>
        <p:spPr>
          <a:xfrm>
            <a:off x="8275637" y="1524000"/>
            <a:ext cx="3539752" cy="461665"/>
          </a:xfrm>
          <a:prstGeom prst="rect">
            <a:avLst/>
          </a:prstGeom>
        </p:spPr>
        <p:txBody>
          <a:bodyPr wrap="none">
            <a:spAutoFit/>
          </a:bodyPr>
          <a:lstStyle/>
          <a:p>
            <a:r>
              <a:rPr lang="en-US" sz="2400" b="1" dirty="0" smtClean="0">
                <a:solidFill>
                  <a:srgbClr val="002060"/>
                </a:solidFill>
                <a:latin typeface="Times New Roman" pitchFamily="18" charset="0"/>
                <a:ea typeface="Adobe Gothic Std B" pitchFamily="34" charset="-128"/>
                <a:cs typeface="Times New Roman" pitchFamily="18" charset="0"/>
              </a:rPr>
              <a:t>Now he is in an </a:t>
            </a:r>
            <a:r>
              <a:rPr lang="en-US" sz="2400" b="1" u="sng" dirty="0" smtClean="0">
                <a:solidFill>
                  <a:srgbClr val="002060"/>
                </a:solidFill>
                <a:latin typeface="Times New Roman" pitchFamily="18" charset="0"/>
                <a:ea typeface="Adobe Gothic Std B" pitchFamily="34" charset="-128"/>
                <a:cs typeface="Times New Roman" pitchFamily="18" charset="0"/>
              </a:rPr>
              <a:t>isolation.</a:t>
            </a:r>
            <a:endParaRPr lang="en-US" sz="2400" b="1" u="sng" dirty="0">
              <a:solidFill>
                <a:srgbClr val="002060"/>
              </a:solidFill>
              <a:latin typeface="Times New Roman" pitchFamily="18" charset="0"/>
              <a:cs typeface="Times New Roman" pitchFamily="18" charset="0"/>
            </a:endParaRPr>
          </a:p>
        </p:txBody>
      </p:sp>
      <p:sp>
        <p:nvSpPr>
          <p:cNvPr id="5" name="Rectangle 4"/>
          <p:cNvSpPr/>
          <p:nvPr/>
        </p:nvSpPr>
        <p:spPr>
          <a:xfrm>
            <a:off x="731837" y="2667000"/>
            <a:ext cx="1599349" cy="461665"/>
          </a:xfrm>
          <a:prstGeom prst="rect">
            <a:avLst/>
          </a:prstGeom>
        </p:spPr>
        <p:txBody>
          <a:bodyPr wrap="none">
            <a:spAutoFit/>
          </a:bodyPr>
          <a:lstStyle/>
          <a:p>
            <a:r>
              <a:rPr lang="en-US" sz="2400" b="1" u="sng" dirty="0" smtClean="0">
                <a:solidFill>
                  <a:srgbClr val="C00000"/>
                </a:solidFill>
                <a:latin typeface="Times New Roman" pitchFamily="18" charset="0"/>
                <a:ea typeface="Adobe Gothic Std B" pitchFamily="34" charset="-128"/>
                <a:cs typeface="Times New Roman" pitchFamily="18" charset="0"/>
              </a:rPr>
              <a:t>Centrifuge</a:t>
            </a:r>
            <a:endParaRPr lang="en-US" sz="2400" b="1" dirty="0">
              <a:solidFill>
                <a:srgbClr val="C00000"/>
              </a:solidFill>
              <a:latin typeface="Times New Roman" pitchFamily="18" charset="0"/>
              <a:cs typeface="Times New Roman" pitchFamily="18" charset="0"/>
            </a:endParaRPr>
          </a:p>
        </p:txBody>
      </p:sp>
      <p:sp>
        <p:nvSpPr>
          <p:cNvPr id="6" name="Rectangle 5"/>
          <p:cNvSpPr/>
          <p:nvPr/>
        </p:nvSpPr>
        <p:spPr>
          <a:xfrm>
            <a:off x="3170237" y="2438400"/>
            <a:ext cx="4419600" cy="1200329"/>
          </a:xfrm>
          <a:prstGeom prst="rect">
            <a:avLst/>
          </a:prstGeom>
        </p:spPr>
        <p:txBody>
          <a:bodyPr wrap="square">
            <a:spAutoFit/>
          </a:bodyPr>
          <a:lstStyle/>
          <a:p>
            <a:r>
              <a:rPr lang="en-US" sz="2400" b="1" dirty="0" smtClean="0">
                <a:latin typeface="Times New Roman" pitchFamily="18" charset="0"/>
                <a:ea typeface="Adobe Gothic Std B" pitchFamily="34" charset="-128"/>
                <a:cs typeface="Times New Roman" pitchFamily="18" charset="0"/>
              </a:rPr>
              <a:t>A machine with a rapidly rotating container</a:t>
            </a:r>
          </a:p>
          <a:p>
            <a:endParaRPr lang="en-US" sz="2400" b="1" dirty="0">
              <a:latin typeface="Times New Roman" pitchFamily="18" charset="0"/>
              <a:ea typeface="Adobe Gothic Std B" pitchFamily="34" charset="-128"/>
              <a:cs typeface="Times New Roman" pitchFamily="18" charset="0"/>
            </a:endParaRPr>
          </a:p>
        </p:txBody>
      </p:sp>
      <p:sp>
        <p:nvSpPr>
          <p:cNvPr id="7" name="Rectangle 6"/>
          <p:cNvSpPr/>
          <p:nvPr/>
        </p:nvSpPr>
        <p:spPr>
          <a:xfrm>
            <a:off x="8351837" y="2514600"/>
            <a:ext cx="3429000" cy="830997"/>
          </a:xfrm>
          <a:prstGeom prst="rect">
            <a:avLst/>
          </a:prstGeom>
        </p:spPr>
        <p:txBody>
          <a:bodyPr wrap="square">
            <a:spAutoFit/>
          </a:bodyPr>
          <a:lstStyle/>
          <a:p>
            <a:r>
              <a:rPr lang="en-US" sz="2400" b="1" dirty="0" smtClean="0">
                <a:solidFill>
                  <a:srgbClr val="002060"/>
                </a:solidFill>
                <a:latin typeface="Times New Roman" pitchFamily="18" charset="0"/>
                <a:ea typeface="Adobe Gothic Std B" pitchFamily="34" charset="-128"/>
                <a:cs typeface="Times New Roman" pitchFamily="18" charset="0"/>
              </a:rPr>
              <a:t>She had taken </a:t>
            </a:r>
            <a:r>
              <a:rPr lang="en-US" sz="2400" b="1" u="sng" dirty="0" smtClean="0">
                <a:solidFill>
                  <a:srgbClr val="002060"/>
                </a:solidFill>
                <a:latin typeface="Times New Roman" pitchFamily="18" charset="0"/>
                <a:ea typeface="Adobe Gothic Std B" pitchFamily="34" charset="-128"/>
                <a:cs typeface="Times New Roman" pitchFamily="18" charset="0"/>
              </a:rPr>
              <a:t>centrifuge</a:t>
            </a:r>
            <a:r>
              <a:rPr lang="en-US" sz="2400" b="1" dirty="0" smtClean="0">
                <a:solidFill>
                  <a:srgbClr val="002060"/>
                </a:solidFill>
                <a:latin typeface="Times New Roman" pitchFamily="18" charset="0"/>
                <a:ea typeface="Adobe Gothic Std B" pitchFamily="34" charset="-128"/>
                <a:cs typeface="Times New Roman" pitchFamily="18" charset="0"/>
              </a:rPr>
              <a:t> tests.</a:t>
            </a:r>
            <a:endParaRPr lang="en-US" sz="2400" b="1" dirty="0">
              <a:solidFill>
                <a:srgbClr val="002060"/>
              </a:solidFill>
              <a:latin typeface="Times New Roman" pitchFamily="18" charset="0"/>
              <a:cs typeface="Times New Roman" pitchFamily="18" charset="0"/>
            </a:endParaRPr>
          </a:p>
        </p:txBody>
      </p:sp>
      <p:sp>
        <p:nvSpPr>
          <p:cNvPr id="8" name="Rectangle 7"/>
          <p:cNvSpPr/>
          <p:nvPr/>
        </p:nvSpPr>
        <p:spPr>
          <a:xfrm>
            <a:off x="731837" y="3733800"/>
            <a:ext cx="1582484" cy="461665"/>
          </a:xfrm>
          <a:prstGeom prst="rect">
            <a:avLst/>
          </a:prstGeom>
        </p:spPr>
        <p:txBody>
          <a:bodyPr wrap="none">
            <a:spAutoFit/>
          </a:bodyPr>
          <a:lstStyle/>
          <a:p>
            <a:r>
              <a:rPr lang="en-US" sz="2400" b="1" u="sng" dirty="0" smtClean="0">
                <a:solidFill>
                  <a:srgbClr val="C00000"/>
                </a:solidFill>
                <a:latin typeface="Times New Roman" pitchFamily="18" charset="0"/>
                <a:ea typeface="Adobe Gothic Std B" pitchFamily="34" charset="-128"/>
                <a:cs typeface="Times New Roman" pitchFamily="18" charset="0"/>
              </a:rPr>
              <a:t>Spacecraft</a:t>
            </a:r>
            <a:endParaRPr lang="en-US" sz="2400" b="1" dirty="0">
              <a:solidFill>
                <a:srgbClr val="C00000"/>
              </a:solidFill>
              <a:latin typeface="Times New Roman" pitchFamily="18" charset="0"/>
              <a:cs typeface="Times New Roman" pitchFamily="18" charset="0"/>
            </a:endParaRPr>
          </a:p>
        </p:txBody>
      </p:sp>
      <p:sp>
        <p:nvSpPr>
          <p:cNvPr id="9" name="Rectangle 8"/>
          <p:cNvSpPr/>
          <p:nvPr/>
        </p:nvSpPr>
        <p:spPr>
          <a:xfrm>
            <a:off x="3246437" y="3581400"/>
            <a:ext cx="3733800" cy="830997"/>
          </a:xfrm>
          <a:prstGeom prst="rect">
            <a:avLst/>
          </a:prstGeom>
        </p:spPr>
        <p:txBody>
          <a:bodyPr wrap="square">
            <a:spAutoFit/>
          </a:bodyPr>
          <a:lstStyle/>
          <a:p>
            <a:r>
              <a:rPr lang="en-US" sz="2400" b="1" dirty="0" smtClean="0">
                <a:latin typeface="Times New Roman" pitchFamily="18" charset="0"/>
                <a:ea typeface="Adobe Gothic Std B" pitchFamily="34" charset="-128"/>
                <a:cs typeface="Times New Roman" pitchFamily="18" charset="0"/>
              </a:rPr>
              <a:t>A vehicle used for travelling in space.</a:t>
            </a:r>
            <a:endParaRPr lang="en-US" sz="2400" b="1" dirty="0">
              <a:latin typeface="Times New Roman" pitchFamily="18" charset="0"/>
              <a:cs typeface="Times New Roman" pitchFamily="18" charset="0"/>
            </a:endParaRPr>
          </a:p>
        </p:txBody>
      </p:sp>
      <p:sp>
        <p:nvSpPr>
          <p:cNvPr id="10" name="Rectangle 9"/>
          <p:cNvSpPr/>
          <p:nvPr/>
        </p:nvSpPr>
        <p:spPr>
          <a:xfrm>
            <a:off x="8428037" y="3581400"/>
            <a:ext cx="3276600" cy="830997"/>
          </a:xfrm>
          <a:prstGeom prst="rect">
            <a:avLst/>
          </a:prstGeom>
        </p:spPr>
        <p:txBody>
          <a:bodyPr wrap="square">
            <a:spAutoFit/>
          </a:bodyPr>
          <a:lstStyle/>
          <a:p>
            <a:r>
              <a:rPr lang="en-US" sz="2400" b="1" dirty="0" smtClean="0">
                <a:solidFill>
                  <a:srgbClr val="002060"/>
                </a:solidFill>
                <a:latin typeface="Times New Roman" pitchFamily="18" charset="0"/>
                <a:ea typeface="Adobe Gothic Std B" pitchFamily="34" charset="-128"/>
                <a:cs typeface="Times New Roman" pitchFamily="18" charset="0"/>
              </a:rPr>
              <a:t>She launched in the </a:t>
            </a:r>
            <a:r>
              <a:rPr lang="en-US" sz="2400" b="1" u="sng" dirty="0" smtClean="0">
                <a:solidFill>
                  <a:srgbClr val="002060"/>
                </a:solidFill>
                <a:latin typeface="Times New Roman" pitchFamily="18" charset="0"/>
                <a:ea typeface="Adobe Gothic Std B" pitchFamily="34" charset="-128"/>
                <a:cs typeface="Times New Roman" pitchFamily="18" charset="0"/>
              </a:rPr>
              <a:t>spacecraft. </a:t>
            </a:r>
            <a:endParaRPr lang="en-US" sz="2400" b="1" dirty="0">
              <a:solidFill>
                <a:srgbClr val="002060"/>
              </a:solidFill>
              <a:latin typeface="Times New Roman" pitchFamily="18" charset="0"/>
              <a:cs typeface="Times New Roman" pitchFamily="18" charset="0"/>
            </a:endParaRPr>
          </a:p>
        </p:txBody>
      </p:sp>
      <p:sp>
        <p:nvSpPr>
          <p:cNvPr id="11" name="Rectangle 10"/>
          <p:cNvSpPr/>
          <p:nvPr/>
        </p:nvSpPr>
        <p:spPr>
          <a:xfrm>
            <a:off x="579437" y="4953000"/>
            <a:ext cx="1808507" cy="461665"/>
          </a:xfrm>
          <a:prstGeom prst="rect">
            <a:avLst/>
          </a:prstGeom>
        </p:spPr>
        <p:txBody>
          <a:bodyPr wrap="none">
            <a:spAutoFit/>
          </a:bodyPr>
          <a:lstStyle/>
          <a:p>
            <a:pPr algn="ctr"/>
            <a:r>
              <a:rPr lang="en-US" sz="2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Parachuting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Rectangle 11"/>
          <p:cNvSpPr/>
          <p:nvPr/>
        </p:nvSpPr>
        <p:spPr>
          <a:xfrm>
            <a:off x="3246437" y="4876800"/>
            <a:ext cx="3352800" cy="1200329"/>
          </a:xfrm>
          <a:prstGeom prst="rect">
            <a:avLst/>
          </a:prstGeom>
        </p:spPr>
        <p:txBody>
          <a:bodyPr wrap="square">
            <a:spAutoFit/>
          </a:bodyPr>
          <a:lstStyle/>
          <a:p>
            <a:pPr algn="ctr"/>
            <a:r>
              <a:rPr lang="en-US" sz="2400" b="1" dirty="0" smtClean="0">
                <a:latin typeface="Times New Roman" pitchFamily="18" charset="0"/>
                <a:cs typeface="Times New Roman" pitchFamily="18" charset="0"/>
              </a:rPr>
              <a:t>To jump from an aircraft using a parachute.</a:t>
            </a:r>
            <a:endParaRPr lang="en-US" sz="2400" b="1" dirty="0">
              <a:latin typeface="Times New Roman" pitchFamily="18" charset="0"/>
              <a:cs typeface="Times New Roman" pitchFamily="18" charset="0"/>
            </a:endParaRPr>
          </a:p>
        </p:txBody>
      </p:sp>
      <p:sp>
        <p:nvSpPr>
          <p:cNvPr id="13" name="TextBox 12"/>
          <p:cNvSpPr txBox="1"/>
          <p:nvPr/>
        </p:nvSpPr>
        <p:spPr>
          <a:xfrm>
            <a:off x="8199437" y="4724400"/>
            <a:ext cx="4114800" cy="1384995"/>
          </a:xfrm>
          <a:prstGeom prst="rect">
            <a:avLst/>
          </a:prstGeom>
          <a:noFill/>
        </p:spPr>
        <p:txBody>
          <a:bodyPr wrap="square" rtlCol="0">
            <a:spAutoFit/>
          </a:bodyPr>
          <a:lstStyle/>
          <a:p>
            <a:r>
              <a:rPr lang="en-US" sz="2800" b="1" dirty="0" smtClean="0">
                <a:solidFill>
                  <a:srgbClr val="002060"/>
                </a:solidFill>
              </a:rPr>
              <a:t>Tereshkova became interested in </a:t>
            </a:r>
            <a:r>
              <a:rPr lang="en-US" sz="2800" b="1" u="sng" dirty="0" smtClean="0">
                <a:solidFill>
                  <a:srgbClr val="002060"/>
                </a:solidFill>
              </a:rPr>
              <a:t>parachuting</a:t>
            </a:r>
            <a:r>
              <a:rPr lang="en-US" sz="2800" b="1" dirty="0" smtClean="0">
                <a:solidFill>
                  <a:srgbClr val="002060"/>
                </a:solidFill>
              </a:rPr>
              <a:t> from a young age.</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3837" y="1066800"/>
            <a:ext cx="3887639" cy="1015663"/>
          </a:xfrm>
          <a:prstGeom prst="rect">
            <a:avLst/>
          </a:prstGeom>
          <a:blipFill>
            <a:blip r:embed="rId2"/>
            <a:tile tx="0" ty="0" sx="100000" sy="100000" flip="none" algn="tl"/>
          </a:blipFill>
          <a:effectLst>
            <a:glow rad="63500">
              <a:schemeClr val="accent2">
                <a:satMod val="175000"/>
                <a:alpha val="40000"/>
              </a:schemeClr>
            </a:glow>
          </a:effectLst>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Pair Work</a:t>
            </a:r>
          </a:p>
        </p:txBody>
      </p:sp>
      <p:sp>
        <p:nvSpPr>
          <p:cNvPr id="4" name="Rounded Rectangle 3"/>
          <p:cNvSpPr/>
          <p:nvPr/>
        </p:nvSpPr>
        <p:spPr>
          <a:xfrm>
            <a:off x="9418637" y="838200"/>
            <a:ext cx="2286000" cy="1219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5 </a:t>
            </a:r>
            <a:r>
              <a:rPr lang="en-US" sz="3200" dirty="0">
                <a:solidFill>
                  <a:schemeClr val="tx1"/>
                </a:solidFill>
                <a:latin typeface="Times New Roman" panose="02020603050405020304" pitchFamily="18" charset="0"/>
                <a:cs typeface="Times New Roman" panose="02020603050405020304" pitchFamily="18" charset="0"/>
              </a:rPr>
              <a:t>minutes</a:t>
            </a:r>
          </a:p>
        </p:txBody>
      </p:sp>
      <p:sp>
        <p:nvSpPr>
          <p:cNvPr id="5" name="TextBox 4"/>
          <p:cNvSpPr txBox="1"/>
          <p:nvPr/>
        </p:nvSpPr>
        <p:spPr>
          <a:xfrm>
            <a:off x="503237" y="2819400"/>
            <a:ext cx="11963400" cy="107721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2700000" scaled="0"/>
          </a:gradFill>
          <a:scene3d>
            <a:camera prst="orthographicFront"/>
            <a:lightRig rig="threePt" dir="t"/>
          </a:scene3d>
          <a:sp3d>
            <a:bevelT/>
          </a:sp3d>
        </p:spPr>
        <p:txBody>
          <a:bodyPr wrap="square" rtlCol="0">
            <a:spAutoFit/>
          </a:bodyPr>
          <a:lstStyle/>
          <a:p>
            <a:pPr marL="457200" indent="-457200">
              <a:buFont typeface="Wingdings" panose="05000000000000000000" pitchFamily="2" charset="2"/>
              <a:buChar char="v"/>
            </a:pPr>
            <a:r>
              <a:rPr lang="en-US" sz="3200" spc="-100" dirty="0">
                <a:latin typeface="Times New Roman" panose="02020603050405020304" pitchFamily="18" charset="0"/>
                <a:cs typeface="Times New Roman" panose="02020603050405020304" pitchFamily="18" charset="0"/>
              </a:rPr>
              <a:t>Make a flow chart finding out the historical importance of the mentioned years in the text. First one has been done.</a:t>
            </a:r>
            <a:endParaRPr lang="en-US" sz="3200" dirty="0"/>
          </a:p>
        </p:txBody>
      </p:sp>
      <p:sp>
        <p:nvSpPr>
          <p:cNvPr id="6" name="Rectangle: Rounded Corners 7">
            <a:extLst>
              <a:ext uri="{FF2B5EF4-FFF2-40B4-BE49-F238E27FC236}">
                <a16:creationId xmlns="" xmlns:a16="http://schemas.microsoft.com/office/drawing/2014/main" id="{BD2481CA-2C7A-4655-A8E1-5A26B6C1FBF2}"/>
              </a:ext>
            </a:extLst>
          </p:cNvPr>
          <p:cNvSpPr/>
          <p:nvPr/>
        </p:nvSpPr>
        <p:spPr>
          <a:xfrm>
            <a:off x="291639" y="4343400"/>
            <a:ext cx="3184465" cy="1447800"/>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2700000" scaled="0"/>
          </a:gradFill>
          <a:ln w="57150">
            <a:noFill/>
          </a:ln>
          <a:effectLst>
            <a:outerShdw blurRad="50800" dist="38100" dir="5400000" algn="t" rotWithShape="0">
              <a:prstClr val="black">
                <a:alpha val="40000"/>
              </a:prstClr>
            </a:outerShdw>
            <a:reflection blurRad="6350" stA="52000" endA="300" endPos="35000" dir="5400000" sy="-100000" algn="bl" rotWithShape="0"/>
          </a:effectLst>
          <a:scene3d>
            <a:camera prst="perspectiveFront"/>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6 March, 1937, birth of Valentina Tereshkova</a:t>
            </a:r>
          </a:p>
        </p:txBody>
      </p:sp>
      <p:sp>
        <p:nvSpPr>
          <p:cNvPr id="7" name="Rectangle: Rounded Corners 7">
            <a:extLst>
              <a:ext uri="{FF2B5EF4-FFF2-40B4-BE49-F238E27FC236}">
                <a16:creationId xmlns="" xmlns:a16="http://schemas.microsoft.com/office/drawing/2014/main" id="{255A5ADF-0C30-4A9D-BC15-243B5030E534}"/>
              </a:ext>
            </a:extLst>
          </p:cNvPr>
          <p:cNvSpPr/>
          <p:nvPr/>
        </p:nvSpPr>
        <p:spPr>
          <a:xfrm>
            <a:off x="4330893" y="4654590"/>
            <a:ext cx="1013079" cy="628546"/>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2700000" scaled="0"/>
          </a:gradFill>
          <a:ln w="57150">
            <a:noFill/>
          </a:ln>
          <a:effectLst>
            <a:outerShdw blurRad="50800" dist="38100" dir="5400000" algn="t" rotWithShape="0">
              <a:prstClr val="black">
                <a:alpha val="40000"/>
              </a:prstClr>
            </a:outerShdw>
            <a:reflection blurRad="6350" stA="52000" endA="300" endPos="35000" dir="5400000" sy="-100000" algn="bl" rotWithShape="0"/>
          </a:effectLst>
          <a:scene3d>
            <a:camera prst="perspectiveFront"/>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800" dirty="0">
                <a:solidFill>
                  <a:schemeClr val="tx1"/>
                </a:solidFill>
                <a:latin typeface="Times New Roman" panose="02020603050405020304" pitchFamily="18" charset="0"/>
                <a:cs typeface="Times New Roman" panose="02020603050405020304" pitchFamily="18" charset="0"/>
              </a:rPr>
              <a:t>2</a:t>
            </a:r>
          </a:p>
        </p:txBody>
      </p:sp>
      <p:sp>
        <p:nvSpPr>
          <p:cNvPr id="8" name="Rectangle: Rounded Corners 7">
            <a:extLst>
              <a:ext uri="{FF2B5EF4-FFF2-40B4-BE49-F238E27FC236}">
                <a16:creationId xmlns="" xmlns:a16="http://schemas.microsoft.com/office/drawing/2014/main" id="{5EA71EF4-D4D7-4643-8F57-0F1BAD0F50D6}"/>
              </a:ext>
            </a:extLst>
          </p:cNvPr>
          <p:cNvSpPr/>
          <p:nvPr/>
        </p:nvSpPr>
        <p:spPr>
          <a:xfrm>
            <a:off x="6112215" y="4677204"/>
            <a:ext cx="1013079" cy="628546"/>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2700000" scaled="0"/>
          </a:gradFill>
          <a:ln w="57150">
            <a:noFill/>
          </a:ln>
          <a:effectLst>
            <a:outerShdw blurRad="50800" dist="38100" dir="5400000" algn="t" rotWithShape="0">
              <a:prstClr val="black">
                <a:alpha val="40000"/>
              </a:prstClr>
            </a:outerShdw>
            <a:reflection blurRad="6350" stA="52000" endA="300" endPos="35000" dir="5400000" sy="-100000" algn="bl" rotWithShape="0"/>
          </a:effectLst>
          <a:scene3d>
            <a:camera prst="perspectiveFront"/>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800" dirty="0">
                <a:solidFill>
                  <a:schemeClr val="tx1"/>
                </a:solidFill>
                <a:latin typeface="Times New Roman" panose="02020603050405020304" pitchFamily="18" charset="0"/>
                <a:cs typeface="Times New Roman" panose="02020603050405020304" pitchFamily="18" charset="0"/>
              </a:rPr>
              <a:t>3</a:t>
            </a:r>
          </a:p>
        </p:txBody>
      </p:sp>
      <p:sp>
        <p:nvSpPr>
          <p:cNvPr id="9" name="Rectangle: Rounded Corners 7">
            <a:extLst>
              <a:ext uri="{FF2B5EF4-FFF2-40B4-BE49-F238E27FC236}">
                <a16:creationId xmlns="" xmlns:a16="http://schemas.microsoft.com/office/drawing/2014/main" id="{B5BB5320-5D95-46E7-B649-C9C99E1F748A}"/>
              </a:ext>
            </a:extLst>
          </p:cNvPr>
          <p:cNvSpPr/>
          <p:nvPr/>
        </p:nvSpPr>
        <p:spPr>
          <a:xfrm>
            <a:off x="7921552" y="4677204"/>
            <a:ext cx="1013079" cy="628546"/>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2700000" scaled="0"/>
          </a:gradFill>
          <a:ln w="57150">
            <a:noFill/>
          </a:ln>
          <a:effectLst>
            <a:outerShdw blurRad="50800" dist="38100" dir="5400000" algn="t" rotWithShape="0">
              <a:prstClr val="black">
                <a:alpha val="40000"/>
              </a:prstClr>
            </a:outerShdw>
            <a:reflection blurRad="6350" stA="52000" endA="300" endPos="35000" dir="5400000" sy="-100000" algn="bl" rotWithShape="0"/>
          </a:effectLst>
          <a:scene3d>
            <a:camera prst="perspectiveFront"/>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800" dirty="0">
                <a:solidFill>
                  <a:schemeClr val="tx1"/>
                </a:solidFill>
                <a:latin typeface="Times New Roman" panose="02020603050405020304" pitchFamily="18" charset="0"/>
                <a:cs typeface="Times New Roman" panose="02020603050405020304" pitchFamily="18" charset="0"/>
              </a:rPr>
              <a:t>4</a:t>
            </a:r>
          </a:p>
        </p:txBody>
      </p:sp>
      <p:sp>
        <p:nvSpPr>
          <p:cNvPr id="10" name="Rectangle: Rounded Corners 8">
            <a:extLst>
              <a:ext uri="{FF2B5EF4-FFF2-40B4-BE49-F238E27FC236}">
                <a16:creationId xmlns="" xmlns:a16="http://schemas.microsoft.com/office/drawing/2014/main" id="{9D2B7F9E-83E9-4024-B14B-1E0775663E8F}"/>
              </a:ext>
            </a:extLst>
          </p:cNvPr>
          <p:cNvSpPr/>
          <p:nvPr/>
        </p:nvSpPr>
        <p:spPr>
          <a:xfrm>
            <a:off x="11588958" y="4698132"/>
            <a:ext cx="1013079" cy="628546"/>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2700000" scaled="0"/>
          </a:gradFill>
          <a:ln w="57150">
            <a:noFill/>
          </a:ln>
          <a:effectLst>
            <a:outerShdw blurRad="50800" dist="38100" dir="5400000" algn="t" rotWithShape="0">
              <a:prstClr val="black">
                <a:alpha val="40000"/>
              </a:prstClr>
            </a:outerShdw>
            <a:reflection blurRad="6350" stA="52000" endA="300" endPos="35000" dir="5400000" sy="-100000" algn="bl" rotWithShape="0"/>
          </a:effectLst>
          <a:scene3d>
            <a:camera prst="perspectiveFront"/>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800" dirty="0">
                <a:solidFill>
                  <a:schemeClr val="tx1"/>
                </a:solidFill>
                <a:latin typeface="Times New Roman" panose="02020603050405020304" pitchFamily="18" charset="0"/>
                <a:cs typeface="Times New Roman" panose="02020603050405020304" pitchFamily="18" charset="0"/>
              </a:rPr>
              <a:t>6</a:t>
            </a:r>
          </a:p>
        </p:txBody>
      </p:sp>
      <p:sp>
        <p:nvSpPr>
          <p:cNvPr id="11" name="Rectangle: Rounded Corners 9">
            <a:extLst>
              <a:ext uri="{FF2B5EF4-FFF2-40B4-BE49-F238E27FC236}">
                <a16:creationId xmlns="" xmlns:a16="http://schemas.microsoft.com/office/drawing/2014/main" id="{223835F6-E4B1-40EB-AC4F-324526B6F7D6}"/>
              </a:ext>
            </a:extLst>
          </p:cNvPr>
          <p:cNvSpPr/>
          <p:nvPr/>
        </p:nvSpPr>
        <p:spPr>
          <a:xfrm>
            <a:off x="9789418" y="4677204"/>
            <a:ext cx="1013079" cy="628546"/>
          </a:xfrm>
          <a:prstGeom prst="roundRect">
            <a:avLst/>
          </a:prstGeom>
          <a:gradFill>
            <a:gsLst>
              <a:gs pos="0">
                <a:srgbClr val="E6DCAC"/>
              </a:gs>
              <a:gs pos="12000">
                <a:srgbClr val="E6D78A"/>
              </a:gs>
              <a:gs pos="30000">
                <a:srgbClr val="C7AC4C"/>
              </a:gs>
              <a:gs pos="45000">
                <a:srgbClr val="E6D78A"/>
              </a:gs>
              <a:gs pos="77000">
                <a:srgbClr val="C7AC4C"/>
              </a:gs>
              <a:gs pos="100000">
                <a:srgbClr val="E6DCAC"/>
              </a:gs>
            </a:gsLst>
            <a:lin ang="2700000" scaled="0"/>
          </a:gradFill>
          <a:ln w="57150">
            <a:noFill/>
          </a:ln>
          <a:effectLst>
            <a:outerShdw blurRad="50800" dist="38100" dir="5400000" algn="t" rotWithShape="0">
              <a:prstClr val="black">
                <a:alpha val="40000"/>
              </a:prstClr>
            </a:outerShdw>
            <a:reflection blurRad="6350" stA="52000" endA="300" endPos="35000" dir="5400000" sy="-100000" algn="bl" rotWithShape="0"/>
          </a:effectLst>
          <a:scene3d>
            <a:camera prst="perspectiveFront"/>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4800" dirty="0">
                <a:solidFill>
                  <a:schemeClr val="tx1"/>
                </a:solidFill>
                <a:latin typeface="Times New Roman" panose="02020603050405020304" pitchFamily="18" charset="0"/>
                <a:cs typeface="Times New Roman" panose="02020603050405020304" pitchFamily="18" charset="0"/>
              </a:rPr>
              <a:t>5</a:t>
            </a:r>
          </a:p>
        </p:txBody>
      </p:sp>
      <p:sp>
        <p:nvSpPr>
          <p:cNvPr id="12" name="Arrow: Right 10">
            <a:extLst>
              <a:ext uri="{FF2B5EF4-FFF2-40B4-BE49-F238E27FC236}">
                <a16:creationId xmlns="" xmlns:a16="http://schemas.microsoft.com/office/drawing/2014/main" id="{3C8A0E78-5029-4F50-8889-5CFDF2A9D06E}"/>
              </a:ext>
            </a:extLst>
          </p:cNvPr>
          <p:cNvSpPr/>
          <p:nvPr/>
        </p:nvSpPr>
        <p:spPr>
          <a:xfrm>
            <a:off x="3605332" y="4847709"/>
            <a:ext cx="549602" cy="304849"/>
          </a:xfrm>
          <a:prstGeom prst="rightArrow">
            <a:avLst/>
          </a:prstGeom>
          <a:gradFill>
            <a:gsLst>
              <a:gs pos="0">
                <a:srgbClr val="E6DCAC"/>
              </a:gs>
              <a:gs pos="12000">
                <a:srgbClr val="E6D78A"/>
              </a:gs>
              <a:gs pos="30000">
                <a:srgbClr val="C7AC4C"/>
              </a:gs>
              <a:gs pos="45000">
                <a:srgbClr val="E6D78A"/>
              </a:gs>
              <a:gs pos="77000">
                <a:srgbClr val="C7AC4C"/>
              </a:gs>
              <a:gs pos="100000">
                <a:srgbClr val="E6DCAC"/>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Right 11">
            <a:extLst>
              <a:ext uri="{FF2B5EF4-FFF2-40B4-BE49-F238E27FC236}">
                <a16:creationId xmlns="" xmlns:a16="http://schemas.microsoft.com/office/drawing/2014/main" id="{451F95D2-A993-4696-BF65-A68ACB602A94}"/>
              </a:ext>
            </a:extLst>
          </p:cNvPr>
          <p:cNvSpPr/>
          <p:nvPr/>
        </p:nvSpPr>
        <p:spPr>
          <a:xfrm>
            <a:off x="5439285" y="4869431"/>
            <a:ext cx="549602" cy="304849"/>
          </a:xfrm>
          <a:prstGeom prst="rightArrow">
            <a:avLst/>
          </a:prstGeom>
          <a:gradFill>
            <a:gsLst>
              <a:gs pos="0">
                <a:srgbClr val="E6DCAC"/>
              </a:gs>
              <a:gs pos="12000">
                <a:srgbClr val="E6D78A"/>
              </a:gs>
              <a:gs pos="30000">
                <a:srgbClr val="C7AC4C"/>
              </a:gs>
              <a:gs pos="45000">
                <a:srgbClr val="E6D78A"/>
              </a:gs>
              <a:gs pos="77000">
                <a:srgbClr val="C7AC4C"/>
              </a:gs>
              <a:gs pos="100000">
                <a:srgbClr val="E6DCAC"/>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Right 12">
            <a:extLst>
              <a:ext uri="{FF2B5EF4-FFF2-40B4-BE49-F238E27FC236}">
                <a16:creationId xmlns="" xmlns:a16="http://schemas.microsoft.com/office/drawing/2014/main" id="{5DABDC1A-A2E6-4AA4-9608-1F147C21C4B1}"/>
              </a:ext>
            </a:extLst>
          </p:cNvPr>
          <p:cNvSpPr/>
          <p:nvPr/>
        </p:nvSpPr>
        <p:spPr>
          <a:xfrm>
            <a:off x="7243723" y="4869431"/>
            <a:ext cx="549602" cy="304849"/>
          </a:xfrm>
          <a:prstGeom prst="rightArrow">
            <a:avLst/>
          </a:prstGeom>
          <a:gradFill>
            <a:gsLst>
              <a:gs pos="0">
                <a:srgbClr val="E6DCAC"/>
              </a:gs>
              <a:gs pos="12000">
                <a:srgbClr val="E6D78A"/>
              </a:gs>
              <a:gs pos="30000">
                <a:srgbClr val="C7AC4C"/>
              </a:gs>
              <a:gs pos="45000">
                <a:srgbClr val="E6D78A"/>
              </a:gs>
              <a:gs pos="77000">
                <a:srgbClr val="C7AC4C"/>
              </a:gs>
              <a:gs pos="100000">
                <a:srgbClr val="E6DCAC"/>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Right 13">
            <a:extLst>
              <a:ext uri="{FF2B5EF4-FFF2-40B4-BE49-F238E27FC236}">
                <a16:creationId xmlns="" xmlns:a16="http://schemas.microsoft.com/office/drawing/2014/main" id="{DE6245E8-7C1A-4676-A34B-5ACC9477B101}"/>
              </a:ext>
            </a:extLst>
          </p:cNvPr>
          <p:cNvSpPr/>
          <p:nvPr/>
        </p:nvSpPr>
        <p:spPr>
          <a:xfrm>
            <a:off x="9112775" y="4889853"/>
            <a:ext cx="549602" cy="304849"/>
          </a:xfrm>
          <a:prstGeom prst="rightArrow">
            <a:avLst/>
          </a:prstGeom>
          <a:gradFill>
            <a:gsLst>
              <a:gs pos="0">
                <a:srgbClr val="E6DCAC"/>
              </a:gs>
              <a:gs pos="12000">
                <a:srgbClr val="E6D78A"/>
              </a:gs>
              <a:gs pos="30000">
                <a:srgbClr val="C7AC4C"/>
              </a:gs>
              <a:gs pos="45000">
                <a:srgbClr val="E6D78A"/>
              </a:gs>
              <a:gs pos="77000">
                <a:srgbClr val="C7AC4C"/>
              </a:gs>
              <a:gs pos="100000">
                <a:srgbClr val="E6DCAC"/>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Right 14">
            <a:extLst>
              <a:ext uri="{FF2B5EF4-FFF2-40B4-BE49-F238E27FC236}">
                <a16:creationId xmlns="" xmlns:a16="http://schemas.microsoft.com/office/drawing/2014/main" id="{8E7D66A9-DD82-4735-84F0-C9073AFC918A}"/>
              </a:ext>
            </a:extLst>
          </p:cNvPr>
          <p:cNvSpPr/>
          <p:nvPr/>
        </p:nvSpPr>
        <p:spPr>
          <a:xfrm>
            <a:off x="10920927" y="4868081"/>
            <a:ext cx="549602" cy="304849"/>
          </a:xfrm>
          <a:prstGeom prst="rightArrow">
            <a:avLst/>
          </a:prstGeom>
          <a:gradFill>
            <a:gsLst>
              <a:gs pos="0">
                <a:srgbClr val="E6DCAC"/>
              </a:gs>
              <a:gs pos="12000">
                <a:srgbClr val="E6D78A"/>
              </a:gs>
              <a:gs pos="30000">
                <a:srgbClr val="C7AC4C"/>
              </a:gs>
              <a:gs pos="45000">
                <a:srgbClr val="E6D78A"/>
              </a:gs>
              <a:gs pos="77000">
                <a:srgbClr val="C7AC4C"/>
              </a:gs>
              <a:gs pos="100000">
                <a:srgbClr val="E6DCAC"/>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4" descr="Pair work for language and literacy"/>
          <p:cNvPicPr>
            <a:picLocks noChangeAspect="1" noChangeArrowheads="1"/>
          </p:cNvPicPr>
          <p:nvPr/>
        </p:nvPicPr>
        <p:blipFill>
          <a:blip r:embed="rId3"/>
          <a:srcRect/>
          <a:stretch>
            <a:fillRect/>
          </a:stretch>
        </p:blipFill>
        <p:spPr bwMode="auto">
          <a:xfrm>
            <a:off x="1112837" y="533400"/>
            <a:ext cx="3581400" cy="1933576"/>
          </a:xfrm>
          <a:prstGeom prst="rect">
            <a:avLst/>
          </a:prstGeom>
          <a:noFill/>
        </p:spPr>
      </p:pic>
    </p:spTree>
    <p:extLst>
      <p:ext uri="{BB962C8B-B14F-4D97-AF65-F5344CB8AC3E}">
        <p14:creationId xmlns="" xmlns:p14="http://schemas.microsoft.com/office/powerpoint/2010/main" val="292442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0-#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0-#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0-#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0-#ppt_w/2"/>
                                          </p:val>
                                        </p:tav>
                                        <p:tav tm="100000">
                                          <p:val>
                                            <p:strVal val="#ppt_x"/>
                                          </p:val>
                                        </p:tav>
                                      </p:tavLst>
                                    </p:anim>
                                    <p:anim calcmode="lin" valueType="num">
                                      <p:cBhvr additive="base">
                                        <p:cTn id="61" dur="500" fill="hold"/>
                                        <p:tgtEl>
                                          <p:spTgt spid="1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0-#ppt_w/2"/>
                                          </p:val>
                                        </p:tav>
                                        <p:tav tm="100000">
                                          <p:val>
                                            <p:strVal val="#ppt_x"/>
                                          </p:val>
                                        </p:tav>
                                      </p:tavLst>
                                    </p:anim>
                                    <p:anim calcmode="lin" valueType="num">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 xmlns:a16="http://schemas.microsoft.com/office/drawing/2014/main" id="{859540FD-D588-4773-955B-C1C1915A143B}"/>
              </a:ext>
            </a:extLst>
          </p:cNvPr>
          <p:cNvSpPr/>
          <p:nvPr/>
        </p:nvSpPr>
        <p:spPr>
          <a:xfrm>
            <a:off x="3225184" y="1555859"/>
            <a:ext cx="6348370" cy="466697"/>
          </a:xfrm>
          <a:prstGeom prst="roundRect">
            <a:avLst/>
          </a:prstGeom>
          <a:gradFill>
            <a:gsLst>
              <a:gs pos="0">
                <a:srgbClr val="DDEBCF"/>
              </a:gs>
              <a:gs pos="50000">
                <a:srgbClr val="9CB86E"/>
              </a:gs>
              <a:gs pos="100000">
                <a:srgbClr val="156B13"/>
              </a:gs>
            </a:gsLst>
            <a:lin ang="5400000" scaled="0"/>
          </a:gradFill>
          <a:ln w="57150">
            <a:noFill/>
          </a:ln>
          <a:effectLst>
            <a:outerShdw blurRad="50800" dist="38100" dir="5400000" algn="t" rotWithShape="0">
              <a:prstClr val="black">
                <a:alpha val="40000"/>
              </a:prstClr>
            </a:outerShdw>
            <a:reflection blurRad="6350" stA="52000" endA="300" endPos="35000" dir="5400000" sy="-100000" algn="bl" rotWithShape="0"/>
          </a:effectLst>
          <a:scene3d>
            <a:camera prst="perspectiveFront"/>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solidFill>
                  <a:sysClr val="windowText" lastClr="000000"/>
                </a:solidFill>
                <a:latin typeface="Times New Roman" panose="02020603050405020304" pitchFamily="18" charset="0"/>
                <a:cs typeface="Times New Roman" panose="02020603050405020304" pitchFamily="18" charset="0"/>
              </a:rPr>
              <a:t>6 March, 1937, birth of Valentina Tereshkova</a:t>
            </a:r>
          </a:p>
        </p:txBody>
      </p:sp>
      <p:sp>
        <p:nvSpPr>
          <p:cNvPr id="3" name="Rectangle: Rounded Corners 7">
            <a:extLst>
              <a:ext uri="{FF2B5EF4-FFF2-40B4-BE49-F238E27FC236}">
                <a16:creationId xmlns="" xmlns:a16="http://schemas.microsoft.com/office/drawing/2014/main" id="{4292510B-5F54-42B7-A729-26681C4DC31E}"/>
              </a:ext>
            </a:extLst>
          </p:cNvPr>
          <p:cNvSpPr/>
          <p:nvPr/>
        </p:nvSpPr>
        <p:spPr>
          <a:xfrm>
            <a:off x="3238155" y="2380146"/>
            <a:ext cx="5824254" cy="518021"/>
          </a:xfrm>
          <a:prstGeom prst="roundRect">
            <a:avLst/>
          </a:prstGeom>
          <a:gradFill>
            <a:gsLst>
              <a:gs pos="0">
                <a:srgbClr val="DDEBCF"/>
              </a:gs>
              <a:gs pos="50000">
                <a:srgbClr val="9CB86E"/>
              </a:gs>
              <a:gs pos="100000">
                <a:srgbClr val="156B13"/>
              </a:gs>
            </a:gsLst>
            <a:lin ang="5400000" scaled="0"/>
          </a:gradFill>
          <a:ln w="57150">
            <a:noFill/>
          </a:ln>
          <a:effectLst>
            <a:outerShdw blurRad="50800" dist="38100" dir="5400000" algn="t" rotWithShape="0">
              <a:prstClr val="black">
                <a:alpha val="40000"/>
              </a:prstClr>
            </a:outerShdw>
            <a:reflection blurRad="6350" stA="52000" endA="300" endPos="35000" dir="5400000" sy="-100000" algn="bl" rotWithShape="0"/>
          </a:effectLst>
          <a:scene3d>
            <a:camera prst="perspectiveFront"/>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solidFill>
                  <a:sysClr val="windowText" lastClr="000000"/>
                </a:solidFill>
                <a:latin typeface="Times New Roman" panose="02020603050405020304" pitchFamily="18" charset="0"/>
                <a:cs typeface="Times New Roman" panose="02020603050405020304" pitchFamily="18" charset="0"/>
              </a:rPr>
              <a:t>Went to school in 1945</a:t>
            </a:r>
          </a:p>
        </p:txBody>
      </p:sp>
      <p:sp>
        <p:nvSpPr>
          <p:cNvPr id="4" name="Rectangle: Rounded Corners 7">
            <a:extLst>
              <a:ext uri="{FF2B5EF4-FFF2-40B4-BE49-F238E27FC236}">
                <a16:creationId xmlns="" xmlns:a16="http://schemas.microsoft.com/office/drawing/2014/main" id="{7C080898-11FA-4007-9295-151C2B8735EC}"/>
              </a:ext>
            </a:extLst>
          </p:cNvPr>
          <p:cNvSpPr/>
          <p:nvPr/>
        </p:nvSpPr>
        <p:spPr>
          <a:xfrm>
            <a:off x="3238152" y="3272762"/>
            <a:ext cx="5824257" cy="519358"/>
          </a:xfrm>
          <a:prstGeom prst="roundRect">
            <a:avLst/>
          </a:prstGeom>
          <a:gradFill>
            <a:gsLst>
              <a:gs pos="0">
                <a:srgbClr val="DDEBCF"/>
              </a:gs>
              <a:gs pos="50000">
                <a:srgbClr val="9CB86E"/>
              </a:gs>
              <a:gs pos="100000">
                <a:srgbClr val="156B13"/>
              </a:gs>
            </a:gsLst>
            <a:lin ang="5400000" scaled="0"/>
          </a:gradFill>
          <a:ln w="57150">
            <a:noFill/>
          </a:ln>
          <a:effectLst>
            <a:outerShdw blurRad="50800" dist="38100" dir="5400000" algn="t" rotWithShape="0">
              <a:prstClr val="black">
                <a:alpha val="40000"/>
              </a:prstClr>
            </a:outerShdw>
            <a:reflection blurRad="6350" stA="52000" endA="300" endPos="35000" dir="5400000" sy="-100000" algn="bl" rotWithShape="0"/>
          </a:effectLst>
          <a:scene3d>
            <a:camera prst="perspectiveFront"/>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solidFill>
                  <a:sysClr val="windowText" lastClr="000000"/>
                </a:solidFill>
                <a:latin typeface="Times New Roman" panose="02020603050405020304" pitchFamily="18" charset="0"/>
                <a:cs typeface="Times New Roman" panose="02020603050405020304" pitchFamily="18" charset="0"/>
              </a:rPr>
              <a:t>Left school in 1953</a:t>
            </a:r>
          </a:p>
        </p:txBody>
      </p:sp>
      <p:sp>
        <p:nvSpPr>
          <p:cNvPr id="5" name="Rectangle: Rounded Corners 4">
            <a:extLst>
              <a:ext uri="{FF2B5EF4-FFF2-40B4-BE49-F238E27FC236}">
                <a16:creationId xmlns="" xmlns:a16="http://schemas.microsoft.com/office/drawing/2014/main" id="{7673A6A8-AD4D-409A-97F6-4FF0AC6C81B4}"/>
              </a:ext>
            </a:extLst>
          </p:cNvPr>
          <p:cNvSpPr/>
          <p:nvPr/>
        </p:nvSpPr>
        <p:spPr>
          <a:xfrm>
            <a:off x="3225185" y="4149713"/>
            <a:ext cx="5837227" cy="546647"/>
          </a:xfrm>
          <a:prstGeom prst="roundRect">
            <a:avLst/>
          </a:prstGeom>
          <a:gradFill>
            <a:gsLst>
              <a:gs pos="0">
                <a:srgbClr val="DDEBCF"/>
              </a:gs>
              <a:gs pos="50000">
                <a:srgbClr val="9CB86E"/>
              </a:gs>
              <a:gs pos="100000">
                <a:srgbClr val="156B13"/>
              </a:gs>
            </a:gsLst>
            <a:lin ang="5400000" scaled="0"/>
          </a:gradFill>
          <a:ln w="57150">
            <a:noFill/>
          </a:ln>
          <a:effectLst>
            <a:outerShdw blurRad="50800" dist="38100" dir="5400000" algn="t" rotWithShape="0">
              <a:prstClr val="black">
                <a:alpha val="40000"/>
              </a:prstClr>
            </a:outerShdw>
            <a:reflection blurRad="6350" stA="52000" endA="300" endPos="35000" dir="5400000" sy="-100000" algn="bl" rotWithShape="0"/>
          </a:effectLst>
          <a:scene3d>
            <a:camera prst="perspectiveFront"/>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solidFill>
                  <a:sysClr val="windowText" lastClr="000000"/>
                </a:solidFill>
                <a:latin typeface="Times New Roman" panose="02020603050405020304" pitchFamily="18" charset="0"/>
                <a:cs typeface="Times New Roman" panose="02020603050405020304" pitchFamily="18" charset="0"/>
              </a:rPr>
              <a:t>First jump on 21 May in 1959</a:t>
            </a:r>
            <a:endParaRPr lang="en-US" sz="2000" b="1" dirty="0">
              <a:solidFill>
                <a:sysClr val="windowText" lastClr="000000"/>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B2494C49-183F-4265-B8DE-028B765640A3}"/>
              </a:ext>
            </a:extLst>
          </p:cNvPr>
          <p:cNvSpPr/>
          <p:nvPr/>
        </p:nvSpPr>
        <p:spPr>
          <a:xfrm>
            <a:off x="3310472" y="5868839"/>
            <a:ext cx="5751937" cy="466697"/>
          </a:xfrm>
          <a:prstGeom prst="roundRect">
            <a:avLst/>
          </a:prstGeom>
          <a:gradFill>
            <a:gsLst>
              <a:gs pos="0">
                <a:srgbClr val="DDEBCF"/>
              </a:gs>
              <a:gs pos="50000">
                <a:srgbClr val="9CB86E"/>
              </a:gs>
              <a:gs pos="100000">
                <a:srgbClr val="156B13"/>
              </a:gs>
            </a:gsLst>
            <a:lin ang="5400000" scaled="0"/>
          </a:gradFill>
          <a:ln w="57150">
            <a:noFill/>
          </a:ln>
          <a:effectLst>
            <a:outerShdw blurRad="50800" dist="38100" dir="5400000" algn="t" rotWithShape="0">
              <a:prstClr val="black">
                <a:alpha val="40000"/>
              </a:prstClr>
            </a:outerShdw>
            <a:reflection blurRad="6350" stA="52000" endA="300" endPos="35000" dir="5400000" sy="-100000" algn="bl" rotWithShape="0"/>
          </a:effectLst>
          <a:scene3d>
            <a:camera prst="perspectiveFront"/>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solidFill>
                  <a:sysClr val="windowText" lastClr="000000"/>
                </a:solidFill>
                <a:latin typeface="Times New Roman" panose="02020603050405020304" pitchFamily="18" charset="0"/>
                <a:cs typeface="Times New Roman" panose="02020603050405020304" pitchFamily="18" charset="0"/>
              </a:rPr>
              <a:t>Earned doctorate degree in 1977.</a:t>
            </a:r>
          </a:p>
        </p:txBody>
      </p:sp>
      <p:sp>
        <p:nvSpPr>
          <p:cNvPr id="7" name="Rectangle: Rounded Corners 6">
            <a:extLst>
              <a:ext uri="{FF2B5EF4-FFF2-40B4-BE49-F238E27FC236}">
                <a16:creationId xmlns="" xmlns:a16="http://schemas.microsoft.com/office/drawing/2014/main" id="{9FC9FC58-33DD-4020-951B-14B0BE252840}"/>
              </a:ext>
            </a:extLst>
          </p:cNvPr>
          <p:cNvSpPr/>
          <p:nvPr/>
        </p:nvSpPr>
        <p:spPr>
          <a:xfrm>
            <a:off x="3238156" y="5053950"/>
            <a:ext cx="5824256" cy="466697"/>
          </a:xfrm>
          <a:prstGeom prst="roundRect">
            <a:avLst/>
          </a:prstGeom>
          <a:gradFill>
            <a:gsLst>
              <a:gs pos="0">
                <a:srgbClr val="DDEBCF"/>
              </a:gs>
              <a:gs pos="50000">
                <a:srgbClr val="9CB86E"/>
              </a:gs>
              <a:gs pos="100000">
                <a:srgbClr val="156B13"/>
              </a:gs>
            </a:gsLst>
            <a:lin ang="5400000" scaled="0"/>
          </a:gradFill>
          <a:ln w="57150">
            <a:noFill/>
          </a:ln>
          <a:effectLst>
            <a:outerShdw blurRad="50800" dist="38100" dir="5400000" algn="t" rotWithShape="0">
              <a:prstClr val="black">
                <a:alpha val="40000"/>
              </a:prstClr>
            </a:outerShdw>
            <a:reflection blurRad="6350" stA="52000" endA="300" endPos="35000" dir="5400000" sy="-100000" algn="bl" rotWithShape="0"/>
          </a:effectLst>
          <a:scene3d>
            <a:camera prst="perspectiveFront"/>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dirty="0">
                <a:solidFill>
                  <a:sysClr val="windowText" lastClr="000000"/>
                </a:solidFill>
                <a:latin typeface="Times New Roman" panose="02020603050405020304" pitchFamily="18" charset="0"/>
                <a:cs typeface="Times New Roman" panose="02020603050405020304" pitchFamily="18" charset="0"/>
              </a:rPr>
              <a:t>First journey in space in 1962.</a:t>
            </a:r>
          </a:p>
        </p:txBody>
      </p:sp>
      <p:sp>
        <p:nvSpPr>
          <p:cNvPr id="8" name="Arrow: Right 7">
            <a:extLst>
              <a:ext uri="{FF2B5EF4-FFF2-40B4-BE49-F238E27FC236}">
                <a16:creationId xmlns="" xmlns:a16="http://schemas.microsoft.com/office/drawing/2014/main" id="{B8C7AD9E-843D-4730-A2CD-4966254C0C77}"/>
              </a:ext>
            </a:extLst>
          </p:cNvPr>
          <p:cNvSpPr/>
          <p:nvPr/>
        </p:nvSpPr>
        <p:spPr>
          <a:xfrm>
            <a:off x="1975497" y="2380146"/>
            <a:ext cx="935821" cy="518021"/>
          </a:xfrm>
          <a:prstGeom prst="rightArrow">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Times New Roman" panose="02020603050405020304" pitchFamily="18" charset="0"/>
                <a:cs typeface="Times New Roman" panose="02020603050405020304" pitchFamily="18" charset="0"/>
              </a:rPr>
              <a:t>2</a:t>
            </a:r>
          </a:p>
        </p:txBody>
      </p:sp>
      <p:sp>
        <p:nvSpPr>
          <p:cNvPr id="9" name="Arrow: Right 8">
            <a:extLst>
              <a:ext uri="{FF2B5EF4-FFF2-40B4-BE49-F238E27FC236}">
                <a16:creationId xmlns="" xmlns:a16="http://schemas.microsoft.com/office/drawing/2014/main" id="{6C739906-466E-4E69-A681-1DF6788362F0}"/>
              </a:ext>
            </a:extLst>
          </p:cNvPr>
          <p:cNvSpPr/>
          <p:nvPr/>
        </p:nvSpPr>
        <p:spPr>
          <a:xfrm>
            <a:off x="1975498" y="3272762"/>
            <a:ext cx="935819" cy="519358"/>
          </a:xfrm>
          <a:prstGeom prst="rightArrow">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Times New Roman" panose="02020603050405020304" pitchFamily="18" charset="0"/>
                <a:cs typeface="Times New Roman" panose="02020603050405020304" pitchFamily="18" charset="0"/>
              </a:rPr>
              <a:t>3</a:t>
            </a:r>
          </a:p>
        </p:txBody>
      </p:sp>
      <p:sp>
        <p:nvSpPr>
          <p:cNvPr id="10" name="Arrow: Right 9">
            <a:extLst>
              <a:ext uri="{FF2B5EF4-FFF2-40B4-BE49-F238E27FC236}">
                <a16:creationId xmlns="" xmlns:a16="http://schemas.microsoft.com/office/drawing/2014/main" id="{0FB44270-9733-4C0F-8D6C-1E87AB7EA9F0}"/>
              </a:ext>
            </a:extLst>
          </p:cNvPr>
          <p:cNvSpPr/>
          <p:nvPr/>
        </p:nvSpPr>
        <p:spPr>
          <a:xfrm>
            <a:off x="1975498" y="4149711"/>
            <a:ext cx="935819" cy="546648"/>
          </a:xfrm>
          <a:prstGeom prst="rightArrow">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ysClr val="windowText" lastClr="000000"/>
                </a:solidFill>
                <a:latin typeface="Times New Roman" panose="02020603050405020304" pitchFamily="18" charset="0"/>
                <a:cs typeface="Times New Roman" panose="02020603050405020304" pitchFamily="18" charset="0"/>
              </a:rPr>
              <a:t>4</a:t>
            </a:r>
          </a:p>
        </p:txBody>
      </p:sp>
      <p:sp>
        <p:nvSpPr>
          <p:cNvPr id="11" name="Arrow: Right 10">
            <a:extLst>
              <a:ext uri="{FF2B5EF4-FFF2-40B4-BE49-F238E27FC236}">
                <a16:creationId xmlns="" xmlns:a16="http://schemas.microsoft.com/office/drawing/2014/main" id="{A14E0D80-CC69-4324-81DD-2E329E8A2540}"/>
              </a:ext>
            </a:extLst>
          </p:cNvPr>
          <p:cNvSpPr/>
          <p:nvPr/>
        </p:nvSpPr>
        <p:spPr>
          <a:xfrm>
            <a:off x="1975497" y="5053949"/>
            <a:ext cx="935824" cy="466698"/>
          </a:xfrm>
          <a:prstGeom prst="rightArrow">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Times New Roman" panose="02020603050405020304" pitchFamily="18" charset="0"/>
                <a:cs typeface="Times New Roman" panose="02020603050405020304" pitchFamily="18" charset="0"/>
              </a:rPr>
              <a:t>5</a:t>
            </a:r>
          </a:p>
        </p:txBody>
      </p:sp>
      <p:sp>
        <p:nvSpPr>
          <p:cNvPr id="12" name="Arrow: Right 11">
            <a:extLst>
              <a:ext uri="{FF2B5EF4-FFF2-40B4-BE49-F238E27FC236}">
                <a16:creationId xmlns="" xmlns:a16="http://schemas.microsoft.com/office/drawing/2014/main" id="{07459D9C-01E0-4557-ACA6-7C76560C2BA8}"/>
              </a:ext>
            </a:extLst>
          </p:cNvPr>
          <p:cNvSpPr/>
          <p:nvPr/>
        </p:nvSpPr>
        <p:spPr>
          <a:xfrm>
            <a:off x="1975497" y="5868839"/>
            <a:ext cx="935824" cy="466697"/>
          </a:xfrm>
          <a:prstGeom prst="rightArrow">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Times New Roman" panose="02020603050405020304" pitchFamily="18" charset="0"/>
                <a:cs typeface="Times New Roman" panose="02020603050405020304" pitchFamily="18" charset="0"/>
              </a:rPr>
              <a:t>6</a:t>
            </a:r>
          </a:p>
        </p:txBody>
      </p:sp>
      <p:sp>
        <p:nvSpPr>
          <p:cNvPr id="13" name="Title 1">
            <a:extLst>
              <a:ext uri="{FF2B5EF4-FFF2-40B4-BE49-F238E27FC236}">
                <a16:creationId xmlns="" xmlns:a16="http://schemas.microsoft.com/office/drawing/2014/main" id="{16898D43-AB41-4D36-8453-6DE7FDC1A359}"/>
              </a:ext>
            </a:extLst>
          </p:cNvPr>
          <p:cNvSpPr txBox="1">
            <a:spLocks/>
          </p:cNvSpPr>
          <p:nvPr/>
        </p:nvSpPr>
        <p:spPr>
          <a:xfrm>
            <a:off x="3284126" y="380091"/>
            <a:ext cx="5619343" cy="616189"/>
          </a:xfrm>
          <a:prstGeom prst="rect">
            <a:avLst/>
          </a:prstGeom>
          <a:gradFill flip="none" rotWithShape="1">
            <a:gsLst>
              <a:gs pos="0">
                <a:srgbClr val="DDEBCF"/>
              </a:gs>
              <a:gs pos="50000">
                <a:srgbClr val="9CB86E"/>
              </a:gs>
              <a:gs pos="100000">
                <a:srgbClr val="156B13"/>
              </a:gs>
            </a:gsLst>
            <a:lin ang="5400000" scaled="0"/>
            <a:tileRect/>
          </a:gra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90000" lnSpcReduction="10000"/>
          </a:bodyPr>
          <a:lstStyle>
            <a:lvl1pPr algn="l" defTabSz="914377"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b="1" dirty="0">
                <a:solidFill>
                  <a:sysClr val="windowText" lastClr="000000"/>
                </a:solidFill>
                <a:latin typeface="Times New Roman" panose="02020603050405020304" pitchFamily="18" charset="0"/>
                <a:cs typeface="Times New Roman" panose="02020603050405020304" pitchFamily="18" charset="0"/>
              </a:rPr>
              <a:t>Let’s check our answers</a:t>
            </a:r>
          </a:p>
        </p:txBody>
      </p:sp>
      <p:sp>
        <p:nvSpPr>
          <p:cNvPr id="14" name="Arrow: Right 13">
            <a:extLst>
              <a:ext uri="{FF2B5EF4-FFF2-40B4-BE49-F238E27FC236}">
                <a16:creationId xmlns="" xmlns:a16="http://schemas.microsoft.com/office/drawing/2014/main" id="{4F8FDBB5-400F-4164-8B4A-90307F9ED8AD}"/>
              </a:ext>
            </a:extLst>
          </p:cNvPr>
          <p:cNvSpPr/>
          <p:nvPr/>
        </p:nvSpPr>
        <p:spPr>
          <a:xfrm>
            <a:off x="1975497" y="1509727"/>
            <a:ext cx="935821" cy="512828"/>
          </a:xfrm>
          <a:prstGeom prst="rightArrow">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ysClr val="windowText" lastClr="000000"/>
                </a:solidFill>
                <a:latin typeface="Times New Roman" panose="02020603050405020304" pitchFamily="18" charset="0"/>
                <a:cs typeface="Times New Roman" panose="02020603050405020304" pitchFamily="18" charset="0"/>
              </a:rPr>
              <a:t>1</a:t>
            </a:r>
          </a:p>
        </p:txBody>
      </p:sp>
    </p:spTree>
    <p:extLst>
      <p:ext uri="{BB962C8B-B14F-4D97-AF65-F5344CB8AC3E}">
        <p14:creationId xmlns="" xmlns:p14="http://schemas.microsoft.com/office/powerpoint/2010/main" val="38812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1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strVal val="#ppt_h"/>
                                          </p:val>
                                        </p:tav>
                                        <p:tav tm="100000">
                                          <p:val>
                                            <p:strVal val="#ppt_h"/>
                                          </p:val>
                                        </p:tav>
                                      </p:tavLst>
                                    </p:anim>
                                  </p:childTnLst>
                                </p:cTn>
                              </p:par>
                            </p:childTnLst>
                          </p:cTn>
                        </p:par>
                        <p:par>
                          <p:cTn id="47" fill="hold">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1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16" presetClass="entr" presetSubtype="21"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barn(inVertical)">
                                      <p:cBhvr>
                                        <p:cTn id="60" dur="10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16" presetClass="entr" presetSubtype="21"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arn(inVertical)">
                                      <p:cBhvr>
                                        <p:cTn id="7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731837" y="2133600"/>
            <a:ext cx="11430000" cy="4343400"/>
          </a:xfrm>
          <a:prstGeom prst="rect">
            <a:avLst/>
          </a:prstGeom>
        </p:spPr>
        <p:txBody>
          <a:bodyPr lIns="97539" tIns="48770" rIns="97539" bIns="4877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800" b="0" i="0"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rPr>
              <a:t> </a:t>
            </a:r>
            <a:r>
              <a:rPr kumimoji="0" lang="en-US" sz="3200" b="1" i="0"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rPr>
              <a:t>Answer the questions.</a:t>
            </a:r>
          </a:p>
          <a:p>
            <a:pPr marL="792505" marR="0" lvl="0" indent="-792505"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Adobe Gothic Std B" pitchFamily="34" charset="-128"/>
                <a:cs typeface="Times New Roman" pitchFamily="18" charset="0"/>
              </a:rPr>
              <a:t>What led to the selection of Tereshkova as a cosmonaut?</a:t>
            </a:r>
          </a:p>
          <a:p>
            <a:pPr marL="792505" marR="0" lvl="0" indent="-792505"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Adobe Gothic Std B" pitchFamily="34" charset="-128"/>
                <a:cs typeface="Times New Roman" pitchFamily="18" charset="0"/>
              </a:rPr>
              <a:t>What can you say about trainings Tereshkova took?</a:t>
            </a:r>
          </a:p>
          <a:p>
            <a:pPr marL="792505" marR="0" lvl="0" indent="-792505"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Adobe Gothic Std B" pitchFamily="34" charset="-128"/>
                <a:cs typeface="Times New Roman" pitchFamily="18" charset="0"/>
              </a:rPr>
              <a:t>Who was the first human being to fly to outer space?</a:t>
            </a:r>
          </a:p>
          <a:p>
            <a:pPr marL="792505" marR="0" lvl="0" indent="-792505"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Adobe Gothic Std B" pitchFamily="34" charset="-128"/>
                <a:cs typeface="Times New Roman" pitchFamily="18" charset="0"/>
              </a:rPr>
              <a:t>Where and when was Tereshkova born?</a:t>
            </a:r>
          </a:p>
          <a:p>
            <a:pPr marL="792505" marR="0" lvl="0" indent="-792505"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Adobe Gothic Std B" pitchFamily="34" charset="-128"/>
                <a:cs typeface="Times New Roman" pitchFamily="18" charset="0"/>
              </a:rPr>
              <a:t>Briefly discuss Tereshkova’s experience in Vostok-6?</a:t>
            </a:r>
          </a:p>
          <a:p>
            <a:pPr marL="792505" indent="-792505">
              <a:spcBef>
                <a:spcPct val="20000"/>
              </a:spcBef>
              <a:buFont typeface="Arial" pitchFamily="34" charset="0"/>
              <a:buAutoNum type="arabicPeriod"/>
            </a:pPr>
            <a:r>
              <a:rPr lang="en-US" sz="3200" b="1" dirty="0" smtClean="0">
                <a:solidFill>
                  <a:sysClr val="windowText" lastClr="000000"/>
                </a:solidFill>
                <a:latin typeface="Times New Roman" pitchFamily="18" charset="0"/>
                <a:cs typeface="Times New Roman" pitchFamily="18" charset="0"/>
              </a:rPr>
              <a:t>What did she express on her 70</a:t>
            </a:r>
            <a:r>
              <a:rPr lang="en-US" sz="3200" b="1" baseline="30000" dirty="0" smtClean="0">
                <a:solidFill>
                  <a:sysClr val="windowText" lastClr="000000"/>
                </a:solidFill>
                <a:latin typeface="Times New Roman" pitchFamily="18" charset="0"/>
                <a:cs typeface="Times New Roman" pitchFamily="18" charset="0"/>
              </a:rPr>
              <a:t>th</a:t>
            </a:r>
            <a:r>
              <a:rPr lang="en-US" sz="3200" b="1" dirty="0" smtClean="0">
                <a:solidFill>
                  <a:sysClr val="windowText" lastClr="000000"/>
                </a:solidFill>
                <a:latin typeface="Times New Roman" pitchFamily="18" charset="0"/>
                <a:cs typeface="Times New Roman" pitchFamily="18" charset="0"/>
              </a:rPr>
              <a:t> birthday?</a:t>
            </a:r>
          </a:p>
          <a:p>
            <a:pPr marL="792505" marR="0" lvl="0" indent="-792505" algn="l"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en-US" sz="3200" b="0" i="0" u="none" strike="noStrike" kern="1200" cap="none" spc="0" normalizeH="0" baseline="0" noProof="0" dirty="0" smtClean="0">
              <a:ln>
                <a:noFill/>
              </a:ln>
              <a:solidFill>
                <a:schemeClr val="tx1"/>
              </a:solidFill>
              <a:effectLst/>
              <a:uLnTx/>
              <a:uFillTx/>
              <a:latin typeface="Adobe Gothic Std B" pitchFamily="34" charset="-128"/>
              <a:ea typeface="Adobe Gothic Std B" pitchFamily="34" charset="-128"/>
              <a:cs typeface="+mn-cs"/>
            </a:endParaRPr>
          </a:p>
        </p:txBody>
      </p:sp>
      <p:sp>
        <p:nvSpPr>
          <p:cNvPr id="6" name="Rectangle 5"/>
          <p:cNvSpPr/>
          <p:nvPr/>
        </p:nvSpPr>
        <p:spPr>
          <a:xfrm>
            <a:off x="3932237" y="381000"/>
            <a:ext cx="4572000" cy="92333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Group Work</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TextBox 6"/>
          <p:cNvSpPr txBox="1"/>
          <p:nvPr/>
        </p:nvSpPr>
        <p:spPr>
          <a:xfrm>
            <a:off x="579437" y="1219200"/>
            <a:ext cx="10210800" cy="523220"/>
          </a:xfrm>
          <a:prstGeom prst="rect">
            <a:avLst/>
          </a:prstGeom>
          <a:noFill/>
        </p:spPr>
        <p:txBody>
          <a:bodyPr wrap="square" rtlCol="0">
            <a:spAutoFit/>
          </a:bodyPr>
          <a:lstStyle/>
          <a:p>
            <a:r>
              <a:rPr lang="en-US" sz="2800" b="1" dirty="0" smtClean="0"/>
              <a:t>Make 3 groups and distribute these 6 questions in these groups</a:t>
            </a:r>
            <a:endParaRPr lang="en-US" sz="2800" b="1" dirty="0"/>
          </a:p>
        </p:txBody>
      </p:sp>
      <p:sp>
        <p:nvSpPr>
          <p:cNvPr id="8" name="Oval 7"/>
          <p:cNvSpPr/>
          <p:nvPr/>
        </p:nvSpPr>
        <p:spPr>
          <a:xfrm>
            <a:off x="10180637" y="609600"/>
            <a:ext cx="21336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ysClr val="windowText" lastClr="000000"/>
                </a:solidFill>
              </a:rPr>
              <a:t>Time: 4 minutes</a:t>
            </a:r>
            <a:endParaRPr lang="en-US" sz="2800"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trips(down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637" y="1524000"/>
            <a:ext cx="11704638" cy="3539430"/>
          </a:xfrm>
          <a:prstGeom prst="rect">
            <a:avLst/>
          </a:prstGeom>
        </p:spPr>
        <p:txBody>
          <a:bodyPr wrap="square">
            <a:spAutoFit/>
          </a:bodyPr>
          <a:lstStyle/>
          <a:p>
            <a:pPr lvl="1"/>
            <a:r>
              <a:rPr lang="en-US" sz="3200" dirty="0" smtClean="0">
                <a:solidFill>
                  <a:sysClr val="windowText" lastClr="000000"/>
                </a:solidFill>
                <a:latin typeface="Adobe Gothic Std B" pitchFamily="34" charset="-128"/>
                <a:ea typeface="Adobe Gothic Std B" pitchFamily="34" charset="-128"/>
              </a:rPr>
              <a:t>Tereshkova is (a) </a:t>
            </a:r>
            <a:r>
              <a:rPr lang="en-US" sz="3200" u="sng" dirty="0" smtClean="0">
                <a:solidFill>
                  <a:sysClr val="windowText" lastClr="000000"/>
                </a:solidFill>
                <a:latin typeface="Adobe Gothic Std B" pitchFamily="34" charset="-128"/>
                <a:ea typeface="Adobe Gothic Std B" pitchFamily="34" charset="-128"/>
              </a:rPr>
              <a:t>____</a:t>
            </a:r>
            <a:r>
              <a:rPr lang="en-US" sz="3200" dirty="0" smtClean="0">
                <a:solidFill>
                  <a:sysClr val="windowText" lastClr="000000"/>
                </a:solidFill>
                <a:latin typeface="Adobe Gothic Std B" pitchFamily="34" charset="-128"/>
                <a:ea typeface="Adobe Gothic Std B" pitchFamily="34" charset="-128"/>
              </a:rPr>
              <a:t> first woman (b)</a:t>
            </a:r>
            <a:r>
              <a:rPr lang="en-US" sz="3200" u="sng" dirty="0" smtClean="0">
                <a:solidFill>
                  <a:sysClr val="windowText" lastClr="000000"/>
                </a:solidFill>
                <a:latin typeface="Adobe Gothic Std B" pitchFamily="34" charset="-128"/>
                <a:ea typeface="Adobe Gothic Std B" pitchFamily="34" charset="-128"/>
              </a:rPr>
              <a:t>_____</a:t>
            </a:r>
            <a:r>
              <a:rPr lang="en-US" sz="3200" dirty="0" smtClean="0">
                <a:solidFill>
                  <a:sysClr val="windowText" lastClr="000000"/>
                </a:solidFill>
                <a:latin typeface="Adobe Gothic Std B" pitchFamily="34" charset="-128"/>
                <a:ea typeface="Adobe Gothic Std B" pitchFamily="34" charset="-128"/>
              </a:rPr>
              <a:t>fly in space. (c) </a:t>
            </a:r>
            <a:r>
              <a:rPr lang="en-US" sz="3200" u="sng" dirty="0" smtClean="0">
                <a:solidFill>
                  <a:sysClr val="windowText" lastClr="000000"/>
                </a:solidFill>
                <a:latin typeface="Adobe Gothic Std B" pitchFamily="34" charset="-128"/>
                <a:ea typeface="Adobe Gothic Std B" pitchFamily="34" charset="-128"/>
              </a:rPr>
              <a:t>____</a:t>
            </a:r>
            <a:r>
              <a:rPr lang="en-US" sz="3200" dirty="0" smtClean="0">
                <a:solidFill>
                  <a:sysClr val="windowText" lastClr="000000"/>
                </a:solidFill>
                <a:latin typeface="Adobe Gothic Std B" pitchFamily="34" charset="-128"/>
                <a:ea typeface="Adobe Gothic Std B" pitchFamily="34" charset="-128"/>
              </a:rPr>
              <a:t> on completing distance learning she took training in (d) </a:t>
            </a:r>
            <a:r>
              <a:rPr lang="en-US" sz="3200" u="sng" dirty="0" smtClean="0">
                <a:solidFill>
                  <a:sysClr val="windowText" lastClr="000000"/>
                </a:solidFill>
                <a:latin typeface="Adobe Gothic Std B" pitchFamily="34" charset="-128"/>
                <a:ea typeface="Adobe Gothic Std B" pitchFamily="34" charset="-128"/>
              </a:rPr>
              <a:t>______</a:t>
            </a:r>
            <a:r>
              <a:rPr lang="en-US" sz="3200" dirty="0" smtClean="0">
                <a:solidFill>
                  <a:sysClr val="windowText" lastClr="000000"/>
                </a:solidFill>
                <a:latin typeface="Adobe Gothic Std B" pitchFamily="34" charset="-128"/>
                <a:ea typeface="Adobe Gothic Std B" pitchFamily="34" charset="-128"/>
              </a:rPr>
              <a:t> that relates to (e)</a:t>
            </a:r>
            <a:r>
              <a:rPr lang="en-US" sz="3200" u="sng" dirty="0" smtClean="0">
                <a:solidFill>
                  <a:sysClr val="windowText" lastClr="000000"/>
                </a:solidFill>
                <a:latin typeface="Adobe Gothic Std B" pitchFamily="34" charset="-128"/>
                <a:ea typeface="Adobe Gothic Std B" pitchFamily="34" charset="-128"/>
              </a:rPr>
              <a:t>_______</a:t>
            </a:r>
            <a:r>
              <a:rPr lang="en-US" sz="3200" dirty="0" smtClean="0">
                <a:solidFill>
                  <a:sysClr val="windowText" lastClr="000000"/>
                </a:solidFill>
                <a:latin typeface="Adobe Gothic Std B" pitchFamily="34" charset="-128"/>
                <a:ea typeface="Adobe Gothic Std B" pitchFamily="34" charset="-128"/>
              </a:rPr>
              <a:t>. (f) _____ the Soviet Union had taken the decision to send a woman in space, she was selected for this project. So, (g) </a:t>
            </a:r>
            <a:r>
              <a:rPr lang="en-US" sz="3200" u="sng" dirty="0" smtClean="0">
                <a:solidFill>
                  <a:sysClr val="windowText" lastClr="000000"/>
                </a:solidFill>
                <a:latin typeface="Adobe Gothic Std B" pitchFamily="34" charset="-128"/>
                <a:ea typeface="Adobe Gothic Std B" pitchFamily="34" charset="-128"/>
              </a:rPr>
              <a:t>_______</a:t>
            </a:r>
            <a:r>
              <a:rPr lang="en-US" sz="3200" dirty="0" smtClean="0">
                <a:solidFill>
                  <a:sysClr val="windowText" lastClr="000000"/>
                </a:solidFill>
                <a:latin typeface="Adobe Gothic Std B" pitchFamily="34" charset="-128"/>
                <a:ea typeface="Adobe Gothic Std B" pitchFamily="34" charset="-128"/>
              </a:rPr>
              <a:t> Tereshkova had a chance to (h) </a:t>
            </a:r>
            <a:r>
              <a:rPr lang="en-US" sz="3200" u="sng" dirty="0" smtClean="0">
                <a:solidFill>
                  <a:sysClr val="windowText" lastClr="000000"/>
                </a:solidFill>
                <a:latin typeface="Adobe Gothic Std B" pitchFamily="34" charset="-128"/>
                <a:ea typeface="Adobe Gothic Std B" pitchFamily="34" charset="-128"/>
              </a:rPr>
              <a:t>______ </a:t>
            </a:r>
            <a:r>
              <a:rPr lang="en-US" sz="3200" dirty="0" smtClean="0">
                <a:solidFill>
                  <a:sysClr val="windowText" lastClr="000000"/>
                </a:solidFill>
                <a:latin typeface="Adobe Gothic Std B" pitchFamily="34" charset="-128"/>
                <a:ea typeface="Adobe Gothic Std B" pitchFamily="34" charset="-128"/>
              </a:rPr>
              <a:t>. Still today she is very (</a:t>
            </a:r>
            <a:r>
              <a:rPr lang="en-US" sz="3200" dirty="0" err="1" smtClean="0">
                <a:solidFill>
                  <a:sysClr val="windowText" lastClr="000000"/>
                </a:solidFill>
                <a:latin typeface="Adobe Gothic Std B" pitchFamily="34" charset="-128"/>
                <a:ea typeface="Adobe Gothic Std B" pitchFamily="34" charset="-128"/>
              </a:rPr>
              <a:t>i</a:t>
            </a:r>
            <a:r>
              <a:rPr lang="en-US" sz="3200" dirty="0" smtClean="0">
                <a:solidFill>
                  <a:sysClr val="windowText" lastClr="000000"/>
                </a:solidFill>
                <a:latin typeface="Adobe Gothic Std B" pitchFamily="34" charset="-128"/>
                <a:ea typeface="Adobe Gothic Std B" pitchFamily="34" charset="-128"/>
              </a:rPr>
              <a:t>) </a:t>
            </a:r>
            <a:r>
              <a:rPr lang="en-US" sz="3200" u="sng" dirty="0" smtClean="0">
                <a:solidFill>
                  <a:sysClr val="windowText" lastClr="000000"/>
                </a:solidFill>
                <a:latin typeface="Adobe Gothic Std B" pitchFamily="34" charset="-128"/>
                <a:ea typeface="Adobe Gothic Std B" pitchFamily="34" charset="-128"/>
              </a:rPr>
              <a:t>______</a:t>
            </a:r>
            <a:r>
              <a:rPr lang="en-US" sz="3200" dirty="0" smtClean="0">
                <a:solidFill>
                  <a:sysClr val="windowText" lastClr="000000"/>
                </a:solidFill>
                <a:latin typeface="Adobe Gothic Std B" pitchFamily="34" charset="-128"/>
                <a:ea typeface="Adobe Gothic Std B" pitchFamily="34" charset="-128"/>
              </a:rPr>
              <a:t>as she wants to (j)</a:t>
            </a:r>
            <a:r>
              <a:rPr lang="en-US" sz="3200" u="sng" dirty="0" smtClean="0">
                <a:solidFill>
                  <a:sysClr val="windowText" lastClr="000000"/>
                </a:solidFill>
                <a:latin typeface="Adobe Gothic Std B" pitchFamily="34" charset="-128"/>
                <a:ea typeface="Adobe Gothic Std B" pitchFamily="34" charset="-128"/>
              </a:rPr>
              <a:t>________ </a:t>
            </a:r>
            <a:r>
              <a:rPr lang="en-US" sz="3200" dirty="0" smtClean="0">
                <a:solidFill>
                  <a:sysClr val="windowText" lastClr="000000"/>
                </a:solidFill>
                <a:latin typeface="Adobe Gothic Std B" pitchFamily="34" charset="-128"/>
                <a:ea typeface="Adobe Gothic Std B" pitchFamily="34" charset="-128"/>
              </a:rPr>
              <a:t>Mars.</a:t>
            </a:r>
          </a:p>
        </p:txBody>
      </p:sp>
      <p:sp>
        <p:nvSpPr>
          <p:cNvPr id="3" name="Rectangle 2"/>
          <p:cNvSpPr/>
          <p:nvPr/>
        </p:nvSpPr>
        <p:spPr>
          <a:xfrm>
            <a:off x="1493837" y="381000"/>
            <a:ext cx="3842848"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Evaluation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6980237" y="457200"/>
            <a:ext cx="4267200" cy="827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7539" tIns="48770" rIns="97539" bIns="48770" rtlCol="0" anchor="ctr"/>
          <a:lstStyle/>
          <a:p>
            <a:pPr algn="ctr"/>
            <a:r>
              <a:rPr lang="en-US" sz="4300" dirty="0" smtClean="0">
                <a:solidFill>
                  <a:sysClr val="windowText" lastClr="000000"/>
                </a:solidFill>
              </a:rPr>
              <a:t>Fill in the blanks</a:t>
            </a:r>
            <a:endParaRPr lang="en-US" sz="4300" dirty="0">
              <a:solidFill>
                <a:sysClr val="windowText" lastClr="000000"/>
              </a:solidFill>
            </a:endParaRPr>
          </a:p>
        </p:txBody>
      </p:sp>
      <p:sp>
        <p:nvSpPr>
          <p:cNvPr id="5" name="Rectangle 4"/>
          <p:cNvSpPr/>
          <p:nvPr/>
        </p:nvSpPr>
        <p:spPr>
          <a:xfrm>
            <a:off x="960437" y="5486400"/>
            <a:ext cx="11201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latin typeface="Adobe Gothic Std B" pitchFamily="34" charset="-128"/>
                <a:ea typeface="Adobe Gothic Std B" pitchFamily="34" charset="-128"/>
              </a:rPr>
              <a:t>(</a:t>
            </a:r>
            <a:r>
              <a:rPr lang="en-US" sz="3200" dirty="0" smtClean="0">
                <a:solidFill>
                  <a:sysClr val="windowText" lastClr="000000"/>
                </a:solidFill>
                <a:latin typeface="Adobe Gothic Std B" pitchFamily="34" charset="-128"/>
                <a:ea typeface="Adobe Gothic Std B" pitchFamily="34" charset="-128"/>
              </a:rPr>
              <a:t>a) </a:t>
            </a:r>
            <a:r>
              <a:rPr lang="en-US" sz="3200" u="sng" dirty="0" smtClean="0">
                <a:solidFill>
                  <a:sysClr val="windowText" lastClr="000000"/>
                </a:solidFill>
                <a:latin typeface="Adobe Gothic Std B" pitchFamily="34" charset="-128"/>
                <a:ea typeface="Adobe Gothic Std B" pitchFamily="34" charset="-128"/>
              </a:rPr>
              <a:t>the</a:t>
            </a:r>
            <a:r>
              <a:rPr lang="en-US" sz="3200" dirty="0" smtClean="0">
                <a:solidFill>
                  <a:sysClr val="windowText" lastClr="000000"/>
                </a:solidFill>
                <a:latin typeface="Adobe Gothic Std B" pitchFamily="34" charset="-128"/>
                <a:ea typeface="Adobe Gothic Std B" pitchFamily="34" charset="-128"/>
              </a:rPr>
              <a:t> , (b) to, (c) Just, (d) skydiving, (e) parachuting, (f) After, (g) proletariat ,( h) grasp, (</a:t>
            </a:r>
            <a:r>
              <a:rPr lang="en-US" sz="3200" dirty="0" err="1" smtClean="0">
                <a:solidFill>
                  <a:sysClr val="windowText" lastClr="000000"/>
                </a:solidFill>
                <a:latin typeface="Adobe Gothic Std B" pitchFamily="34" charset="-128"/>
                <a:ea typeface="Adobe Gothic Std B" pitchFamily="34" charset="-128"/>
              </a:rPr>
              <a:t>i</a:t>
            </a:r>
            <a:r>
              <a:rPr lang="en-US" sz="3200" dirty="0" smtClean="0">
                <a:solidFill>
                  <a:sysClr val="windowText" lastClr="000000"/>
                </a:solidFill>
                <a:latin typeface="Adobe Gothic Std B" pitchFamily="34" charset="-128"/>
                <a:ea typeface="Adobe Gothic Std B" pitchFamily="34" charset="-128"/>
              </a:rPr>
              <a:t>) daring, ( j) conquer  </a:t>
            </a:r>
            <a:endParaRPr lang="en-US" sz="3200" dirty="0">
              <a:solidFill>
                <a:sysClr val="windowText" lastClr="000000"/>
              </a:solidFill>
            </a:endParaRPr>
          </a:p>
        </p:txBody>
      </p:sp>
      <p:sp>
        <p:nvSpPr>
          <p:cNvPr id="6" name="Rectangle 5"/>
          <p:cNvSpPr/>
          <p:nvPr/>
        </p:nvSpPr>
        <p:spPr>
          <a:xfrm>
            <a:off x="4389437" y="4800600"/>
            <a:ext cx="3832075" cy="646331"/>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Match the answers</a:t>
            </a:r>
            <a:endParaRPr lang="en-US" sz="36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60437" y="5410200"/>
            <a:ext cx="10779756" cy="754942"/>
          </a:xfrm>
          <a:prstGeom prst="rect">
            <a:avLst/>
          </a:prstGeom>
          <a:noFill/>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smtClean="0">
                <a:solidFill>
                  <a:schemeClr val="tx2">
                    <a:lumMod val="50000"/>
                  </a:schemeClr>
                </a:solidFill>
                <a:effectLst>
                  <a:outerShdw blurRad="38100" dist="38100" dir="2700000" algn="tl">
                    <a:srgbClr val="000000">
                      <a:alpha val="43137"/>
                    </a:srgbClr>
                  </a:outerShdw>
                </a:effectLst>
              </a:rPr>
              <a:t>Write summary of above text in 50 words.</a:t>
            </a:r>
            <a:endParaRPr lang="en-US" sz="4000" b="1" dirty="0">
              <a:solidFill>
                <a:schemeClr val="tx2">
                  <a:lumMod val="50000"/>
                </a:schemeClr>
              </a:solidFill>
              <a:effectLst>
                <a:outerShdw blurRad="38100" dist="38100" dir="2700000" algn="tl">
                  <a:srgbClr val="000000">
                    <a:alpha val="43137"/>
                  </a:srgbClr>
                </a:outerShdw>
              </a:effectLst>
            </a:endParaRPr>
          </a:p>
        </p:txBody>
      </p:sp>
      <p:sp>
        <p:nvSpPr>
          <p:cNvPr id="5" name="Flowchart: Terminator 4"/>
          <p:cNvSpPr/>
          <p:nvPr/>
        </p:nvSpPr>
        <p:spPr>
          <a:xfrm>
            <a:off x="2941637" y="457200"/>
            <a:ext cx="5763081" cy="1089891"/>
          </a:xfrm>
          <a:prstGeom prst="flowChartTerminator">
            <a:avLst/>
          </a:prstGeom>
          <a:no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ysClr val="windowText" lastClr="000000"/>
                </a:solidFill>
                <a:latin typeface="Modern No. 20" panose="02070704070505020303" pitchFamily="18" charset="0"/>
              </a:rPr>
              <a:t>Home Work</a:t>
            </a:r>
            <a:endParaRPr lang="en-US" sz="7200" b="1" dirty="0">
              <a:solidFill>
                <a:sysClr val="windowText" lastClr="000000"/>
              </a:solidFill>
              <a:latin typeface="Modern No. 20" panose="02070704070505020303" pitchFamily="18" charset="0"/>
            </a:endParaRPr>
          </a:p>
        </p:txBody>
      </p:sp>
      <p:pic>
        <p:nvPicPr>
          <p:cNvPr id="9218" name="Picture 2" descr="Premium Vector | Cute boy writing his homework at night"/>
          <p:cNvPicPr>
            <a:picLocks noChangeAspect="1" noChangeArrowheads="1"/>
          </p:cNvPicPr>
          <p:nvPr/>
        </p:nvPicPr>
        <p:blipFill>
          <a:blip r:embed="rId2"/>
          <a:srcRect/>
          <a:stretch>
            <a:fillRect/>
          </a:stretch>
        </p:blipFill>
        <p:spPr bwMode="auto">
          <a:xfrm>
            <a:off x="2560637" y="1600200"/>
            <a:ext cx="7315200" cy="3295650"/>
          </a:xfrm>
          <a:prstGeom prst="rect">
            <a:avLst/>
          </a:prstGeom>
          <a:noFill/>
        </p:spPr>
      </p:pic>
    </p:spTree>
    <p:extLst>
      <p:ext uri="{BB962C8B-B14F-4D97-AF65-F5344CB8AC3E}">
        <p14:creationId xmlns="" xmlns:p14="http://schemas.microsoft.com/office/powerpoint/2010/main" val="20650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1+#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irst Woman Astronaut Demands Release of the Cuban Five | Valentina  tereshkova, Women in history, Great women"/>
          <p:cNvPicPr>
            <a:picLocks noChangeAspect="1" noChangeArrowheads="1"/>
          </p:cNvPicPr>
          <p:nvPr/>
        </p:nvPicPr>
        <p:blipFill>
          <a:blip r:embed="rId2"/>
          <a:srcRect/>
          <a:stretch>
            <a:fillRect/>
          </a:stretch>
        </p:blipFill>
        <p:spPr bwMode="auto">
          <a:xfrm>
            <a:off x="2713037" y="1295400"/>
            <a:ext cx="6553200" cy="5181600"/>
          </a:xfrm>
          <a:prstGeom prst="rect">
            <a:avLst/>
          </a:prstGeom>
          <a:noFill/>
        </p:spPr>
      </p:pic>
      <p:sp>
        <p:nvSpPr>
          <p:cNvPr id="3" name="Rectangle 2"/>
          <p:cNvSpPr/>
          <p:nvPr/>
        </p:nvSpPr>
        <p:spPr>
          <a:xfrm>
            <a:off x="3398837" y="304800"/>
            <a:ext cx="4655826"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Thanks to all</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p Ribbon 6">
            <a:extLst>
              <a:ext uri="{FF2B5EF4-FFF2-40B4-BE49-F238E27FC236}">
                <a16:creationId xmlns="" xmlns:a16="http://schemas.microsoft.com/office/drawing/2014/main" id="{294B1A81-EBC1-44BC-AC29-8CB90F3D4DED}"/>
              </a:ext>
            </a:extLst>
          </p:cNvPr>
          <p:cNvSpPr>
            <a:spLocks noChangeArrowheads="1"/>
          </p:cNvSpPr>
          <p:nvPr/>
        </p:nvSpPr>
        <p:spPr bwMode="auto">
          <a:xfrm>
            <a:off x="3195088" y="267891"/>
            <a:ext cx="5973084" cy="827484"/>
          </a:xfrm>
          <a:prstGeom prst="ribbon2">
            <a:avLst>
              <a:gd name="adj1" fmla="val 16667"/>
              <a:gd name="adj2" fmla="val 50000"/>
            </a:avLst>
          </a:prstGeom>
          <a:gradFill>
            <a:gsLst>
              <a:gs pos="0">
                <a:srgbClr val="FFEFD1"/>
              </a:gs>
              <a:gs pos="64999">
                <a:srgbClr val="F0EBD5"/>
              </a:gs>
              <a:gs pos="100000">
                <a:srgbClr val="D1C39F"/>
              </a:gs>
            </a:gsLst>
            <a:lin ang="5400000" scaled="0"/>
          </a:gradFill>
          <a:ln>
            <a:noFill/>
          </a:ln>
          <a:effectLst/>
          <a:extLst>
            <a:ext uri="{91240B29-F687-4F45-9708-019B960494DF}">
              <a14:hiddenLine xmlns="" xmlns:a14="http://schemas.microsoft.com/office/drawing/2010/main" w="25400" algn="ctr">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4688" b="1" dirty="0">
                <a:latin typeface="Times New Roman" panose="02020603050405020304" pitchFamily="18" charset="0"/>
                <a:cs typeface="Times New Roman" panose="02020603050405020304" pitchFamily="18" charset="0"/>
              </a:rPr>
              <a:t>Identity</a:t>
            </a:r>
          </a:p>
        </p:txBody>
      </p:sp>
      <p:sp>
        <p:nvSpPr>
          <p:cNvPr id="13316" name="Round Diagonal Corner Rectangle 8">
            <a:extLst>
              <a:ext uri="{FF2B5EF4-FFF2-40B4-BE49-F238E27FC236}">
                <a16:creationId xmlns="" xmlns:a16="http://schemas.microsoft.com/office/drawing/2014/main" id="{B71F2A0A-D68C-418B-8A4E-6130B0D3BECB}"/>
              </a:ext>
            </a:extLst>
          </p:cNvPr>
          <p:cNvSpPr>
            <a:spLocks/>
          </p:cNvSpPr>
          <p:nvPr/>
        </p:nvSpPr>
        <p:spPr bwMode="auto">
          <a:xfrm>
            <a:off x="7784683" y="681634"/>
            <a:ext cx="4679309" cy="5645051"/>
          </a:xfrm>
          <a:custGeom>
            <a:avLst/>
            <a:gdLst>
              <a:gd name="T0" fmla="*/ 1338053 w 8028160"/>
              <a:gd name="T1" fmla="*/ 0 h 10240000"/>
              <a:gd name="T2" fmla="*/ 8028160 w 8028160"/>
              <a:gd name="T3" fmla="*/ 0 h 10240000"/>
              <a:gd name="T4" fmla="*/ 8028160 w 8028160"/>
              <a:gd name="T5" fmla="*/ 0 h 10240000"/>
              <a:gd name="T6" fmla="*/ 8028160 w 8028160"/>
              <a:gd name="T7" fmla="*/ 0 h 10240000"/>
              <a:gd name="T8" fmla="*/ 8028160 w 8028160"/>
              <a:gd name="T9" fmla="*/ 8901946 h 10240000"/>
              <a:gd name="T10" fmla="*/ 6690106 w 8028160"/>
              <a:gd name="T11" fmla="*/ 10239999 h 10240000"/>
              <a:gd name="T12" fmla="*/ 0 w 8028160"/>
              <a:gd name="T13" fmla="*/ 10240000 h 10240000"/>
              <a:gd name="T14" fmla="*/ 0 w 8028160"/>
              <a:gd name="T15" fmla="*/ 10240000 h 10240000"/>
              <a:gd name="T16" fmla="*/ 0 w 8028160"/>
              <a:gd name="T17" fmla="*/ 1338053 h 10240000"/>
              <a:gd name="T18" fmla="*/ 1338052 w 8028160"/>
              <a:gd name="T19" fmla="*/ -1 h 1024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28160" h="10240000">
                <a:moveTo>
                  <a:pt x="1338053" y="0"/>
                </a:moveTo>
                <a:lnTo>
                  <a:pt x="8028160" y="0"/>
                </a:lnTo>
                <a:cubicBezTo>
                  <a:pt x="8028160" y="0"/>
                  <a:pt x="8028160" y="0"/>
                  <a:pt x="8028160" y="0"/>
                </a:cubicBezTo>
                <a:cubicBezTo>
                  <a:pt x="8028160" y="0"/>
                  <a:pt x="8028160" y="0"/>
                  <a:pt x="8028160" y="0"/>
                </a:cubicBezTo>
                <a:lnTo>
                  <a:pt x="8028160" y="8901946"/>
                </a:lnTo>
                <a:cubicBezTo>
                  <a:pt x="8028160" y="9640932"/>
                  <a:pt x="7429093" y="10239999"/>
                  <a:pt x="6690106" y="10239999"/>
                </a:cubicBezTo>
                <a:lnTo>
                  <a:pt x="0" y="10240000"/>
                </a:lnTo>
                <a:cubicBezTo>
                  <a:pt x="0" y="10240000"/>
                  <a:pt x="0" y="10240000"/>
                  <a:pt x="0" y="10240000"/>
                </a:cubicBezTo>
                <a:lnTo>
                  <a:pt x="0" y="1338053"/>
                </a:lnTo>
                <a:cubicBezTo>
                  <a:pt x="0" y="599067"/>
                  <a:pt x="599066" y="0"/>
                  <a:pt x="1338052" y="-1"/>
                </a:cubicBezTo>
                <a:close/>
              </a:path>
            </a:pathLst>
          </a:custGeom>
          <a:noFill/>
          <a:ln>
            <a:noFill/>
          </a:ln>
          <a:effectLst>
            <a:outerShdw blurRad="44450" dist="27940" dir="5400000" algn="ctr" rotWithShape="0">
              <a:srgbClr val="000000">
                <a:alpha val="31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cap="flat" algn="ctr">
                <a:solidFill>
                  <a:srgbClr val="000000"/>
                </a:solidFill>
                <a:prstDash val="solid"/>
                <a:round/>
                <a:headEnd type="none" w="med" len="med"/>
                <a:tailEnd type="none" w="med" len="med"/>
              </a14:hiddenLine>
            </a:ext>
          </a:extLst>
        </p:spPr>
        <p:txBody>
          <a:bodyPr anchor="ctr"/>
          <a:lstStyle/>
          <a:p>
            <a:pPr algn="ctr" eaLnBrk="1" hangingPunct="1">
              <a:defRPr/>
            </a:pPr>
            <a:endParaRPr lang="en-US" altLang="en-US" sz="1688" dirty="0">
              <a:cs typeface="Calibri" panose="020F0502020204030204" pitchFamily="34" charset="0"/>
            </a:endParaRPr>
          </a:p>
          <a:p>
            <a:pPr algn="ctr" eaLnBrk="1" hangingPunct="1">
              <a:defRPr/>
            </a:pPr>
            <a:endParaRPr lang="en-US" altLang="en-US" sz="1688" dirty="0">
              <a:cs typeface="Calibri" panose="020F0502020204030204" pitchFamily="34" charset="0"/>
            </a:endParaRPr>
          </a:p>
          <a:p>
            <a:pPr algn="ctr" eaLnBrk="1" hangingPunct="1">
              <a:defRPr/>
            </a:pPr>
            <a:endParaRPr lang="en-US" altLang="en-US" sz="1688" dirty="0">
              <a:cs typeface="Calibri" panose="020F0502020204030204" pitchFamily="34" charset="0"/>
            </a:endParaRPr>
          </a:p>
          <a:p>
            <a:pPr algn="ctr" eaLnBrk="1" hangingPunct="1">
              <a:defRPr/>
            </a:pPr>
            <a:endParaRPr lang="en-US" altLang="en-US" sz="1969" dirty="0">
              <a:solidFill>
                <a:srgbClr val="002060"/>
              </a:solidFill>
              <a:latin typeface="Times New Roman" panose="02020603050405020304" pitchFamily="18" charset="0"/>
              <a:cs typeface="Times New Roman" panose="02020603050405020304" pitchFamily="18" charset="0"/>
            </a:endParaRPr>
          </a:p>
          <a:p>
            <a:pPr algn="ctr" eaLnBrk="1" hangingPunct="1">
              <a:defRPr/>
            </a:pPr>
            <a:endParaRPr lang="en-US" altLang="en-US" sz="3094" dirty="0">
              <a:solidFill>
                <a:srgbClr val="002060"/>
              </a:solidFill>
              <a:latin typeface="Times New Roman" panose="02020603050405020304" pitchFamily="18" charset="0"/>
              <a:cs typeface="Times New Roman" panose="02020603050405020304" pitchFamily="18" charset="0"/>
            </a:endParaRPr>
          </a:p>
          <a:p>
            <a:pPr algn="ctr" eaLnBrk="1" hangingPunct="1">
              <a:defRPr/>
            </a:pPr>
            <a:endParaRPr lang="en-US" altLang="en-US" sz="3094" dirty="0">
              <a:solidFill>
                <a:srgbClr val="002060"/>
              </a:solidFill>
              <a:latin typeface="Times New Roman" panose="02020603050405020304" pitchFamily="18" charset="0"/>
              <a:cs typeface="Times New Roman" panose="02020603050405020304" pitchFamily="18" charset="0"/>
            </a:endParaRPr>
          </a:p>
          <a:p>
            <a:pPr algn="ctr" eaLnBrk="1" hangingPunct="1">
              <a:defRPr/>
            </a:pPr>
            <a:endParaRPr lang="en-US" altLang="en-US" sz="3094" dirty="0">
              <a:solidFill>
                <a:srgbClr val="002060"/>
              </a:solidFill>
              <a:latin typeface="Times New Roman" panose="02020603050405020304" pitchFamily="18" charset="0"/>
              <a:cs typeface="Times New Roman" panose="02020603050405020304" pitchFamily="18" charset="0"/>
            </a:endParaRPr>
          </a:p>
          <a:p>
            <a:pPr algn="ctr" eaLnBrk="1" hangingPunct="1">
              <a:defRPr/>
            </a:pPr>
            <a:r>
              <a:rPr lang="en-US" altLang="en-US" sz="3094" dirty="0">
                <a:latin typeface="Times New Roman" panose="02020603050405020304" pitchFamily="18" charset="0"/>
                <a:cs typeface="Times New Roman" panose="02020603050405020304" pitchFamily="18" charset="0"/>
              </a:rPr>
              <a:t>English 1</a:t>
            </a:r>
            <a:r>
              <a:rPr lang="en-US" altLang="en-US" sz="3094" baseline="30000" dirty="0">
                <a:latin typeface="Times New Roman" panose="02020603050405020304" pitchFamily="18" charset="0"/>
                <a:cs typeface="Times New Roman" panose="02020603050405020304" pitchFamily="18" charset="0"/>
              </a:rPr>
              <a:t>st</a:t>
            </a:r>
            <a:r>
              <a:rPr lang="en-US" altLang="en-US" sz="3094" dirty="0">
                <a:latin typeface="Times New Roman" panose="02020603050405020304" pitchFamily="18" charset="0"/>
                <a:cs typeface="Times New Roman" panose="02020603050405020304" pitchFamily="18" charset="0"/>
              </a:rPr>
              <a:t> Paper</a:t>
            </a:r>
          </a:p>
          <a:p>
            <a:pPr algn="ctr" eaLnBrk="1" hangingPunct="1">
              <a:defRPr/>
            </a:pPr>
            <a:r>
              <a:rPr lang="en-US" altLang="en-US" sz="3094" dirty="0">
                <a:latin typeface="Times New Roman" panose="02020603050405020304" pitchFamily="18" charset="0"/>
                <a:cs typeface="Times New Roman" panose="02020603050405020304" pitchFamily="18" charset="0"/>
              </a:rPr>
              <a:t>Class : 11-12</a:t>
            </a:r>
          </a:p>
          <a:p>
            <a:pPr algn="ctr" eaLnBrk="1" hangingPunct="1">
              <a:defRPr/>
            </a:pPr>
            <a:r>
              <a:rPr lang="en-US" altLang="en-US" sz="3094" dirty="0">
                <a:latin typeface="Times New Roman" panose="02020603050405020304" pitchFamily="18" charset="0"/>
                <a:cs typeface="Times New Roman" panose="02020603050405020304" pitchFamily="18" charset="0"/>
              </a:rPr>
              <a:t>Unit : 1</a:t>
            </a:r>
          </a:p>
          <a:p>
            <a:pPr algn="ctr" eaLnBrk="1" hangingPunct="1">
              <a:defRPr/>
            </a:pPr>
            <a:r>
              <a:rPr lang="en-US" altLang="en-US" sz="3094" dirty="0">
                <a:latin typeface="Times New Roman" panose="02020603050405020304" pitchFamily="18" charset="0"/>
                <a:cs typeface="Times New Roman" panose="02020603050405020304" pitchFamily="18" charset="0"/>
              </a:rPr>
              <a:t>Lesson : 3</a:t>
            </a:r>
          </a:p>
          <a:p>
            <a:pPr algn="ctr" eaLnBrk="1" hangingPunct="1">
              <a:defRPr/>
            </a:pPr>
            <a:r>
              <a:rPr lang="en-US" altLang="en-US" sz="3094" dirty="0">
                <a:latin typeface="Times New Roman" panose="02020603050405020304" pitchFamily="18" charset="0"/>
                <a:cs typeface="Times New Roman" panose="02020603050405020304" pitchFamily="18" charset="0"/>
              </a:rPr>
              <a:t>Time : 50min</a:t>
            </a:r>
          </a:p>
        </p:txBody>
      </p:sp>
      <p:sp>
        <p:nvSpPr>
          <p:cNvPr id="13" name="Round Diagonal Corner Rectangle 7">
            <a:extLst>
              <a:ext uri="{FF2B5EF4-FFF2-40B4-BE49-F238E27FC236}">
                <a16:creationId xmlns="" xmlns:a16="http://schemas.microsoft.com/office/drawing/2014/main" id="{682C33B6-68FF-439E-8528-3C0FC85A427E}"/>
              </a:ext>
            </a:extLst>
          </p:cNvPr>
          <p:cNvSpPr/>
          <p:nvPr/>
        </p:nvSpPr>
        <p:spPr>
          <a:xfrm>
            <a:off x="503237" y="1752600"/>
            <a:ext cx="6019800" cy="4500503"/>
          </a:xfrm>
          <a:prstGeom prst="round2DiagRect">
            <a:avLst/>
          </a:prstGeom>
          <a:no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61" dirty="0">
              <a:solidFill>
                <a:srgbClr val="002060"/>
              </a:solidFill>
              <a:latin typeface="Times New Roman" pitchFamily="18" charset="0"/>
              <a:cs typeface="Times New Roman" pitchFamily="18" charset="0"/>
            </a:endParaRPr>
          </a:p>
          <a:p>
            <a:pPr algn="ctr"/>
            <a:endParaRPr lang="en-US" sz="3161" dirty="0">
              <a:solidFill>
                <a:srgbClr val="002060"/>
              </a:solidFill>
              <a:latin typeface="Times New Roman" pitchFamily="18" charset="0"/>
              <a:cs typeface="Times New Roman" pitchFamily="18" charset="0"/>
            </a:endParaRPr>
          </a:p>
          <a:p>
            <a:pPr algn="ctr"/>
            <a:endParaRPr lang="en-US" sz="3161" dirty="0">
              <a:solidFill>
                <a:srgbClr val="002060"/>
              </a:solidFill>
              <a:latin typeface="Times New Roman" pitchFamily="18" charset="0"/>
              <a:cs typeface="Times New Roman" pitchFamily="18" charset="0"/>
            </a:endParaRPr>
          </a:p>
          <a:p>
            <a:pPr algn="ctr"/>
            <a:r>
              <a:rPr lang="en-US" sz="3161" dirty="0" err="1" smtClean="0">
                <a:solidFill>
                  <a:schemeClr val="tx1"/>
                </a:solidFill>
                <a:latin typeface="Times New Roman" pitchFamily="18" charset="0"/>
                <a:cs typeface="Times New Roman" pitchFamily="18" charset="0"/>
              </a:rPr>
              <a:t>Parvin</a:t>
            </a:r>
            <a:r>
              <a:rPr lang="en-US" sz="3161" dirty="0" smtClean="0">
                <a:solidFill>
                  <a:schemeClr val="tx1"/>
                </a:solidFill>
                <a:latin typeface="Times New Roman" pitchFamily="18" charset="0"/>
                <a:cs typeface="Times New Roman" pitchFamily="18" charset="0"/>
              </a:rPr>
              <a:t> </a:t>
            </a:r>
            <a:r>
              <a:rPr lang="en-US" sz="3161" dirty="0" err="1" smtClean="0">
                <a:solidFill>
                  <a:schemeClr val="tx1"/>
                </a:solidFill>
                <a:latin typeface="Times New Roman" pitchFamily="18" charset="0"/>
                <a:cs typeface="Times New Roman" pitchFamily="18" charset="0"/>
              </a:rPr>
              <a:t>Akter</a:t>
            </a:r>
            <a:endParaRPr lang="en-US" sz="3161" dirty="0" smtClean="0">
              <a:solidFill>
                <a:schemeClr val="tx1"/>
              </a:solidFill>
              <a:latin typeface="Times New Roman" pitchFamily="18" charset="0"/>
              <a:cs typeface="Times New Roman" pitchFamily="18" charset="0"/>
            </a:endParaRPr>
          </a:p>
          <a:p>
            <a:pPr algn="ctr"/>
            <a:r>
              <a:rPr lang="en-US" sz="3161" dirty="0" smtClean="0">
                <a:solidFill>
                  <a:schemeClr val="tx1"/>
                </a:solidFill>
                <a:latin typeface="Times New Roman" pitchFamily="18" charset="0"/>
                <a:cs typeface="Times New Roman" pitchFamily="18" charset="0"/>
              </a:rPr>
              <a:t>Lecturer, English</a:t>
            </a:r>
          </a:p>
          <a:p>
            <a:pPr algn="ctr"/>
            <a:r>
              <a:rPr lang="en-US" sz="3161" dirty="0" smtClean="0">
                <a:solidFill>
                  <a:schemeClr val="tx1"/>
                </a:solidFill>
                <a:latin typeface="Times New Roman" pitchFamily="18" charset="0"/>
                <a:cs typeface="Times New Roman" pitchFamily="18" charset="0"/>
              </a:rPr>
              <a:t>Rampur Ideal </a:t>
            </a:r>
            <a:r>
              <a:rPr lang="en-US" sz="3161" dirty="0" err="1" smtClean="0">
                <a:solidFill>
                  <a:schemeClr val="tx1"/>
                </a:solidFill>
                <a:latin typeface="Times New Roman" pitchFamily="18" charset="0"/>
                <a:cs typeface="Times New Roman" pitchFamily="18" charset="0"/>
              </a:rPr>
              <a:t>Alim</a:t>
            </a:r>
            <a:r>
              <a:rPr lang="en-US" sz="3161" dirty="0" smtClean="0">
                <a:solidFill>
                  <a:schemeClr val="tx1"/>
                </a:solidFill>
                <a:latin typeface="Times New Roman" pitchFamily="18" charset="0"/>
                <a:cs typeface="Times New Roman" pitchFamily="18" charset="0"/>
              </a:rPr>
              <a:t> </a:t>
            </a:r>
            <a:r>
              <a:rPr lang="en-US" sz="3161" dirty="0" err="1" smtClean="0">
                <a:solidFill>
                  <a:schemeClr val="tx1"/>
                </a:solidFill>
                <a:latin typeface="Times New Roman" pitchFamily="18" charset="0"/>
                <a:cs typeface="Times New Roman" pitchFamily="18" charset="0"/>
              </a:rPr>
              <a:t>Madrasah</a:t>
            </a:r>
            <a:endParaRPr lang="en-US" sz="3161" dirty="0" smtClean="0">
              <a:solidFill>
                <a:schemeClr val="tx1"/>
              </a:solidFill>
              <a:latin typeface="Times New Roman" pitchFamily="18" charset="0"/>
              <a:cs typeface="Times New Roman" pitchFamily="18" charset="0"/>
            </a:endParaRPr>
          </a:p>
          <a:p>
            <a:pPr algn="ctr"/>
            <a:r>
              <a:rPr lang="en-US" sz="3161" dirty="0" err="1" smtClean="0">
                <a:solidFill>
                  <a:schemeClr val="tx1"/>
                </a:solidFill>
                <a:latin typeface="Times New Roman" pitchFamily="18" charset="0"/>
                <a:cs typeface="Times New Roman" pitchFamily="18" charset="0"/>
              </a:rPr>
              <a:t>Kamranga</a:t>
            </a:r>
            <a:r>
              <a:rPr lang="en-US" sz="3161" dirty="0" smtClean="0">
                <a:solidFill>
                  <a:schemeClr val="tx1"/>
                </a:solidFill>
                <a:latin typeface="Times New Roman" pitchFamily="18" charset="0"/>
                <a:cs typeface="Times New Roman" pitchFamily="18" charset="0"/>
              </a:rPr>
              <a:t>, </a:t>
            </a:r>
            <a:r>
              <a:rPr lang="en-US" sz="3161" dirty="0" err="1" smtClean="0">
                <a:solidFill>
                  <a:schemeClr val="tx1"/>
                </a:solidFill>
                <a:latin typeface="Times New Roman" pitchFamily="18" charset="0"/>
                <a:cs typeface="Times New Roman" pitchFamily="18" charset="0"/>
              </a:rPr>
              <a:t>Sadar</a:t>
            </a:r>
            <a:r>
              <a:rPr lang="en-US" sz="3161" dirty="0" smtClean="0">
                <a:solidFill>
                  <a:schemeClr val="tx1"/>
                </a:solidFill>
                <a:latin typeface="Times New Roman" pitchFamily="18" charset="0"/>
                <a:cs typeface="Times New Roman" pitchFamily="18" charset="0"/>
              </a:rPr>
              <a:t>, Chandpur</a:t>
            </a:r>
          </a:p>
          <a:p>
            <a:pPr algn="ctr"/>
            <a:r>
              <a:rPr lang="en-US" sz="3161" dirty="0" smtClean="0">
                <a:solidFill>
                  <a:schemeClr val="tx1"/>
                </a:solidFill>
                <a:latin typeface="Times New Roman" pitchFamily="18" charset="0"/>
                <a:cs typeface="Times New Roman" pitchFamily="18" charset="0"/>
              </a:rPr>
              <a:t>Cell: 01718295712</a:t>
            </a:r>
          </a:p>
          <a:p>
            <a:pPr algn="ctr"/>
            <a:r>
              <a:rPr lang="en-US" sz="3161" dirty="0" smtClean="0">
                <a:solidFill>
                  <a:schemeClr val="tx1"/>
                </a:solidFill>
                <a:latin typeface="Times New Roman" pitchFamily="18" charset="0"/>
                <a:cs typeface="Times New Roman" pitchFamily="18" charset="0"/>
              </a:rPr>
              <a:t>E-mail: parvinakter1335@gmail.com</a:t>
            </a:r>
            <a:endParaRPr lang="en-US" sz="3161" dirty="0">
              <a:solidFill>
                <a:schemeClr val="tx1"/>
              </a:solidFill>
              <a:latin typeface="Times New Roman" pitchFamily="18" charset="0"/>
              <a:cs typeface="Times New Roman" pitchFamily="18" charset="0"/>
            </a:endParaRPr>
          </a:p>
          <a:p>
            <a:pPr algn="ctr"/>
            <a:endParaRPr lang="en-US" sz="3161" dirty="0">
              <a:solidFill>
                <a:schemeClr val="tx1"/>
              </a:solidFill>
              <a:latin typeface="Times New Roman" pitchFamily="18" charset="0"/>
              <a:cs typeface="Times New Roman" pitchFamily="18" charset="0"/>
            </a:endParaRPr>
          </a:p>
          <a:p>
            <a:pPr algn="ctr"/>
            <a:endParaRPr lang="en-US" sz="3161" dirty="0">
              <a:solidFill>
                <a:schemeClr val="tx1"/>
              </a:solidFill>
              <a:latin typeface="Times New Roman" pitchFamily="18" charset="0"/>
              <a:cs typeface="Times New Roman" pitchFamily="18" charset="0"/>
            </a:endParaRPr>
          </a:p>
          <a:p>
            <a:pPr algn="ctr"/>
            <a:endParaRPr lang="en-US" sz="3161" dirty="0">
              <a:solidFill>
                <a:schemeClr val="tx1"/>
              </a:solidFill>
              <a:latin typeface="Times New Roman" pitchFamily="18" charset="0"/>
              <a:cs typeface="Times New Roman" pitchFamily="18" charset="0"/>
            </a:endParaRPr>
          </a:p>
        </p:txBody>
      </p:sp>
      <p:pic>
        <p:nvPicPr>
          <p:cNvPr id="3" name="Picture 2">
            <a:extLst>
              <a:ext uri="{FF2B5EF4-FFF2-40B4-BE49-F238E27FC236}">
                <a16:creationId xmlns="" xmlns:a16="http://schemas.microsoft.com/office/drawing/2014/main" id="{3EFBC1B4-96D3-48B5-977E-22EBA31D4570}"/>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180925" y="945447"/>
            <a:ext cx="2138977" cy="2618053"/>
          </a:xfrm>
          <a:prstGeom prst="rect">
            <a:avLst/>
          </a:prstGeom>
        </p:spPr>
      </p:pic>
      <p:pic>
        <p:nvPicPr>
          <p:cNvPr id="9" name="Picture 8">
            <a:extLst>
              <a:ext uri="{FF2B5EF4-FFF2-40B4-BE49-F238E27FC236}">
                <a16:creationId xmlns:a16="http://schemas.microsoft.com/office/drawing/2014/main" xmlns="" id="{E2F1802F-49BA-46F0-98A2-D66BCAC1449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4732337" y="3390900"/>
            <a:ext cx="4876800" cy="838200"/>
          </a:xfrm>
          <a:prstGeom prst="rect">
            <a:avLst/>
          </a:prstGeom>
        </p:spPr>
      </p:pic>
      <p:pic>
        <p:nvPicPr>
          <p:cNvPr id="10" name="Picture 9" descr="Teacher's B.png"/>
          <p:cNvPicPr>
            <a:picLocks noChangeAspect="1"/>
          </p:cNvPicPr>
          <p:nvPr/>
        </p:nvPicPr>
        <p:blipFill>
          <a:blip r:embed="rId4"/>
          <a:stretch>
            <a:fillRect/>
          </a:stretch>
        </p:blipFill>
        <p:spPr>
          <a:xfrm>
            <a:off x="11399837" y="5638800"/>
            <a:ext cx="1300162" cy="99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edge">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edge">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3316"/>
                                        </p:tgtEl>
                                        <p:attrNameLst>
                                          <p:attrName>style.visibility</p:attrName>
                                        </p:attrNameLst>
                                      </p:cBhvr>
                                      <p:to>
                                        <p:strVal val="visible"/>
                                      </p:to>
                                    </p:set>
                                    <p:animEffect transition="in" filter="strips(downLeft)">
                                      <p:cBhvr>
                                        <p:cTn id="24"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331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Flowchart: Terminator 7">
            <a:extLst>
              <a:ext uri="{FF2B5EF4-FFF2-40B4-BE49-F238E27FC236}">
                <a16:creationId xmlns="" xmlns:a16="http://schemas.microsoft.com/office/drawing/2014/main" id="{8E990D27-3B68-4C85-8030-3478BE3AD745}"/>
              </a:ext>
            </a:extLst>
          </p:cNvPr>
          <p:cNvSpPr>
            <a:spLocks noChangeArrowheads="1"/>
          </p:cNvSpPr>
          <p:nvPr/>
        </p:nvSpPr>
        <p:spPr bwMode="auto">
          <a:xfrm>
            <a:off x="1646237" y="838200"/>
            <a:ext cx="9067800" cy="714375"/>
          </a:xfrm>
          <a:prstGeom prst="flowChartTerminator">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round/>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6188" b="1" dirty="0">
                <a:latin typeface="Algerian" panose="04020705040A02060702" pitchFamily="82" charset="0"/>
              </a:rPr>
              <a:t>Today our topic is</a:t>
            </a:r>
          </a:p>
        </p:txBody>
      </p:sp>
      <p:sp>
        <p:nvSpPr>
          <p:cNvPr id="15369" name="Oval 10">
            <a:extLst>
              <a:ext uri="{FF2B5EF4-FFF2-40B4-BE49-F238E27FC236}">
                <a16:creationId xmlns="" xmlns:a16="http://schemas.microsoft.com/office/drawing/2014/main" id="{A0DB286D-51C7-43DB-AD40-7D2272409364}"/>
              </a:ext>
            </a:extLst>
          </p:cNvPr>
          <p:cNvSpPr>
            <a:spLocks noChangeArrowheads="1"/>
          </p:cNvSpPr>
          <p:nvPr/>
        </p:nvSpPr>
        <p:spPr bwMode="auto">
          <a:xfrm>
            <a:off x="2103437" y="2514600"/>
            <a:ext cx="6629401" cy="1042988"/>
          </a:xfrm>
          <a:prstGeom prst="ellipse">
            <a:avLst/>
          </a:prstGeom>
          <a:noFill/>
          <a:ln>
            <a:noFill/>
          </a:ln>
          <a:effectLst>
            <a:outerShdw dist="35921" dir="2700000" algn="ctr" rotWithShape="0">
              <a:srgbClr val="808080"/>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cap="flat" algn="ctr">
                <a:solidFill>
                  <a:srgbClr val="000000"/>
                </a:solidFill>
                <a:prstDash val="solid"/>
                <a:round/>
                <a:headEnd type="none" w="med" len="med"/>
                <a:tailEnd type="none" w="med" len="med"/>
              </a14:hiddenLine>
            </a:ext>
          </a:extLst>
        </p:spPr>
        <p:txBody>
          <a:bodyPr anchor="ctr"/>
          <a:lstStyle/>
          <a:p>
            <a:pPr algn="ctr" eaLnBrk="1" hangingPunct="1">
              <a:defRPr/>
            </a:pPr>
            <a:r>
              <a:rPr lang="en-US" altLang="en-US" sz="5063"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Two Women</a:t>
            </a:r>
            <a:endParaRPr lang="en-US" altLang="en-US" sz="3375" b="1" i="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3CFD5A13-6B16-4F8E-A646-8E9119C5D5F7}"/>
              </a:ext>
            </a:extLst>
          </p:cNvPr>
          <p:cNvSpPr/>
          <p:nvPr/>
        </p:nvSpPr>
        <p:spPr>
          <a:xfrm>
            <a:off x="1265237" y="4114800"/>
            <a:ext cx="3948688" cy="1754326"/>
          </a:xfrm>
          <a:prstGeom prst="rect">
            <a:avLst/>
          </a:prstGeom>
        </p:spPr>
        <p:txBody>
          <a:bodyPr wrap="square">
            <a:spAutoFit/>
          </a:bodyPr>
          <a:lstStyle/>
          <a:p>
            <a:r>
              <a:rPr lang="en-US" sz="3600" b="1" i="1" dirty="0">
                <a:latin typeface="Times New Roman" pitchFamily="18" charset="0"/>
                <a:cs typeface="Times New Roman" pitchFamily="18" charset="0"/>
              </a:rPr>
              <a:t>Unit : 1</a:t>
            </a:r>
          </a:p>
          <a:p>
            <a:r>
              <a:rPr lang="en-US" sz="3600" b="1" i="1" dirty="0">
                <a:latin typeface="Times New Roman" pitchFamily="18" charset="0"/>
                <a:cs typeface="Times New Roman" pitchFamily="18" charset="0"/>
              </a:rPr>
              <a:t>Lesson : 3</a:t>
            </a:r>
          </a:p>
          <a:p>
            <a:r>
              <a:rPr lang="en-US" sz="3600" b="1" i="1" dirty="0" smtClean="0">
                <a:latin typeface="Times New Roman" pitchFamily="18" charset="0"/>
                <a:cs typeface="Times New Roman" pitchFamily="18" charset="0"/>
              </a:rPr>
              <a:t>Time </a:t>
            </a:r>
            <a:r>
              <a:rPr lang="en-US" sz="3600" b="1" i="1" dirty="0">
                <a:latin typeface="Times New Roman" pitchFamily="18" charset="0"/>
                <a:cs typeface="Times New Roman" pitchFamily="18" charset="0"/>
              </a:rPr>
              <a:t>:50 mins.</a:t>
            </a:r>
          </a:p>
        </p:txBody>
      </p:sp>
      <p:pic>
        <p:nvPicPr>
          <p:cNvPr id="3080" name="Picture 8" descr="pic of valentina tereshkova এর ছবির ফলাফল">
            <a:extLst>
              <a:ext uri="{FF2B5EF4-FFF2-40B4-BE49-F238E27FC236}">
                <a16:creationId xmlns="" xmlns:a16="http://schemas.microsoft.com/office/drawing/2014/main" id="{D80A0F86-183B-4370-9DFA-C3B52F4DEB8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75637" y="2895600"/>
            <a:ext cx="3378952" cy="365238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1" name="Rounded Rectangle 15">
            <a:extLst>
              <a:ext uri="{FF2B5EF4-FFF2-40B4-BE49-F238E27FC236}">
                <a16:creationId xmlns="" xmlns:a16="http://schemas.microsoft.com/office/drawing/2014/main" id="{49F3C74C-3F29-4174-9191-302FF1800852}"/>
              </a:ext>
            </a:extLst>
          </p:cNvPr>
          <p:cNvSpPr/>
          <p:nvPr/>
        </p:nvSpPr>
        <p:spPr>
          <a:xfrm>
            <a:off x="2789237" y="1828800"/>
            <a:ext cx="5806724" cy="7143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b="1" dirty="0">
                <a:solidFill>
                  <a:schemeClr val="tx1"/>
                </a:solidFill>
                <a:latin typeface="Times New Roman" pitchFamily="18" charset="0"/>
                <a:cs typeface="Times New Roman" pitchFamily="18" charset="0"/>
              </a:rPr>
              <a:t>“Valentina Tereshkova”</a:t>
            </a:r>
            <a:endParaRPr lang="en-US" sz="3600" dirty="0">
              <a:solidFill>
                <a:schemeClr val="tx1"/>
              </a:solidFill>
            </a:endParaRPr>
          </a:p>
        </p:txBody>
      </p:sp>
      <p:sp>
        <p:nvSpPr>
          <p:cNvPr id="67586" name="AutoShape 2" descr="শিক্ষক বাতায়ন"/>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শিক্ষক বাতায়ন"/>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Teacher's B.png"/>
          <p:cNvPicPr>
            <a:picLocks noChangeAspect="1"/>
          </p:cNvPicPr>
          <p:nvPr/>
        </p:nvPicPr>
        <p:blipFill>
          <a:blip r:embed="rId3"/>
          <a:stretch>
            <a:fillRect/>
          </a:stretch>
        </p:blipFill>
        <p:spPr>
          <a:xfrm>
            <a:off x="11399837" y="5867400"/>
            <a:ext cx="1300162" cy="99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diamond(in)">
                                      <p:cBhvr>
                                        <p:cTn id="7" dur="2000"/>
                                        <p:tgtEl>
                                          <p:spTgt spid="174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5369"/>
                                        </p:tgtEl>
                                        <p:attrNameLst>
                                          <p:attrName>style.visibility</p:attrName>
                                        </p:attrNameLst>
                                      </p:cBhvr>
                                      <p:to>
                                        <p:strVal val="visible"/>
                                      </p:to>
                                    </p:set>
                                    <p:animEffect transition="in" filter="strips(downLeft)">
                                      <p:cBhvr>
                                        <p:cTn id="18" dur="500"/>
                                        <p:tgtEl>
                                          <p:spTgt spid="1536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80"/>
                                        </p:tgtEl>
                                        <p:attrNameLst>
                                          <p:attrName>style.visibility</p:attrName>
                                        </p:attrNameLst>
                                      </p:cBhvr>
                                      <p:to>
                                        <p:strVal val="visible"/>
                                      </p:to>
                                    </p:set>
                                    <p:animEffect transition="in" filter="wipe(down)">
                                      <p:cBhvr>
                                        <p:cTn id="23" dur="500"/>
                                        <p:tgtEl>
                                          <p:spTgt spid="3080"/>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down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536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5237" y="914400"/>
            <a:ext cx="9982200" cy="646331"/>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effectLst>
            <a:innerShdw blurRad="114300">
              <a:prstClr val="black"/>
            </a:innerShdw>
          </a:effectLst>
        </p:spPr>
        <p:txBody>
          <a:bodyPr wrap="square" rtlCol="0">
            <a:spAutoFit/>
          </a:bodyPr>
          <a:lstStyle/>
          <a:p>
            <a:pPr algn="ctr"/>
            <a:r>
              <a:rPr lang="en-US"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Learning Outcomes</a:t>
            </a:r>
            <a:endParaRPr lang="en-US" sz="3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Rectangle: Rounded Corners 6">
            <a:extLst>
              <a:ext uri="{FF2B5EF4-FFF2-40B4-BE49-F238E27FC236}">
                <a16:creationId xmlns="" xmlns:a16="http://schemas.microsoft.com/office/drawing/2014/main" id="{A7CDFD0E-892A-4B0C-9416-CDD51A9F459F}"/>
              </a:ext>
            </a:extLst>
          </p:cNvPr>
          <p:cNvSpPr/>
          <p:nvPr/>
        </p:nvSpPr>
        <p:spPr>
          <a:xfrm>
            <a:off x="731837" y="2209800"/>
            <a:ext cx="9525000" cy="609600"/>
          </a:xfrm>
          <a:prstGeom prst="roundRect">
            <a:avLst/>
          </a:prstGeom>
          <a:solidFill>
            <a:schemeClr val="bg2">
              <a:lumMod val="9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10000"/>
                  </a:schemeClr>
                </a:solidFill>
                <a:effectLst>
                  <a:outerShdw blurRad="38100" dist="38100" dir="2700000" algn="tl">
                    <a:srgbClr val="000000">
                      <a:alpha val="43137"/>
                    </a:srgbClr>
                  </a:outerShdw>
                </a:effectLst>
              </a:rPr>
              <a:t>By the end of the lesson students will be able to -</a:t>
            </a:r>
          </a:p>
        </p:txBody>
      </p:sp>
      <p:sp>
        <p:nvSpPr>
          <p:cNvPr id="4" name="Rectangle 3"/>
          <p:cNvSpPr/>
          <p:nvPr/>
        </p:nvSpPr>
        <p:spPr>
          <a:xfrm>
            <a:off x="1417637" y="3124200"/>
            <a:ext cx="6632072" cy="646331"/>
          </a:xfrm>
          <a:prstGeom prst="rect">
            <a:avLst/>
          </a:prstGeom>
        </p:spPr>
        <p:txBody>
          <a:bodyPr wrap="none">
            <a:spAutoFit/>
          </a:bodyPr>
          <a:lstStyle/>
          <a:p>
            <a:pPr marL="571500" indent="-571500">
              <a:buFont typeface="Wingdings" panose="05000000000000000000" pitchFamily="2" charset="2"/>
              <a:buChar char="§"/>
            </a:pPr>
            <a:r>
              <a:rPr lang="en-US" sz="3600" dirty="0" smtClean="0">
                <a:effectLst>
                  <a:outerShdw blurRad="38100" dist="38100" dir="2700000" algn="tl">
                    <a:srgbClr val="000000">
                      <a:alpha val="43137"/>
                    </a:srgbClr>
                  </a:outerShdw>
                </a:effectLst>
              </a:rPr>
              <a:t>Tell about Valentina Tereshkova</a:t>
            </a:r>
            <a:endParaRPr lang="en-US" sz="3600" dirty="0">
              <a:effectLst>
                <a:outerShdw blurRad="38100" dist="38100" dir="2700000" algn="tl">
                  <a:srgbClr val="000000">
                    <a:alpha val="43137"/>
                  </a:srgbClr>
                </a:outerShdw>
              </a:effectLst>
            </a:endParaRPr>
          </a:p>
        </p:txBody>
      </p:sp>
      <p:sp>
        <p:nvSpPr>
          <p:cNvPr id="5" name="Rectangle 4"/>
          <p:cNvSpPr/>
          <p:nvPr/>
        </p:nvSpPr>
        <p:spPr>
          <a:xfrm>
            <a:off x="1417637" y="4800600"/>
            <a:ext cx="7088864" cy="707886"/>
          </a:xfrm>
          <a:prstGeom prst="rect">
            <a:avLst/>
          </a:prstGeom>
        </p:spPr>
        <p:txBody>
          <a:bodyPr wrap="none">
            <a:spAutoFit/>
          </a:bodyPr>
          <a:lstStyle/>
          <a:p>
            <a:pPr marL="571500" indent="-571500">
              <a:buFont typeface="Wingdings" panose="05000000000000000000" pitchFamily="2" charset="2"/>
              <a:buChar char="§"/>
            </a:pPr>
            <a:r>
              <a:rPr lang="en-US" sz="4000" dirty="0" smtClean="0">
                <a:effectLst>
                  <a:outerShdw blurRad="38100" dist="38100" dir="2700000" algn="tl">
                    <a:srgbClr val="000000">
                      <a:alpha val="43137"/>
                    </a:srgbClr>
                  </a:outerShdw>
                </a:effectLst>
              </a:rPr>
              <a:t>Ask and answer the questions.</a:t>
            </a:r>
            <a:endParaRPr lang="en-US" sz="3200" dirty="0">
              <a:effectLst>
                <a:outerShdw blurRad="38100" dist="38100" dir="2700000" algn="tl">
                  <a:srgbClr val="000000">
                    <a:alpha val="43137"/>
                  </a:srgbClr>
                </a:outerShdw>
              </a:effectLst>
            </a:endParaRPr>
          </a:p>
        </p:txBody>
      </p:sp>
      <p:sp>
        <p:nvSpPr>
          <p:cNvPr id="6" name="Rectangle 5"/>
          <p:cNvSpPr/>
          <p:nvPr/>
        </p:nvSpPr>
        <p:spPr>
          <a:xfrm>
            <a:off x="1417637" y="5410200"/>
            <a:ext cx="3630930" cy="646331"/>
          </a:xfrm>
          <a:prstGeom prst="rect">
            <a:avLst/>
          </a:prstGeom>
        </p:spPr>
        <p:txBody>
          <a:bodyPr wrap="none">
            <a:spAutoFit/>
          </a:bodyPr>
          <a:lstStyle/>
          <a:p>
            <a:pPr marL="457200" indent="-457200">
              <a:buFont typeface="Wingdings" panose="05000000000000000000" pitchFamily="2" charset="2"/>
              <a:buChar char="§"/>
            </a:pPr>
            <a:r>
              <a:rPr lang="en-US" sz="3600" dirty="0" smtClean="0">
                <a:effectLst>
                  <a:outerShdw blurRad="38100" dist="38100" dir="2700000" algn="tl">
                    <a:srgbClr val="000000">
                      <a:alpha val="43137"/>
                    </a:srgbClr>
                  </a:outerShdw>
                </a:effectLst>
              </a:rPr>
              <a:t>Write summary.</a:t>
            </a:r>
            <a:endParaRPr lang="en-US" sz="2800" dirty="0">
              <a:effectLst>
                <a:outerShdw blurRad="38100" dist="38100" dir="2700000" algn="tl">
                  <a:srgbClr val="000000">
                    <a:alpha val="43137"/>
                  </a:srgbClr>
                </a:outerShdw>
              </a:effectLst>
            </a:endParaRPr>
          </a:p>
        </p:txBody>
      </p:sp>
      <p:pic>
        <p:nvPicPr>
          <p:cNvPr id="7" name="Picture 6" descr="Teacher's B.png"/>
          <p:cNvPicPr>
            <a:picLocks noChangeAspect="1"/>
          </p:cNvPicPr>
          <p:nvPr/>
        </p:nvPicPr>
        <p:blipFill>
          <a:blip r:embed="rId2"/>
          <a:stretch>
            <a:fillRect/>
          </a:stretch>
        </p:blipFill>
        <p:spPr>
          <a:xfrm>
            <a:off x="11018837" y="5410200"/>
            <a:ext cx="1300162" cy="99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1417637" y="3733800"/>
            <a:ext cx="8153400" cy="646331"/>
          </a:xfrm>
          <a:prstGeom prst="rect">
            <a:avLst/>
          </a:prstGeom>
          <a:noFill/>
        </p:spPr>
        <p:txBody>
          <a:bodyPr wrap="square" rtlCol="0">
            <a:spAutoFit/>
          </a:bodyPr>
          <a:lstStyle/>
          <a:p>
            <a:pPr marL="571500" indent="-571500">
              <a:buFont typeface="Wingdings" panose="05000000000000000000" pitchFamily="2" charset="2"/>
              <a:buChar char="§"/>
            </a:pPr>
            <a:r>
              <a:rPr lang="en-US" sz="3600" dirty="0" smtClean="0">
                <a:effectLst>
                  <a:outerShdw blurRad="38100" dist="38100" dir="2700000" algn="tl">
                    <a:srgbClr val="000000">
                      <a:alpha val="43137"/>
                    </a:srgbClr>
                  </a:outerShdw>
                </a:effectLst>
              </a:rPr>
              <a:t>Read and understand the text</a:t>
            </a:r>
            <a:endParaRPr lang="en-US" sz="3600" dirty="0">
              <a:effectLst>
                <a:outerShdw blurRad="38100" dist="38100" dir="2700000" algn="tl">
                  <a:srgbClr val="000000">
                    <a:alpha val="43137"/>
                  </a:srgbClr>
                </a:outerShdw>
              </a:effectLst>
            </a:endParaRPr>
          </a:p>
        </p:txBody>
      </p:sp>
      <p:sp>
        <p:nvSpPr>
          <p:cNvPr id="10" name="TextBox 9"/>
          <p:cNvSpPr txBox="1"/>
          <p:nvPr/>
        </p:nvSpPr>
        <p:spPr>
          <a:xfrm>
            <a:off x="1417637" y="4267200"/>
            <a:ext cx="8153400" cy="646331"/>
          </a:xfrm>
          <a:prstGeom prst="rect">
            <a:avLst/>
          </a:prstGeom>
          <a:noFill/>
        </p:spPr>
        <p:txBody>
          <a:bodyPr wrap="square" rtlCol="0">
            <a:spAutoFit/>
          </a:bodyPr>
          <a:lstStyle/>
          <a:p>
            <a:pPr marL="571500" indent="-571500">
              <a:buFont typeface="Wingdings" panose="05000000000000000000" pitchFamily="2" charset="2"/>
              <a:buChar char="§"/>
            </a:pPr>
            <a:r>
              <a:rPr lang="en-US" sz="3600" dirty="0" smtClean="0">
                <a:effectLst>
                  <a:outerShdw blurRad="38100" dist="38100" dir="2700000" algn="tl">
                    <a:srgbClr val="000000">
                      <a:alpha val="43137"/>
                    </a:srgbClr>
                  </a:outerShdw>
                </a:effectLst>
              </a:rPr>
              <a:t>Say some new words.</a:t>
            </a:r>
            <a:endParaRPr lang="en-US" sz="3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594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down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edge">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allAtOnce"/>
      <p:bldP spid="5" grpId="0"/>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Flowchart: Alternate Process 7">
            <a:extLst>
              <a:ext uri="{FF2B5EF4-FFF2-40B4-BE49-F238E27FC236}">
                <a16:creationId xmlns="" xmlns:a16="http://schemas.microsoft.com/office/drawing/2014/main" id="{AE4782D3-7F85-4EE1-9D6D-3A05D4B734DF}"/>
              </a:ext>
            </a:extLst>
          </p:cNvPr>
          <p:cNvSpPr>
            <a:spLocks noChangeArrowheads="1"/>
          </p:cNvSpPr>
          <p:nvPr/>
        </p:nvSpPr>
        <p:spPr bwMode="auto">
          <a:xfrm>
            <a:off x="274637" y="4953000"/>
            <a:ext cx="11968693" cy="1287280"/>
          </a:xfrm>
          <a:prstGeom prst="flowChartAlternate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round/>
                <a:headEnd/>
                <a:tailEnd/>
              </a14:hiddenLine>
            </a:ext>
          </a:extLst>
        </p:spPr>
        <p:txBody>
          <a:bodyPr anchor="ctr"/>
          <a:lstStyle>
            <a:lvl1pPr marL="571500" indent="-5715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Wingdings" panose="05000000000000000000" pitchFamily="2" charset="2"/>
              <a:buChar char="v"/>
            </a:pPr>
            <a:r>
              <a:rPr lang="en-US" altLang="en-US" sz="3200" b="1" dirty="0">
                <a:latin typeface="Times New Roman" panose="02020603050405020304" pitchFamily="18" charset="0"/>
                <a:cs typeface="Times New Roman" panose="02020603050405020304" pitchFamily="18" charset="0"/>
              </a:rPr>
              <a:t>Valentina was born in the village </a:t>
            </a:r>
            <a:r>
              <a:rPr lang="en-US" altLang="en-US" sz="3200" b="1" dirty="0" err="1">
                <a:latin typeface="Times New Roman" panose="02020603050405020304" pitchFamily="18" charset="0"/>
                <a:cs typeface="Times New Roman" panose="02020603050405020304" pitchFamily="18" charset="0"/>
              </a:rPr>
              <a:t>Maslennikovo</a:t>
            </a:r>
            <a:r>
              <a:rPr lang="en-US" altLang="en-US" sz="3200" b="1" dirty="0">
                <a:latin typeface="Times New Roman" panose="02020603050405020304" pitchFamily="18" charset="0"/>
                <a:cs typeface="Times New Roman" panose="02020603050405020304" pitchFamily="18" charset="0"/>
              </a:rPr>
              <a:t> , Tutayevsky District, in Central Russia on March 06, 1937 .</a:t>
            </a:r>
            <a:r>
              <a:rPr lang="en-US" altLang="en-US" sz="3200" b="1" i="1" dirty="0">
                <a:latin typeface="Times New Roman" panose="02020603050405020304" pitchFamily="18" charset="0"/>
                <a:cs typeface="Times New Roman" panose="02020603050405020304" pitchFamily="18" charset="0"/>
              </a:rPr>
              <a:t>  </a:t>
            </a:r>
          </a:p>
        </p:txBody>
      </p:sp>
      <p:sp>
        <p:nvSpPr>
          <p:cNvPr id="20490" name="Flowchart: Alternate Process 10">
            <a:extLst>
              <a:ext uri="{FF2B5EF4-FFF2-40B4-BE49-F238E27FC236}">
                <a16:creationId xmlns="" xmlns:a16="http://schemas.microsoft.com/office/drawing/2014/main" id="{9D5DDAF5-9F26-4EAA-848E-85EB13151F15}"/>
              </a:ext>
            </a:extLst>
          </p:cNvPr>
          <p:cNvSpPr>
            <a:spLocks noChangeArrowheads="1"/>
          </p:cNvSpPr>
          <p:nvPr/>
        </p:nvSpPr>
        <p:spPr bwMode="auto">
          <a:xfrm>
            <a:off x="1951037" y="1447800"/>
            <a:ext cx="8008180" cy="476250"/>
          </a:xfrm>
          <a:prstGeom prst="flowChartAlternate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round/>
                <a:headEnd/>
                <a:tailEnd/>
              </a14:hiddenLine>
            </a:ext>
          </a:extLst>
        </p:spPr>
        <p:txBody>
          <a:bodyPr anchor="ctr"/>
          <a:lstStyle>
            <a:lvl1pPr marL="571500" indent="-5715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Font typeface="Wingdings" panose="05000000000000000000" pitchFamily="2" charset="2"/>
              <a:buChar char="v"/>
            </a:pPr>
            <a:r>
              <a:rPr lang="en-US" altLang="en-US" sz="3600" b="1" i="1" u="sng" dirty="0">
                <a:latin typeface="Times New Roman" panose="02020603050405020304" pitchFamily="18" charset="0"/>
                <a:cs typeface="Times New Roman" panose="02020603050405020304" pitchFamily="18" charset="0"/>
              </a:rPr>
              <a:t>Birth of Valentina Tereshkova</a:t>
            </a:r>
            <a:endParaRPr lang="en-US" altLang="en-US" sz="3600" i="1" u="sng" dirty="0">
              <a:latin typeface="Times New Roman" panose="02020603050405020304" pitchFamily="18" charset="0"/>
              <a:cs typeface="Times New Roman" panose="02020603050405020304" pitchFamily="18" charset="0"/>
            </a:endParaRPr>
          </a:p>
        </p:txBody>
      </p:sp>
      <p:sp>
        <p:nvSpPr>
          <p:cNvPr id="6" name="Rectangle 5"/>
          <p:cNvSpPr/>
          <p:nvPr/>
        </p:nvSpPr>
        <p:spPr>
          <a:xfrm>
            <a:off x="1646237" y="609600"/>
            <a:ext cx="9873664" cy="707886"/>
          </a:xfrm>
          <a:prstGeom prst="rect">
            <a:avLst/>
          </a:prstGeom>
          <a:noFill/>
        </p:spPr>
        <p:txBody>
          <a:bodyPr wrap="none" lIns="91440" tIns="45720" rIns="91440" bIns="45720">
            <a:spAutoFit/>
          </a:bodyPr>
          <a:lstStyle/>
          <a:p>
            <a:pPr algn="ctr"/>
            <a:r>
              <a:rPr lang="en-US" sz="4000" b="1" cap="none" spc="300" dirty="0" smtClean="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rPr>
              <a:t>Let’s know about Valentina Tereshkova</a:t>
            </a:r>
            <a:endParaRPr lang="en-US" sz="4000" b="1" cap="none" spc="300" dirty="0">
              <a:ln w="11430" cmpd="sng">
                <a:solidFill>
                  <a:schemeClr val="accent1">
                    <a:tint val="10000"/>
                  </a:schemeClr>
                </a:solidFill>
                <a:prstDash val="solid"/>
                <a:miter lim="800000"/>
              </a:ln>
              <a:solidFill>
                <a:srgbClr val="7030A0"/>
              </a:solidFill>
              <a:effectLst>
                <a:glow rad="45500">
                  <a:schemeClr val="accent1">
                    <a:satMod val="220000"/>
                    <a:alpha val="35000"/>
                  </a:schemeClr>
                </a:glow>
              </a:effectLst>
            </a:endParaRPr>
          </a:p>
        </p:txBody>
      </p:sp>
      <p:pic>
        <p:nvPicPr>
          <p:cNvPr id="7" name="Picture 6" descr="Teacher's B.png"/>
          <p:cNvPicPr>
            <a:picLocks noChangeAspect="1"/>
          </p:cNvPicPr>
          <p:nvPr/>
        </p:nvPicPr>
        <p:blipFill>
          <a:blip r:embed="rId2"/>
          <a:stretch>
            <a:fillRect/>
          </a:stretch>
        </p:blipFill>
        <p:spPr>
          <a:xfrm>
            <a:off x="11399837" y="5638800"/>
            <a:ext cx="1300162" cy="99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3490" name="Picture 2" descr="Valentina Tereshkova: First Woman in Space | Space"/>
          <p:cNvPicPr>
            <a:picLocks noChangeAspect="1" noChangeArrowheads="1"/>
          </p:cNvPicPr>
          <p:nvPr/>
        </p:nvPicPr>
        <p:blipFill>
          <a:blip r:embed="rId3"/>
          <a:srcRect/>
          <a:stretch>
            <a:fillRect/>
          </a:stretch>
        </p:blipFill>
        <p:spPr bwMode="auto">
          <a:xfrm>
            <a:off x="3703637" y="2286000"/>
            <a:ext cx="49530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20490"/>
                                        </p:tgtEl>
                                        <p:attrNameLst>
                                          <p:attrName>style.visibility</p:attrName>
                                        </p:attrNameLst>
                                      </p:cBhvr>
                                      <p:to>
                                        <p:strVal val="visible"/>
                                      </p:to>
                                    </p:set>
                                    <p:animEffect transition="in" filter="strips(downLeft)">
                                      <p:cBhvr>
                                        <p:cTn id="13" dur="500"/>
                                        <p:tgtEl>
                                          <p:spTgt spid="2049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3490"/>
                                        </p:tgtEl>
                                        <p:attrNameLst>
                                          <p:attrName>style.visibility</p:attrName>
                                        </p:attrNameLst>
                                      </p:cBhvr>
                                      <p:to>
                                        <p:strVal val="visible"/>
                                      </p:to>
                                    </p:set>
                                    <p:anim calcmode="lin" valueType="num">
                                      <p:cBhvr additive="base">
                                        <p:cTn id="18" dur="500" fill="hold"/>
                                        <p:tgtEl>
                                          <p:spTgt spid="63490"/>
                                        </p:tgtEl>
                                        <p:attrNameLst>
                                          <p:attrName>ppt_x</p:attrName>
                                        </p:attrNameLst>
                                      </p:cBhvr>
                                      <p:tavLst>
                                        <p:tav tm="0">
                                          <p:val>
                                            <p:strVal val="#ppt_x"/>
                                          </p:val>
                                        </p:tav>
                                        <p:tav tm="100000">
                                          <p:val>
                                            <p:strVal val="#ppt_x"/>
                                          </p:val>
                                        </p:tav>
                                      </p:tavLst>
                                    </p:anim>
                                    <p:anim calcmode="lin" valueType="num">
                                      <p:cBhvr additive="base">
                                        <p:cTn id="19" dur="500" fill="hold"/>
                                        <p:tgtEl>
                                          <p:spTgt spid="6349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415"/>
                                        </p:tgtEl>
                                        <p:attrNameLst>
                                          <p:attrName>style.visibility</p:attrName>
                                        </p:attrNameLst>
                                      </p:cBhvr>
                                      <p:to>
                                        <p:strVal val="visible"/>
                                      </p:to>
                                    </p:set>
                                    <p:animEffect transition="in" filter="wipe(left)">
                                      <p:cBhvr>
                                        <p:cTn id="24"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utoUpdateAnimBg="0"/>
      <p:bldP spid="2049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Flowchart: Alternate Process 7">
            <a:extLst>
              <a:ext uri="{FF2B5EF4-FFF2-40B4-BE49-F238E27FC236}">
                <a16:creationId xmlns="" xmlns:a16="http://schemas.microsoft.com/office/drawing/2014/main" id="{AE4782D3-7F85-4EE1-9D6D-3A05D4B734DF}"/>
              </a:ext>
            </a:extLst>
          </p:cNvPr>
          <p:cNvSpPr>
            <a:spLocks noChangeArrowheads="1"/>
          </p:cNvSpPr>
          <p:nvPr/>
        </p:nvSpPr>
        <p:spPr bwMode="auto">
          <a:xfrm>
            <a:off x="198437" y="4953000"/>
            <a:ext cx="11968693" cy="1287280"/>
          </a:xfrm>
          <a:prstGeom prst="flowChartAlternate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round/>
                <a:headEnd/>
                <a:tailEnd/>
              </a14:hiddenLine>
            </a:ext>
          </a:extLst>
        </p:spPr>
        <p:txBody>
          <a:bodyPr anchor="ctr"/>
          <a:lstStyle>
            <a:lvl1pPr marL="571500" indent="-5715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Wingdings" panose="05000000000000000000" pitchFamily="2" charset="2"/>
              <a:buChar char="v"/>
            </a:pPr>
            <a:r>
              <a:rPr lang="en-US" altLang="en-US" sz="3200" b="1" dirty="0">
                <a:latin typeface="Times New Roman" panose="02020603050405020304" pitchFamily="18" charset="0"/>
                <a:cs typeface="Times New Roman" panose="02020603050405020304" pitchFamily="18" charset="0"/>
              </a:rPr>
              <a:t>Valentina’s father was a tractor Driver &amp; her mother worked in a textile plant .</a:t>
            </a:r>
            <a:endParaRPr lang="en-US" altLang="en-US" sz="3200" b="1" i="1" dirty="0">
              <a:latin typeface="Times New Roman" panose="02020603050405020304" pitchFamily="18" charset="0"/>
              <a:cs typeface="Times New Roman" panose="02020603050405020304" pitchFamily="18" charset="0"/>
            </a:endParaRPr>
          </a:p>
        </p:txBody>
      </p:sp>
      <p:sp>
        <p:nvSpPr>
          <p:cNvPr id="20490" name="Flowchart: Alternate Process 10">
            <a:extLst>
              <a:ext uri="{FF2B5EF4-FFF2-40B4-BE49-F238E27FC236}">
                <a16:creationId xmlns="" xmlns:a16="http://schemas.microsoft.com/office/drawing/2014/main" id="{9D5DDAF5-9F26-4EAA-848E-85EB13151F15}"/>
              </a:ext>
            </a:extLst>
          </p:cNvPr>
          <p:cNvSpPr>
            <a:spLocks noChangeArrowheads="1"/>
          </p:cNvSpPr>
          <p:nvPr/>
        </p:nvSpPr>
        <p:spPr bwMode="auto">
          <a:xfrm>
            <a:off x="2644211" y="357171"/>
            <a:ext cx="8008180" cy="476250"/>
          </a:xfrm>
          <a:prstGeom prst="flowChartAlternate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round/>
                <a:headEnd/>
                <a:tailEnd/>
              </a14:hiddenLine>
            </a:ext>
          </a:extLst>
        </p:spPr>
        <p:txBody>
          <a:bodyPr anchor="ctr"/>
          <a:lstStyle>
            <a:lvl1pPr marL="571500" indent="-5715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Font typeface="Wingdings" panose="05000000000000000000" pitchFamily="2" charset="2"/>
              <a:buChar char="v"/>
            </a:pPr>
            <a:r>
              <a:rPr lang="en-US" altLang="en-US" sz="3600" b="1" i="1" u="sng" dirty="0">
                <a:latin typeface="Times New Roman" panose="02020603050405020304" pitchFamily="18" charset="0"/>
                <a:cs typeface="Times New Roman" panose="02020603050405020304" pitchFamily="18" charset="0"/>
              </a:rPr>
              <a:t>Parents of Valentina Tereshkova</a:t>
            </a:r>
            <a:endParaRPr lang="en-US" altLang="en-US" sz="3600" i="1" u="sng" dirty="0">
              <a:latin typeface="Times New Roman" panose="02020603050405020304" pitchFamily="18" charset="0"/>
              <a:cs typeface="Times New Roman" panose="02020603050405020304" pitchFamily="18" charset="0"/>
            </a:endParaRPr>
          </a:p>
        </p:txBody>
      </p:sp>
      <p:pic>
        <p:nvPicPr>
          <p:cNvPr id="7" name="Picture 6" descr="Teacher's B.png"/>
          <p:cNvPicPr>
            <a:picLocks noChangeAspect="1"/>
          </p:cNvPicPr>
          <p:nvPr/>
        </p:nvPicPr>
        <p:blipFill>
          <a:blip r:embed="rId2"/>
          <a:stretch>
            <a:fillRect/>
          </a:stretch>
        </p:blipFill>
        <p:spPr>
          <a:xfrm>
            <a:off x="11171237" y="5638800"/>
            <a:ext cx="1300162" cy="99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9" name="Group 8"/>
          <p:cNvGrpSpPr/>
          <p:nvPr/>
        </p:nvGrpSpPr>
        <p:grpSpPr>
          <a:xfrm>
            <a:off x="1722437" y="1447800"/>
            <a:ext cx="9753600" cy="3505200"/>
            <a:chOff x="1722437" y="1447800"/>
            <a:chExt cx="9753600" cy="3505200"/>
          </a:xfrm>
        </p:grpSpPr>
        <p:pic>
          <p:nvPicPr>
            <p:cNvPr id="62466" name="Picture 2" descr="Valentina Tereshkova – Russiapedia Space and aviation Prominent Russians"/>
            <p:cNvPicPr>
              <a:picLocks noChangeAspect="1" noChangeArrowheads="1"/>
            </p:cNvPicPr>
            <p:nvPr/>
          </p:nvPicPr>
          <p:blipFill>
            <a:blip r:embed="rId3"/>
            <a:srcRect/>
            <a:stretch>
              <a:fillRect/>
            </a:stretch>
          </p:blipFill>
          <p:spPr bwMode="auto">
            <a:xfrm>
              <a:off x="8580437" y="1447800"/>
              <a:ext cx="2895600" cy="3505200"/>
            </a:xfrm>
            <a:prstGeom prst="rect">
              <a:avLst/>
            </a:prstGeom>
            <a:noFill/>
          </p:spPr>
        </p:pic>
        <p:pic>
          <p:nvPicPr>
            <p:cNvPr id="62468" name="Picture 4" descr="Tereshkova"/>
            <p:cNvPicPr>
              <a:picLocks noChangeAspect="1" noChangeArrowheads="1"/>
            </p:cNvPicPr>
            <p:nvPr/>
          </p:nvPicPr>
          <p:blipFill>
            <a:blip r:embed="rId4"/>
            <a:srcRect/>
            <a:stretch>
              <a:fillRect/>
            </a:stretch>
          </p:blipFill>
          <p:spPr bwMode="auto">
            <a:xfrm>
              <a:off x="5303837" y="1447800"/>
              <a:ext cx="2971800" cy="3505200"/>
            </a:xfrm>
            <a:prstGeom prst="rect">
              <a:avLst/>
            </a:prstGeom>
            <a:noFill/>
          </p:spPr>
        </p:pic>
        <p:pic>
          <p:nvPicPr>
            <p:cNvPr id="62470" name="Picture 6" descr="Valentina Tereshkova as a child - Google Search in 2020 | Valentina  tereshkova, Children, Couple photos"/>
            <p:cNvPicPr>
              <a:picLocks noChangeAspect="1" noChangeArrowheads="1"/>
            </p:cNvPicPr>
            <p:nvPr/>
          </p:nvPicPr>
          <p:blipFill>
            <a:blip r:embed="rId5"/>
            <a:srcRect b="8696"/>
            <a:stretch>
              <a:fillRect/>
            </a:stretch>
          </p:blipFill>
          <p:spPr bwMode="auto">
            <a:xfrm>
              <a:off x="1722437" y="1447800"/>
              <a:ext cx="3352800" cy="3505200"/>
            </a:xfrm>
            <a:prstGeom prst="rect">
              <a:avLst/>
            </a:prstGeom>
            <a:noFill/>
          </p:spPr>
        </p:pic>
      </p:grpSp>
    </p:spTree>
    <p:extLst>
      <p:ext uri="{BB962C8B-B14F-4D97-AF65-F5344CB8AC3E}">
        <p14:creationId xmlns="" xmlns:p14="http://schemas.microsoft.com/office/powerpoint/2010/main" val="68582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wedge">
                                      <p:cBhvr>
                                        <p:cTn id="7" dur="2000"/>
                                        <p:tgtEl>
                                          <p:spTgt spid="204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wipe(left)">
                                      <p:cBhvr>
                                        <p:cTn id="1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utoUpdateAnimBg="0"/>
      <p:bldP spid="204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Flowchart: Alternate Process 7">
            <a:extLst>
              <a:ext uri="{FF2B5EF4-FFF2-40B4-BE49-F238E27FC236}">
                <a16:creationId xmlns="" xmlns:a16="http://schemas.microsoft.com/office/drawing/2014/main" id="{AE4782D3-7F85-4EE1-9D6D-3A05D4B734DF}"/>
              </a:ext>
            </a:extLst>
          </p:cNvPr>
          <p:cNvSpPr>
            <a:spLocks noChangeArrowheads="1"/>
          </p:cNvSpPr>
          <p:nvPr/>
        </p:nvSpPr>
        <p:spPr bwMode="auto">
          <a:xfrm>
            <a:off x="427037" y="4953000"/>
            <a:ext cx="11968693" cy="914089"/>
          </a:xfrm>
          <a:prstGeom prst="flowChartAlternate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round/>
                <a:headEnd/>
                <a:tailEnd/>
              </a14:hiddenLine>
            </a:ext>
          </a:extLst>
        </p:spPr>
        <p:txBody>
          <a:bodyPr anchor="ctr"/>
          <a:lstStyle>
            <a:lvl1pPr marL="571500" indent="-5715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Wingdings" panose="05000000000000000000" pitchFamily="2" charset="2"/>
              <a:buChar char="v"/>
            </a:pPr>
            <a:r>
              <a:rPr lang="en-US" altLang="en-US" sz="3200" b="1" dirty="0">
                <a:latin typeface="Times New Roman" panose="02020603050405020304" pitchFamily="18" charset="0"/>
                <a:cs typeface="Times New Roman" panose="02020603050405020304" pitchFamily="18" charset="0"/>
              </a:rPr>
              <a:t>Valentina started her education in 1945 at the age of eight .</a:t>
            </a:r>
            <a:endParaRPr lang="en-US" altLang="en-US" sz="3200" b="1" i="1" dirty="0">
              <a:latin typeface="Times New Roman" panose="02020603050405020304" pitchFamily="18" charset="0"/>
              <a:cs typeface="Times New Roman" panose="02020603050405020304" pitchFamily="18" charset="0"/>
            </a:endParaRPr>
          </a:p>
        </p:txBody>
      </p:sp>
      <p:sp>
        <p:nvSpPr>
          <p:cNvPr id="20490" name="Flowchart: Alternate Process 10">
            <a:extLst>
              <a:ext uri="{FF2B5EF4-FFF2-40B4-BE49-F238E27FC236}">
                <a16:creationId xmlns="" xmlns:a16="http://schemas.microsoft.com/office/drawing/2014/main" id="{9D5DDAF5-9F26-4EAA-848E-85EB13151F15}"/>
              </a:ext>
            </a:extLst>
          </p:cNvPr>
          <p:cNvSpPr>
            <a:spLocks noChangeArrowheads="1"/>
          </p:cNvSpPr>
          <p:nvPr/>
        </p:nvSpPr>
        <p:spPr bwMode="auto">
          <a:xfrm>
            <a:off x="2560637" y="457200"/>
            <a:ext cx="8008180" cy="476250"/>
          </a:xfrm>
          <a:prstGeom prst="flowChartAlternate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round/>
                <a:headEnd/>
                <a:tailEnd/>
              </a14:hiddenLine>
            </a:ext>
          </a:extLst>
        </p:spPr>
        <p:txBody>
          <a:bodyPr anchor="ctr"/>
          <a:lstStyle>
            <a:lvl1pPr marL="571500" indent="-5715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Font typeface="Wingdings" panose="05000000000000000000" pitchFamily="2" charset="2"/>
              <a:buChar char="v"/>
            </a:pPr>
            <a:r>
              <a:rPr lang="en-US" altLang="en-US" sz="3600" b="1" i="1" u="sng" dirty="0">
                <a:latin typeface="Times New Roman" panose="02020603050405020304" pitchFamily="18" charset="0"/>
                <a:cs typeface="Times New Roman" panose="02020603050405020304" pitchFamily="18" charset="0"/>
              </a:rPr>
              <a:t>Education of Valentina Tereshkova</a:t>
            </a:r>
            <a:endParaRPr lang="en-US" altLang="en-US" sz="3600" i="1" u="sng" dirty="0">
              <a:latin typeface="Times New Roman" panose="02020603050405020304" pitchFamily="18" charset="0"/>
              <a:cs typeface="Times New Roman" panose="02020603050405020304" pitchFamily="18" charset="0"/>
            </a:endParaRPr>
          </a:p>
        </p:txBody>
      </p:sp>
      <p:pic>
        <p:nvPicPr>
          <p:cNvPr id="8" name="Picture 7" descr="Teacher's B.png"/>
          <p:cNvPicPr>
            <a:picLocks noChangeAspect="1"/>
          </p:cNvPicPr>
          <p:nvPr/>
        </p:nvPicPr>
        <p:blipFill>
          <a:blip r:embed="rId2"/>
          <a:stretch>
            <a:fillRect/>
          </a:stretch>
        </p:blipFill>
        <p:spPr>
          <a:xfrm>
            <a:off x="11095037" y="5638800"/>
            <a:ext cx="1300162" cy="99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9" name="Group 8"/>
          <p:cNvGrpSpPr/>
          <p:nvPr/>
        </p:nvGrpSpPr>
        <p:grpSpPr>
          <a:xfrm>
            <a:off x="3094037" y="1295400"/>
            <a:ext cx="7315200" cy="3429000"/>
            <a:chOff x="3094037" y="1295400"/>
            <a:chExt cx="7315200" cy="3429000"/>
          </a:xfrm>
        </p:grpSpPr>
        <p:pic>
          <p:nvPicPr>
            <p:cNvPr id="61442" name="Picture 2" descr="Cosmonaut Valentina Tereshkova - Stock Image - C011/0292 - Science Photo  Library"/>
            <p:cNvPicPr>
              <a:picLocks noChangeAspect="1" noChangeArrowheads="1"/>
            </p:cNvPicPr>
            <p:nvPr/>
          </p:nvPicPr>
          <p:blipFill>
            <a:blip r:embed="rId3"/>
            <a:srcRect/>
            <a:stretch>
              <a:fillRect/>
            </a:stretch>
          </p:blipFill>
          <p:spPr bwMode="auto">
            <a:xfrm>
              <a:off x="3094037" y="1295400"/>
              <a:ext cx="3657600" cy="3429000"/>
            </a:xfrm>
            <a:prstGeom prst="rect">
              <a:avLst/>
            </a:prstGeom>
            <a:noFill/>
          </p:spPr>
        </p:pic>
        <p:pic>
          <p:nvPicPr>
            <p:cNvPr id="61444" name="Picture 4" descr="Valentina Tereshkova signed Photo"/>
            <p:cNvPicPr>
              <a:picLocks noChangeAspect="1" noChangeArrowheads="1"/>
            </p:cNvPicPr>
            <p:nvPr/>
          </p:nvPicPr>
          <p:blipFill>
            <a:blip r:embed="rId4"/>
            <a:srcRect/>
            <a:stretch>
              <a:fillRect/>
            </a:stretch>
          </p:blipFill>
          <p:spPr bwMode="auto">
            <a:xfrm>
              <a:off x="6751637" y="1295400"/>
              <a:ext cx="3657600" cy="3429000"/>
            </a:xfrm>
            <a:prstGeom prst="rect">
              <a:avLst/>
            </a:prstGeom>
            <a:noFill/>
          </p:spPr>
        </p:pic>
      </p:grpSp>
    </p:spTree>
    <p:extLst>
      <p:ext uri="{BB962C8B-B14F-4D97-AF65-F5344CB8AC3E}">
        <p14:creationId xmlns="" xmlns:p14="http://schemas.microsoft.com/office/powerpoint/2010/main" val="148075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strips(downLeft)">
                                      <p:cBhvr>
                                        <p:cTn id="7" dur="500"/>
                                        <p:tgtEl>
                                          <p:spTgt spid="2049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wipe(left)">
                                      <p:cBhvr>
                                        <p:cTn id="1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utoUpdateAnimBg="0"/>
      <p:bldP spid="204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Flowchart: Alternate Process 7">
            <a:extLst>
              <a:ext uri="{FF2B5EF4-FFF2-40B4-BE49-F238E27FC236}">
                <a16:creationId xmlns="" xmlns:a16="http://schemas.microsoft.com/office/drawing/2014/main" id="{AE4782D3-7F85-4EE1-9D6D-3A05D4B734DF}"/>
              </a:ext>
            </a:extLst>
          </p:cNvPr>
          <p:cNvSpPr>
            <a:spLocks noChangeArrowheads="1"/>
          </p:cNvSpPr>
          <p:nvPr/>
        </p:nvSpPr>
        <p:spPr bwMode="auto">
          <a:xfrm>
            <a:off x="427037" y="4724400"/>
            <a:ext cx="11870590" cy="1024251"/>
          </a:xfrm>
          <a:prstGeom prst="flowChartAlternate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round/>
                <a:headEnd/>
                <a:tailEnd/>
              </a14:hiddenLine>
            </a:ext>
          </a:extLst>
        </p:spPr>
        <p:txBody>
          <a:bodyPr anchor="ctr"/>
          <a:lstStyle>
            <a:lvl1pPr marL="571500" indent="-5715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Wingdings" panose="05000000000000000000" pitchFamily="2" charset="2"/>
              <a:buChar char="v"/>
            </a:pPr>
            <a:r>
              <a:rPr lang="en-US" altLang="en-US" sz="3200" b="1" dirty="0">
                <a:latin typeface="Times New Roman" panose="02020603050405020304" pitchFamily="18" charset="0"/>
                <a:cs typeface="Times New Roman" panose="02020603050405020304" pitchFamily="18" charset="0"/>
              </a:rPr>
              <a:t>Valentina left school in 1953 &amp; continued her education through distance learning .</a:t>
            </a:r>
            <a:endParaRPr lang="en-US" altLang="en-US" sz="3200" b="1" i="1" dirty="0">
              <a:latin typeface="Times New Roman" panose="02020603050405020304" pitchFamily="18" charset="0"/>
              <a:cs typeface="Times New Roman" panose="02020603050405020304" pitchFamily="18" charset="0"/>
            </a:endParaRPr>
          </a:p>
        </p:txBody>
      </p:sp>
      <p:sp>
        <p:nvSpPr>
          <p:cNvPr id="20490" name="Flowchart: Alternate Process 10">
            <a:extLst>
              <a:ext uri="{FF2B5EF4-FFF2-40B4-BE49-F238E27FC236}">
                <a16:creationId xmlns="" xmlns:a16="http://schemas.microsoft.com/office/drawing/2014/main" id="{9D5DDAF5-9F26-4EAA-848E-85EB13151F15}"/>
              </a:ext>
            </a:extLst>
          </p:cNvPr>
          <p:cNvSpPr>
            <a:spLocks noChangeArrowheads="1"/>
          </p:cNvSpPr>
          <p:nvPr/>
        </p:nvSpPr>
        <p:spPr bwMode="auto">
          <a:xfrm>
            <a:off x="1522003" y="372728"/>
            <a:ext cx="9964568" cy="697003"/>
          </a:xfrm>
          <a:prstGeom prst="flowChartAlternateProcess">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round/>
                <a:headEnd/>
                <a:tailEnd/>
              </a14:hiddenLine>
            </a:ext>
          </a:extLst>
        </p:spPr>
        <p:txBody>
          <a:bodyPr anchor="ctr"/>
          <a:lstStyle>
            <a:lvl1pPr marL="571500" indent="-5715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buFont typeface="Wingdings" panose="05000000000000000000" pitchFamily="2" charset="2"/>
              <a:buChar char="v"/>
            </a:pPr>
            <a:r>
              <a:rPr lang="en-US" altLang="en-US" sz="3600" b="1" i="1" u="sng" dirty="0">
                <a:latin typeface="Times New Roman" panose="02020603050405020304" pitchFamily="18" charset="0"/>
                <a:cs typeface="Times New Roman" panose="02020603050405020304" pitchFamily="18" charset="0"/>
              </a:rPr>
              <a:t>Distance Learning of Valentina Tereshkova</a:t>
            </a:r>
            <a:endParaRPr lang="en-US" altLang="en-US" sz="3600" i="1" u="sng" dirty="0">
              <a:latin typeface="Times New Roman" panose="02020603050405020304" pitchFamily="18" charset="0"/>
              <a:cs typeface="Times New Roman" panose="02020603050405020304" pitchFamily="18" charset="0"/>
            </a:endParaRPr>
          </a:p>
        </p:txBody>
      </p:sp>
      <p:pic>
        <p:nvPicPr>
          <p:cNvPr id="6" name="Picture 5" descr="Teacher's B.png"/>
          <p:cNvPicPr>
            <a:picLocks noChangeAspect="1"/>
          </p:cNvPicPr>
          <p:nvPr/>
        </p:nvPicPr>
        <p:blipFill>
          <a:blip r:embed="rId2"/>
          <a:stretch>
            <a:fillRect/>
          </a:stretch>
        </p:blipFill>
        <p:spPr>
          <a:xfrm>
            <a:off x="11018837" y="5410200"/>
            <a:ext cx="1300162" cy="99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0418" name="Picture 2" descr="Valentina Tereshkova, legendary Soviet cosmonaut and the first woman in  space - Science &amp; Space - TASS"/>
          <p:cNvPicPr>
            <a:picLocks noChangeAspect="1" noChangeArrowheads="1"/>
          </p:cNvPicPr>
          <p:nvPr/>
        </p:nvPicPr>
        <p:blipFill>
          <a:blip r:embed="rId3"/>
          <a:srcRect/>
          <a:stretch>
            <a:fillRect/>
          </a:stretch>
        </p:blipFill>
        <p:spPr bwMode="auto">
          <a:xfrm>
            <a:off x="3246437" y="1447800"/>
            <a:ext cx="5900738" cy="2971800"/>
          </a:xfrm>
          <a:prstGeom prst="rect">
            <a:avLst/>
          </a:prstGeom>
          <a:noFill/>
        </p:spPr>
      </p:pic>
    </p:spTree>
    <p:extLst>
      <p:ext uri="{BB962C8B-B14F-4D97-AF65-F5344CB8AC3E}">
        <p14:creationId xmlns="" xmlns:p14="http://schemas.microsoft.com/office/powerpoint/2010/main" val="170363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 to="" calcmode="lin" valueType="num">
                                      <p:cBhvr>
                                        <p:cTn id="7" dur="1" fill="hold"/>
                                        <p:tgtEl>
                                          <p:spTgt spid="2049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0418"/>
                                        </p:tgtEl>
                                        <p:attrNameLst>
                                          <p:attrName>style.visibility</p:attrName>
                                        </p:attrNameLst>
                                      </p:cBhvr>
                                      <p:to>
                                        <p:strVal val="visible"/>
                                      </p:to>
                                    </p:set>
                                    <p:animEffect transition="in" filter="strips(downLeft)">
                                      <p:cBhvr>
                                        <p:cTn id="12" dur="500"/>
                                        <p:tgtEl>
                                          <p:spTgt spid="604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wipe(left)">
                                      <p:cBhvr>
                                        <p:cTn id="1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utoUpdateAnimBg="0"/>
      <p:bldP spid="2049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1179</Words>
  <Application>Microsoft Office PowerPoint</Application>
  <PresentationFormat>Custom</PresentationFormat>
  <Paragraphs>134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Parvin Akter</dc:creator>
  <cp:lastModifiedBy>Parvin Akter</cp:lastModifiedBy>
  <cp:revision>73</cp:revision>
  <dcterms:created xsi:type="dcterms:W3CDTF">2006-08-16T00:00:00Z</dcterms:created>
  <dcterms:modified xsi:type="dcterms:W3CDTF">2020-11-10T17:15:56Z</dcterms:modified>
</cp:coreProperties>
</file>