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9" r:id="rId4"/>
    <p:sldId id="261" r:id="rId5"/>
    <p:sldId id="260" r:id="rId6"/>
    <p:sldId id="263" r:id="rId7"/>
    <p:sldId id="264" r:id="rId8"/>
    <p:sldId id="262" r:id="rId9"/>
    <p:sldId id="274" r:id="rId10"/>
    <p:sldId id="265" r:id="rId11"/>
    <p:sldId id="273" r:id="rId12"/>
    <p:sldId id="267" r:id="rId13"/>
    <p:sldId id="266" r:id="rId14"/>
    <p:sldId id="269" r:id="rId15"/>
    <p:sldId id="268" r:id="rId16"/>
    <p:sldId id="270" r:id="rId17"/>
    <p:sldId id="271" r:id="rId18"/>
    <p:sldId id="275" r:id="rId19"/>
    <p:sldId id="272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94403-ACC1-4274-B9F9-35747CDFF26E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428A6-2AB3-4FCC-B8EB-2BB25F36EE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428A6-2AB3-4FCC-B8EB-2BB25F36EE5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8FF9-BB84-42AD-8CCA-102F0AE95A9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FF12-DF31-4F69-8670-7F295FBC9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8FF9-BB84-42AD-8CCA-102F0AE95A9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FF12-DF31-4F69-8670-7F295FBC9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8FF9-BB84-42AD-8CCA-102F0AE95A9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FF12-DF31-4F69-8670-7F295FBC9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8FF9-BB84-42AD-8CCA-102F0AE95A9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FF12-DF31-4F69-8670-7F295FBC9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8FF9-BB84-42AD-8CCA-102F0AE95A9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FF12-DF31-4F69-8670-7F295FBC9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8FF9-BB84-42AD-8CCA-102F0AE95A9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FF12-DF31-4F69-8670-7F295FBC9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8FF9-BB84-42AD-8CCA-102F0AE95A9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FF12-DF31-4F69-8670-7F295FBC9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8FF9-BB84-42AD-8CCA-102F0AE95A9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FF12-DF31-4F69-8670-7F295FBC9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8FF9-BB84-42AD-8CCA-102F0AE95A9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FF12-DF31-4F69-8670-7F295FBC9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8FF9-BB84-42AD-8CCA-102F0AE95A9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FF12-DF31-4F69-8670-7F295FBC9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8FF9-BB84-42AD-8CCA-102F0AE95A9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FF12-DF31-4F69-8670-7F295FBC9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38FF9-BB84-42AD-8CCA-102F0AE95A9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0FF12-DF31-4F69-8670-7F295FBC9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VIDEO%20SONGS\hello%20song.mp4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ownloads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8" name="Picture 4" descr="C:\Users\user\Downloads\7a53089bccaaedf78fd22c7e20d9c53c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81000"/>
            <a:ext cx="7391400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e81e6a21fb162a5b18d032f9ea201cc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91028" y="1981200"/>
            <a:ext cx="73623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</a:t>
            </a:r>
            <a:r>
              <a:rPr lang="en-US" sz="3200" b="1" u="sng" dirty="0" err="1" smtClean="0"/>
              <a:t>aliha</a:t>
            </a:r>
            <a:r>
              <a:rPr lang="en-US" sz="3200" b="1" dirty="0" smtClean="0"/>
              <a:t> is Bangladeshi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</a:t>
            </a:r>
            <a:r>
              <a:rPr lang="en-US" sz="3200" b="1" u="sng" dirty="0" smtClean="0"/>
              <a:t>he</a:t>
            </a:r>
            <a:r>
              <a:rPr lang="en-US" sz="3200" b="1" dirty="0" smtClean="0"/>
              <a:t> </a:t>
            </a:r>
            <a:r>
              <a:rPr lang="en-US" sz="3200" b="1" dirty="0" smtClean="0"/>
              <a:t>comes from Dhaka</a:t>
            </a:r>
            <a:r>
              <a:rPr lang="en-US" sz="3200" b="1" dirty="0" smtClean="0"/>
              <a:t>. </a:t>
            </a:r>
            <a:r>
              <a:rPr lang="en-US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en-US" sz="3200" b="1" u="sng" dirty="0" smtClean="0"/>
              <a:t>haka</a:t>
            </a:r>
            <a:r>
              <a:rPr lang="en-US" sz="3200" b="1" dirty="0" smtClean="0"/>
              <a:t> </a:t>
            </a:r>
            <a:r>
              <a:rPr lang="en-US" sz="3200" b="1" dirty="0" smtClean="0"/>
              <a:t>is the capital of Bangladesh.</a:t>
            </a:r>
            <a:r>
              <a:rPr lang="en-US" sz="3200" b="1" dirty="0"/>
              <a:t> </a:t>
            </a:r>
            <a:r>
              <a:rPr lang="en-US" sz="3200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</a:t>
            </a:r>
            <a:r>
              <a:rPr lang="en-US" sz="3200" b="1" u="sng" dirty="0" err="1" smtClean="0"/>
              <a:t>aliha</a:t>
            </a:r>
            <a:r>
              <a:rPr lang="en-US" sz="3200" b="1" dirty="0" smtClean="0"/>
              <a:t> lives near the </a:t>
            </a:r>
            <a:r>
              <a:rPr lang="en-US" sz="3200" b="1" dirty="0" err="1" smtClean="0"/>
              <a:t>Buriganga</a:t>
            </a:r>
            <a:r>
              <a:rPr lang="en-US" sz="3200" b="1" dirty="0" smtClean="0"/>
              <a:t> River</a:t>
            </a:r>
            <a:r>
              <a:rPr lang="en-US" sz="3200" b="1" dirty="0" smtClean="0"/>
              <a:t>. </a:t>
            </a:r>
            <a:r>
              <a:rPr lang="en-US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3200" b="1" u="sng" dirty="0" smtClean="0"/>
              <a:t>he</a:t>
            </a:r>
            <a:r>
              <a:rPr lang="en-US" sz="3200" b="1" dirty="0" smtClean="0"/>
              <a:t> </a:t>
            </a:r>
            <a:r>
              <a:rPr lang="en-US" sz="3200" b="1" dirty="0" smtClean="0"/>
              <a:t>river is very big</a:t>
            </a:r>
            <a:r>
              <a:rPr lang="en-US" sz="3200" b="1" dirty="0" smtClean="0"/>
              <a:t>. </a:t>
            </a:r>
            <a:r>
              <a:rPr lang="en-US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3200" b="1" u="sng" dirty="0" smtClean="0"/>
              <a:t>n</a:t>
            </a:r>
            <a:r>
              <a:rPr lang="en-US" sz="3200" b="1" dirty="0" smtClean="0"/>
              <a:t> June, July and </a:t>
            </a:r>
            <a:r>
              <a:rPr lang="en-US" sz="3200" b="1" dirty="0" smtClean="0"/>
              <a:t>August</a:t>
            </a:r>
            <a:r>
              <a:rPr lang="en-US" sz="3200" b="1" dirty="0" smtClean="0"/>
              <a:t>, there </a:t>
            </a:r>
            <a:r>
              <a:rPr lang="en-US" sz="3200" b="1" dirty="0" smtClean="0"/>
              <a:t>is a lot of rain in Bangladesh.</a:t>
            </a:r>
            <a:endParaRPr lang="en-US" sz="32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838200" y="609600"/>
            <a:ext cx="7620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Find the words with capital letters in Activity A. Underline them. </a:t>
            </a:r>
            <a:endParaRPr lang="en-US" sz="4000" b="1" dirty="0"/>
          </a:p>
        </p:txBody>
      </p:sp>
      <p:sp>
        <p:nvSpPr>
          <p:cNvPr id="6" name="Flowchart: Terminator 5"/>
          <p:cNvSpPr/>
          <p:nvPr/>
        </p:nvSpPr>
        <p:spPr>
          <a:xfrm>
            <a:off x="457200" y="4495800"/>
            <a:ext cx="8305800" cy="1752600"/>
          </a:xfrm>
          <a:prstGeom prst="flowChartTerminator">
            <a:avLst/>
          </a:prstGeom>
          <a:solidFill>
            <a:schemeClr val="accent1">
              <a:alpha val="0"/>
            </a:scheme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first letter of the sentence has to be written with capital letter.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e81e6a21fb162a5b18d032f9ea201cc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990600" y="228600"/>
            <a:ext cx="7543800" cy="1981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When writing, we use capital letters in some cases.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943600" y="2438400"/>
            <a:ext cx="2743200" cy="3200400"/>
          </a:xfrm>
          <a:prstGeom prst="roundRect">
            <a:avLst/>
          </a:prstGeom>
          <a:gradFill>
            <a:gsLst>
              <a:gs pos="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B</a:t>
            </a:r>
            <a:r>
              <a:rPr lang="en-US" sz="3600" b="1" dirty="0" smtClean="0">
                <a:solidFill>
                  <a:schemeClr val="bg1"/>
                </a:solidFill>
              </a:rPr>
              <a:t>angladesh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en-US" sz="3600" b="1" dirty="0" smtClean="0">
                <a:solidFill>
                  <a:schemeClr val="bg1"/>
                </a:solidFill>
              </a:rPr>
              <a:t>ndia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N</a:t>
            </a:r>
            <a:r>
              <a:rPr lang="en-US" sz="3600" b="1" dirty="0" smtClean="0">
                <a:solidFill>
                  <a:schemeClr val="bg1"/>
                </a:solidFill>
              </a:rPr>
              <a:t>epal</a:t>
            </a:r>
          </a:p>
          <a:p>
            <a:pPr algn="ctr"/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>
            <a:off x="304800" y="2286000"/>
            <a:ext cx="4419600" cy="2971800"/>
          </a:xfrm>
          <a:prstGeom prst="wedgeEllipseCallout">
            <a:avLst>
              <a:gd name="adj1" fmla="val 73703"/>
              <a:gd name="adj2" fmla="val 12322"/>
            </a:avLst>
          </a:prstGeom>
          <a:noFill/>
          <a:ln w="50800">
            <a:gradFill>
              <a:gsLst>
                <a:gs pos="0">
                  <a:schemeClr val="accent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Country’s name is always written with capital letter.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6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e81e6a21fb162a5b18d032f9ea201cc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>
          <a:xfrm>
            <a:off x="990600" y="228600"/>
            <a:ext cx="7543800" cy="1981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When writing, we use capital letters in some cases.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304800" y="2286000"/>
            <a:ext cx="4419600" cy="2971800"/>
          </a:xfrm>
          <a:prstGeom prst="wedgeEllipseCallout">
            <a:avLst>
              <a:gd name="adj1" fmla="val 73703"/>
              <a:gd name="adj2" fmla="val 12322"/>
            </a:avLst>
          </a:prstGeom>
          <a:noFill/>
          <a:ln w="50800">
            <a:gradFill>
              <a:gsLst>
                <a:gs pos="0">
                  <a:schemeClr val="accent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City’s name is always written with capital letter.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943600" y="2438400"/>
            <a:ext cx="2743200" cy="3200400"/>
          </a:xfrm>
          <a:prstGeom prst="roundRect">
            <a:avLst/>
          </a:prstGeom>
          <a:gradFill>
            <a:gsLst>
              <a:gs pos="0">
                <a:schemeClr val="accent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D</a:t>
            </a:r>
            <a:r>
              <a:rPr lang="en-US" sz="3600" b="1" dirty="0" smtClean="0">
                <a:solidFill>
                  <a:schemeClr val="bg1"/>
                </a:solidFill>
              </a:rPr>
              <a:t>haka</a:t>
            </a: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</a:rPr>
              <a:t>S</a:t>
            </a:r>
            <a:r>
              <a:rPr lang="en-US" sz="3600" b="1" dirty="0" err="1" smtClean="0">
                <a:solidFill>
                  <a:schemeClr val="bg1"/>
                </a:solidFill>
              </a:rPr>
              <a:t>ylhet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</a:rPr>
              <a:t>H</a:t>
            </a:r>
            <a:r>
              <a:rPr lang="en-US" sz="3600" b="1" dirty="0" err="1" smtClean="0">
                <a:solidFill>
                  <a:schemeClr val="bg1"/>
                </a:solidFill>
              </a:rPr>
              <a:t>obigonj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6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e81e6a21fb162a5b18d032f9ea201cc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>
          <a:xfrm>
            <a:off x="990600" y="228600"/>
            <a:ext cx="7543800" cy="1981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When writing, we use capital letters in some cases.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304800" y="2286000"/>
            <a:ext cx="4419600" cy="2971800"/>
          </a:xfrm>
          <a:prstGeom prst="wedgeEllipseCallout">
            <a:avLst>
              <a:gd name="adj1" fmla="val 73703"/>
              <a:gd name="adj2" fmla="val 12322"/>
            </a:avLst>
          </a:prstGeom>
          <a:noFill/>
          <a:ln w="50800">
            <a:gradFill>
              <a:gsLst>
                <a:gs pos="0">
                  <a:schemeClr val="accent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People’s name is always written with capital letter.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943600" y="2438400"/>
            <a:ext cx="2743200" cy="3200400"/>
          </a:xfrm>
          <a:prstGeom prst="roundRect">
            <a:avLst/>
          </a:prstGeom>
          <a:gradFill>
            <a:gsLst>
              <a:gs pos="0">
                <a:schemeClr val="accent2">
                  <a:alpha val="7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53200" y="2971800"/>
            <a:ext cx="1676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M</a:t>
            </a:r>
            <a:r>
              <a:rPr lang="en-US" sz="4000" b="1" dirty="0" err="1" smtClean="0"/>
              <a:t>aliha</a:t>
            </a:r>
            <a:endParaRPr lang="en-US" sz="4000" b="1" dirty="0" smtClean="0"/>
          </a:p>
          <a:p>
            <a:r>
              <a:rPr lang="en-US" sz="4000" b="1" dirty="0" err="1" smtClean="0">
                <a:solidFill>
                  <a:srgbClr val="FF0000"/>
                </a:solidFill>
              </a:rPr>
              <a:t>M</a:t>
            </a:r>
            <a:r>
              <a:rPr lang="en-US" sz="4000" b="1" dirty="0" err="1" smtClean="0"/>
              <a:t>oury</a:t>
            </a:r>
            <a:endParaRPr lang="en-US" sz="4000" b="1" dirty="0" smtClean="0"/>
          </a:p>
          <a:p>
            <a:r>
              <a:rPr lang="en-US" sz="4000" b="1" dirty="0" err="1" smtClean="0">
                <a:solidFill>
                  <a:srgbClr val="FF0000"/>
                </a:solidFill>
              </a:rPr>
              <a:t>K</a:t>
            </a:r>
            <a:r>
              <a:rPr lang="en-US" sz="4000" b="1" dirty="0" err="1" smtClean="0"/>
              <a:t>omol</a:t>
            </a:r>
            <a:endParaRPr lang="en-US" sz="4000" b="1" dirty="0" smtClean="0"/>
          </a:p>
          <a:p>
            <a:r>
              <a:rPr lang="en-US" sz="4000" b="1" dirty="0" err="1" smtClean="0">
                <a:solidFill>
                  <a:srgbClr val="FF0000"/>
                </a:solidFill>
              </a:rPr>
              <a:t>R</a:t>
            </a:r>
            <a:r>
              <a:rPr lang="en-US" sz="4000" b="1" dirty="0" err="1" smtClean="0"/>
              <a:t>adif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6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e81e6a21fb162a5b18d032f9ea201cc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>
          <a:xfrm>
            <a:off x="990600" y="228600"/>
            <a:ext cx="7543800" cy="1981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When writing, we use capital letters in some cases.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304800" y="2286000"/>
            <a:ext cx="4419600" cy="2971800"/>
          </a:xfrm>
          <a:prstGeom prst="wedgeEllipseCallout">
            <a:avLst>
              <a:gd name="adj1" fmla="val 73703"/>
              <a:gd name="adj2" fmla="val 12322"/>
            </a:avLst>
          </a:prstGeom>
          <a:noFill/>
          <a:ln w="50800">
            <a:gradFill>
              <a:gsLst>
                <a:gs pos="0">
                  <a:schemeClr val="accent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River’s name is always written with capital letter.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943600" y="2438400"/>
            <a:ext cx="2743200" cy="3200400"/>
          </a:xfrm>
          <a:prstGeom prst="roundRect">
            <a:avLst/>
          </a:prstGeom>
          <a:gradFill>
            <a:gsLst>
              <a:gs pos="0">
                <a:schemeClr val="accent3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</a:rPr>
              <a:t>B</a:t>
            </a:r>
            <a:r>
              <a:rPr lang="en-US" sz="3600" b="1" dirty="0" err="1" smtClean="0">
                <a:solidFill>
                  <a:schemeClr val="bg1"/>
                </a:solidFill>
              </a:rPr>
              <a:t>uriganga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</a:rPr>
              <a:t>S</a:t>
            </a:r>
            <a:r>
              <a:rPr lang="en-US" sz="3600" b="1" dirty="0" err="1" smtClean="0">
                <a:solidFill>
                  <a:schemeClr val="bg1"/>
                </a:solidFill>
              </a:rPr>
              <a:t>urma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</a:rPr>
              <a:t>K</a:t>
            </a:r>
            <a:r>
              <a:rPr lang="en-US" sz="3600" b="1" dirty="0" err="1" smtClean="0">
                <a:solidFill>
                  <a:schemeClr val="bg1"/>
                </a:solidFill>
              </a:rPr>
              <a:t>usiara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6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e81e6a21fb162a5b18d032f9ea201cc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>
          <a:xfrm>
            <a:off x="990600" y="228600"/>
            <a:ext cx="7543800" cy="1981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When writing, we use capital letters in some cases.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304800" y="2286000"/>
            <a:ext cx="4419600" cy="2971800"/>
          </a:xfrm>
          <a:prstGeom prst="wedgeEllipseCallout">
            <a:avLst>
              <a:gd name="adj1" fmla="val 73703"/>
              <a:gd name="adj2" fmla="val 12322"/>
            </a:avLst>
          </a:prstGeom>
          <a:noFill/>
          <a:ln w="50800">
            <a:gradFill>
              <a:gsLst>
                <a:gs pos="0">
                  <a:schemeClr val="accent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Month’s name is always written with capital letter.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943600" y="2438400"/>
            <a:ext cx="2743200" cy="3200400"/>
          </a:xfrm>
          <a:prstGeom prst="roundRect">
            <a:avLst/>
          </a:prstGeom>
          <a:gradFill>
            <a:gsLst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J</a:t>
            </a:r>
            <a:r>
              <a:rPr lang="en-US" sz="4000" b="1" dirty="0" smtClean="0"/>
              <a:t>une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J</a:t>
            </a:r>
            <a:r>
              <a:rPr lang="en-US" sz="4000" b="1" dirty="0" smtClean="0"/>
              <a:t>uly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A</a:t>
            </a:r>
            <a:r>
              <a:rPr lang="en-US" sz="4000" b="1" dirty="0" smtClean="0"/>
              <a:t>ugust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6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e81e6a21fb162a5b18d032f9ea201cc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>
          <a:xfrm>
            <a:off x="990600" y="228600"/>
            <a:ext cx="7543800" cy="1981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When writing, we use capital letters in some cases.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304800" y="2286000"/>
            <a:ext cx="4419600" cy="2971800"/>
          </a:xfrm>
          <a:prstGeom prst="wedgeEllipseCallout">
            <a:avLst>
              <a:gd name="adj1" fmla="val 73703"/>
              <a:gd name="adj2" fmla="val 12322"/>
            </a:avLst>
          </a:prstGeom>
          <a:noFill/>
          <a:ln w="50800">
            <a:gradFill>
              <a:gsLst>
                <a:gs pos="0">
                  <a:schemeClr val="accent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Week’s name is always written with capital letter.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943600" y="2438400"/>
            <a:ext cx="2743200" cy="3200400"/>
          </a:xfrm>
          <a:prstGeom prst="roundRect">
            <a:avLst/>
          </a:prstGeom>
          <a:gradFill>
            <a:gsLst>
              <a:gs pos="0">
                <a:srgbClr val="7030A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S</a:t>
            </a:r>
            <a:r>
              <a:rPr lang="en-US" sz="3600" b="1" dirty="0" smtClean="0">
                <a:solidFill>
                  <a:schemeClr val="bg1"/>
                </a:solidFill>
              </a:rPr>
              <a:t>aturday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S</a:t>
            </a:r>
            <a:r>
              <a:rPr lang="en-US" sz="3600" b="1" dirty="0" smtClean="0">
                <a:solidFill>
                  <a:schemeClr val="bg1"/>
                </a:solidFill>
              </a:rPr>
              <a:t>unday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M</a:t>
            </a:r>
            <a:r>
              <a:rPr lang="en-US" sz="3600" b="1" dirty="0" smtClean="0">
                <a:solidFill>
                  <a:schemeClr val="bg1"/>
                </a:solidFill>
              </a:rPr>
              <a:t>onday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6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e81e6a21fb162a5b18d032f9ea201cc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>
          <a:xfrm>
            <a:off x="990600" y="228600"/>
            <a:ext cx="7543800" cy="1981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When writing, we use capital letters in some cases.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304800" y="2286000"/>
            <a:ext cx="4419600" cy="2971800"/>
          </a:xfrm>
          <a:prstGeom prst="wedgeEllipseCallout">
            <a:avLst>
              <a:gd name="adj1" fmla="val 73703"/>
              <a:gd name="adj2" fmla="val 12322"/>
            </a:avLst>
          </a:prstGeom>
          <a:noFill/>
          <a:ln w="50800">
            <a:gradFill>
              <a:gsLst>
                <a:gs pos="0">
                  <a:schemeClr val="accent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 Always write with a capital letter to address someone.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943600" y="2438400"/>
            <a:ext cx="2743200" cy="3200400"/>
          </a:xfrm>
          <a:prstGeom prst="round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H</a:t>
            </a:r>
            <a:r>
              <a:rPr lang="en-US" sz="3600" b="1" dirty="0" smtClean="0">
                <a:solidFill>
                  <a:schemeClr val="bg1"/>
                </a:solidFill>
              </a:rPr>
              <a:t>e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S</a:t>
            </a:r>
            <a:r>
              <a:rPr lang="en-US" sz="3600" b="1" dirty="0" smtClean="0">
                <a:solidFill>
                  <a:schemeClr val="bg1"/>
                </a:solidFill>
              </a:rPr>
              <a:t>he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en-US" sz="3600" b="1" dirty="0" smtClean="0">
                <a:solidFill>
                  <a:schemeClr val="bg1"/>
                </a:solidFill>
              </a:rPr>
              <a:t>t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6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e81e6a21fb162a5b18d032f9ea201cc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641E83F-FC6C-4DDC-9BC6-0C44FAF9E05C}"/>
              </a:ext>
            </a:extLst>
          </p:cNvPr>
          <p:cNvSpPr txBox="1"/>
          <p:nvPr/>
        </p:nvSpPr>
        <p:spPr>
          <a:xfrm>
            <a:off x="3035547" y="540603"/>
            <a:ext cx="3060453" cy="830997"/>
          </a:xfrm>
          <a:prstGeom prst="rect">
            <a:avLst/>
          </a:prstGeom>
          <a:gradFill>
            <a:gsLst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508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rtlCol="0">
            <a:spAutoFit/>
          </a:bodyPr>
          <a:lstStyle/>
          <a:p>
            <a:r>
              <a:rPr lang="en-US" sz="4800" b="1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3072825"/>
            <a:ext cx="5715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1.maliha </a:t>
            </a:r>
            <a:r>
              <a:rPr lang="en-US" sz="3200" b="1" dirty="0" smtClean="0"/>
              <a:t>is </a:t>
            </a:r>
            <a:r>
              <a:rPr lang="en-US" sz="3200" b="1" dirty="0" err="1" smtClean="0"/>
              <a:t>bangladeshi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85800" y="3516868"/>
            <a:ext cx="51750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2. she </a:t>
            </a:r>
            <a:r>
              <a:rPr lang="en-US" sz="3200" b="1" dirty="0" smtClean="0"/>
              <a:t>comes from </a:t>
            </a:r>
            <a:r>
              <a:rPr lang="en-US" sz="3200" b="1" dirty="0" err="1" smtClean="0"/>
              <a:t>dhaka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685800" y="3925669"/>
            <a:ext cx="76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3.dhaka </a:t>
            </a:r>
            <a:r>
              <a:rPr lang="en-US" sz="3200" b="1" dirty="0" smtClean="0"/>
              <a:t>is the capital of </a:t>
            </a:r>
            <a:r>
              <a:rPr lang="en-US" sz="3200" b="1" dirty="0" err="1" smtClean="0"/>
              <a:t>b</a:t>
            </a:r>
            <a:r>
              <a:rPr lang="en-US" sz="3200" b="1" dirty="0" err="1" smtClean="0"/>
              <a:t>angladesh</a:t>
            </a:r>
            <a:endParaRPr lang="en-US" sz="3200" b="1" dirty="0" smtClean="0"/>
          </a:p>
          <a:p>
            <a:r>
              <a:rPr lang="en-US" sz="3200" b="1" dirty="0" smtClean="0"/>
              <a:t>4. </a:t>
            </a:r>
            <a:r>
              <a:rPr lang="en-US" sz="3200" b="1" dirty="0" err="1" smtClean="0"/>
              <a:t>maliha</a:t>
            </a:r>
            <a:r>
              <a:rPr lang="en-US" sz="3200" b="1" dirty="0" smtClean="0"/>
              <a:t> </a:t>
            </a:r>
            <a:r>
              <a:rPr lang="en-US" sz="3200" b="1" dirty="0" smtClean="0"/>
              <a:t>lives near the </a:t>
            </a:r>
            <a:r>
              <a:rPr lang="en-US" sz="3200" b="1" dirty="0" err="1" smtClean="0"/>
              <a:t>buriganga</a:t>
            </a:r>
            <a:r>
              <a:rPr lang="en-US" sz="3200" b="1" dirty="0" smtClean="0"/>
              <a:t> river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762000" y="4876800"/>
            <a:ext cx="37403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5.the </a:t>
            </a:r>
            <a:r>
              <a:rPr lang="en-US" sz="3200" b="1" dirty="0" smtClean="0"/>
              <a:t>river is very big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91887" y="1560493"/>
            <a:ext cx="7913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Correct and write </a:t>
            </a:r>
            <a:r>
              <a:rPr lang="en-US" sz="3600" b="1" dirty="0" smtClean="0">
                <a:solidFill>
                  <a:srgbClr val="FF0000"/>
                </a:solidFill>
              </a:rPr>
              <a:t>the </a:t>
            </a:r>
            <a:r>
              <a:rPr lang="en-US" sz="3600" b="1" dirty="0" smtClean="0">
                <a:solidFill>
                  <a:srgbClr val="FF0000"/>
                </a:solidFill>
              </a:rPr>
              <a:t>sentences in your note book individually. 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4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4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40"/>
                            </p:stCondLst>
                            <p:childTnLst>
                              <p:par>
                                <p:cTn id="2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44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14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e81e6a21fb162a5b18d032f9ea201cc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14400" y="368814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4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to </a:t>
            </a:r>
            <a:r>
              <a:rPr lang="en-US" sz="4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 activity </a:t>
            </a:r>
            <a:r>
              <a:rPr lang="en-US" sz="4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4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4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home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 descr="C:\Users\user\Downloads\index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219200"/>
            <a:ext cx="73914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e81e6a21fb162a5b18d032f9ea201cc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457200" y="1219200"/>
            <a:ext cx="4038600" cy="441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ACHIA  BEGUM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Lucida Calligraphy" pitchFamily="66" charset="0"/>
              </a:rPr>
              <a:t>Head Teacher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Lucida Calligraphy" pitchFamily="66" charset="0"/>
              </a:rPr>
              <a:t>Uttarsur  K.C.  Govt. Primary School</a:t>
            </a:r>
          </a:p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Lucida Calligraphy" pitchFamily="66" charset="0"/>
              </a:rPr>
              <a:t>Sreemangal</a:t>
            </a:r>
            <a:r>
              <a:rPr lang="en-US" sz="2400" b="1" dirty="0" smtClean="0">
                <a:solidFill>
                  <a:schemeClr val="bg1"/>
                </a:solidFill>
                <a:latin typeface="Lucida Calligraphy" pitchFamily="66" charset="0"/>
              </a:rPr>
              <a:t> , </a:t>
            </a:r>
            <a:r>
              <a:rPr lang="en-US" sz="2400" b="1" dirty="0" err="1" smtClean="0">
                <a:solidFill>
                  <a:schemeClr val="bg1"/>
                </a:solidFill>
                <a:latin typeface="Lucida Calligraphy" pitchFamily="66" charset="0"/>
              </a:rPr>
              <a:t>Moulvibazar</a:t>
            </a:r>
            <a:r>
              <a:rPr lang="en-US" sz="2400" b="1" dirty="0" smtClean="0">
                <a:solidFill>
                  <a:schemeClr val="bg1"/>
                </a:solidFill>
                <a:latin typeface="Lucida Calligraphy" pitchFamily="66" charset="0"/>
              </a:rPr>
              <a:t>.</a:t>
            </a:r>
            <a:endParaRPr lang="en-US" sz="2400" b="1" dirty="0">
              <a:solidFill>
                <a:schemeClr val="bg1"/>
              </a:solidFill>
              <a:latin typeface="Lucida Calligraphy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800600" y="1752600"/>
            <a:ext cx="38862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English For Today</a:t>
            </a:r>
          </a:p>
          <a:p>
            <a:pPr algn="ctr"/>
            <a:r>
              <a:rPr lang="en-US" sz="2800" b="1" dirty="0" smtClean="0"/>
              <a:t>Class-Three</a:t>
            </a:r>
            <a:endParaRPr lang="en-US" sz="2800" b="1" dirty="0" smtClean="0"/>
          </a:p>
          <a:p>
            <a:pPr algn="ctr"/>
            <a:endParaRPr lang="en-US" sz="2800" b="1" dirty="0" smtClean="0"/>
          </a:p>
          <a:p>
            <a:pPr algn="ctr"/>
            <a:endParaRPr lang="en-US" sz="2800" b="1" dirty="0" smtClean="0"/>
          </a:p>
          <a:p>
            <a:pPr algn="ctr"/>
            <a:endParaRPr lang="en-US" sz="2800" b="1" dirty="0" smtClean="0"/>
          </a:p>
          <a:p>
            <a:pPr algn="ctr"/>
            <a:endParaRPr lang="en-US" dirty="0"/>
          </a:p>
        </p:txBody>
      </p:sp>
      <p:pic>
        <p:nvPicPr>
          <p:cNvPr id="6" name="Picture 5" descr="20160610_140228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1371600"/>
            <a:ext cx="2286000" cy="1981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5000" y="3200400"/>
            <a:ext cx="21336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Rounded Rectangle 7"/>
          <p:cNvSpPr/>
          <p:nvPr/>
        </p:nvSpPr>
        <p:spPr>
          <a:xfrm>
            <a:off x="2819400" y="381000"/>
            <a:ext cx="3352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/>
              <a:t>Identity</a:t>
            </a:r>
            <a:endParaRPr lang="en-US" sz="4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36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36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36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ownloads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Wave 6"/>
          <p:cNvSpPr/>
          <p:nvPr/>
        </p:nvSpPr>
        <p:spPr>
          <a:xfrm>
            <a:off x="2286000" y="609600"/>
            <a:ext cx="5791200" cy="1143000"/>
          </a:xfrm>
          <a:prstGeom prst="wave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That’s all for today.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ser\Downloads\e706d59222c030b8de7a6120f3bc347c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752600"/>
            <a:ext cx="6477000" cy="36337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6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e81e6a21fb162a5b18d032f9ea201cc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2514600" y="762000"/>
            <a:ext cx="4724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/>
              <a:t>Let’s enjoy a video…</a:t>
            </a:r>
            <a:endParaRPr lang="en-US" sz="3600" b="1" i="1" dirty="0"/>
          </a:p>
        </p:txBody>
      </p:sp>
      <p:pic>
        <p:nvPicPr>
          <p:cNvPr id="5" name="hello song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1752600"/>
            <a:ext cx="86106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e81e6a21fb162a5b18d032f9ea201cc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0691F5D-61C0-4917-8961-87028A6DEA2B}"/>
              </a:ext>
            </a:extLst>
          </p:cNvPr>
          <p:cNvSpPr/>
          <p:nvPr/>
        </p:nvSpPr>
        <p:spPr>
          <a:xfrm>
            <a:off x="533400" y="2133600"/>
            <a:ext cx="838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Reading: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7.1.1  recognize punctuation marks and read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accrdingly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Writing: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5.1.1   use full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stop.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5.1.2   use comma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5.1.3 use question mark.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6.1.1   use capital letters for sentence beginnings.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6.1.2   use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 letters for proper nouns.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009471"/>
            <a:ext cx="7772400" cy="1200329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Learning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outcomes: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Students will be able to-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6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e81e6a21fb162a5b18d032f9ea201cc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D51A142-DC00-4544-8AD1-ED463691BBCF}"/>
              </a:ext>
            </a:extLst>
          </p:cNvPr>
          <p:cNvSpPr/>
          <p:nvPr/>
        </p:nvSpPr>
        <p:spPr>
          <a:xfrm>
            <a:off x="1295400" y="381000"/>
            <a:ext cx="6096000" cy="92333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Today’s lesson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6FC13A1-B2A7-44F2-9E44-74180F9544A4}"/>
              </a:ext>
            </a:extLst>
          </p:cNvPr>
          <p:cNvSpPr txBox="1"/>
          <p:nvPr/>
        </p:nvSpPr>
        <p:spPr>
          <a:xfrm>
            <a:off x="1219200" y="1447800"/>
            <a:ext cx="6705600" cy="4616648"/>
          </a:xfrm>
          <a:prstGeom prst="rect">
            <a:avLst/>
          </a:prstGeom>
          <a:gradFill>
            <a:gsLst>
              <a:gs pos="29000">
                <a:schemeClr val="accent3"/>
              </a:gs>
              <a:gs pos="64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13500000" scaled="1"/>
          </a:gradFill>
          <a:ln w="508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p3d extrusionH="57150">
              <a:bevelT w="38100" h="38100" prst="convex"/>
            </a:sp3d>
          </a:bodyPr>
          <a:lstStyle/>
          <a:p>
            <a:pPr algn="ctr"/>
            <a:r>
              <a:rPr lang="en-US" sz="4800" b="1" dirty="0" smtClean="0">
                <a:ln w="22225">
                  <a:solidFill>
                    <a:srgbClr val="CC0066"/>
                  </a:solidFill>
                  <a:prstDash val="solid"/>
                </a:ln>
                <a:solidFill>
                  <a:srgbClr val="32081B"/>
                </a:solidFill>
                <a:latin typeface="Times New Roman" pitchFamily="18" charset="0"/>
                <a:cs typeface="Times New Roman" pitchFamily="18" charset="0"/>
              </a:rPr>
              <a:t>Punctuation and capital </a:t>
            </a:r>
            <a:r>
              <a:rPr lang="en-US" sz="4800" b="1" dirty="0" smtClean="0">
                <a:ln w="22225">
                  <a:solidFill>
                    <a:srgbClr val="CC0066"/>
                  </a:solidFill>
                  <a:prstDash val="solid"/>
                </a:ln>
                <a:solidFill>
                  <a:srgbClr val="32081B"/>
                </a:solidFill>
                <a:latin typeface="Times New Roman" pitchFamily="18" charset="0"/>
                <a:cs typeface="Times New Roman" pitchFamily="18" charset="0"/>
              </a:rPr>
              <a:t>letters</a:t>
            </a:r>
          </a:p>
          <a:p>
            <a:pPr algn="ctr"/>
            <a:r>
              <a:rPr lang="en-US" sz="4400" b="1" dirty="0" smtClean="0">
                <a:ln w="22225">
                  <a:solidFill>
                    <a:srgbClr val="CC0066"/>
                  </a:solidFill>
                  <a:prstDash val="solid"/>
                </a:ln>
                <a:solidFill>
                  <a:srgbClr val="32081B"/>
                </a:solidFill>
                <a:latin typeface="Times New Roman" pitchFamily="18" charset="0"/>
                <a:cs typeface="Times New Roman" pitchFamily="18" charset="0"/>
              </a:rPr>
              <a:t>Unit:32</a:t>
            </a:r>
          </a:p>
          <a:p>
            <a:pPr algn="ctr"/>
            <a:r>
              <a:rPr lang="en-US" sz="4400" b="1" dirty="0" smtClean="0">
                <a:ln w="22225">
                  <a:solidFill>
                    <a:srgbClr val="CC0066"/>
                  </a:solidFill>
                  <a:prstDash val="solid"/>
                </a:ln>
                <a:solidFill>
                  <a:srgbClr val="32081B"/>
                </a:solidFill>
                <a:latin typeface="Times New Roman" pitchFamily="18" charset="0"/>
                <a:cs typeface="Times New Roman" pitchFamily="18" charset="0"/>
              </a:rPr>
              <a:t>Lessons:1-2</a:t>
            </a:r>
          </a:p>
          <a:p>
            <a:pPr algn="ctr"/>
            <a:r>
              <a:rPr lang="en-US" sz="4400" b="1" dirty="0" err="1" smtClean="0">
                <a:ln w="22225">
                  <a:solidFill>
                    <a:srgbClr val="CC0066"/>
                  </a:solidFill>
                  <a:prstDash val="solid"/>
                </a:ln>
                <a:solidFill>
                  <a:srgbClr val="32081B"/>
                </a:solidFill>
                <a:latin typeface="Times New Roman" pitchFamily="18" charset="0"/>
                <a:cs typeface="Times New Roman" pitchFamily="18" charset="0"/>
              </a:rPr>
              <a:t>Activity:A,B</a:t>
            </a:r>
            <a:endParaRPr lang="en-US" sz="4400" b="1" dirty="0" smtClean="0">
              <a:ln w="22225">
                <a:solidFill>
                  <a:srgbClr val="CC0066"/>
                </a:solidFill>
                <a:prstDash val="solid"/>
              </a:ln>
              <a:solidFill>
                <a:srgbClr val="32081B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6600" b="1" dirty="0">
              <a:ln w="22225">
                <a:solidFill>
                  <a:srgbClr val="CC0066"/>
                </a:solidFill>
                <a:prstDash val="solid"/>
              </a:ln>
              <a:solidFill>
                <a:srgbClr val="32081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e81e6a21fb162a5b18d032f9ea201cc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57514" y="5715000"/>
            <a:ext cx="6462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What do you see in the picture?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4572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0pen your English book at pg:64.</a:t>
            </a:r>
            <a:endParaRPr lang="en-US" sz="4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1214258"/>
            <a:ext cx="4542971" cy="41959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2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2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e81e6a21fb162a5b18d032f9ea201cc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1066800" y="838200"/>
            <a:ext cx="6705600" cy="838200"/>
          </a:xfrm>
          <a:prstGeom prst="round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Listen to the audio carefully.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user\Downloads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2286000"/>
            <a:ext cx="4191000" cy="23622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ounded Rectangle 5"/>
          <p:cNvSpPr/>
          <p:nvPr/>
        </p:nvSpPr>
        <p:spPr>
          <a:xfrm>
            <a:off x="1371600" y="5181600"/>
            <a:ext cx="6096000" cy="1143000"/>
          </a:xfrm>
          <a:prstGeom prst="round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Open your book and </a:t>
            </a:r>
            <a:r>
              <a:rPr lang="en-US" sz="3600" b="1" dirty="0" smtClean="0">
                <a:solidFill>
                  <a:schemeClr val="tx1"/>
                </a:solidFill>
              </a:rPr>
              <a:t>put </a:t>
            </a:r>
            <a:r>
              <a:rPr lang="en-US" sz="3600" b="1" dirty="0" smtClean="0">
                <a:solidFill>
                  <a:schemeClr val="tx1"/>
                </a:solidFill>
              </a:rPr>
              <a:t>your finger under the line.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e81e6a21fb162a5b18d032f9ea201cc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91029" y="2590800"/>
            <a:ext cx="75147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Maliha</a:t>
            </a:r>
            <a:r>
              <a:rPr lang="en-US" sz="3600" b="1" dirty="0" smtClean="0"/>
              <a:t> is Bangladeshi</a:t>
            </a:r>
            <a:r>
              <a:rPr lang="en-US" sz="3600" b="1" dirty="0" smtClean="0"/>
              <a:t>. She </a:t>
            </a:r>
            <a:r>
              <a:rPr lang="en-US" sz="3600" b="1" dirty="0" smtClean="0"/>
              <a:t>comes from Dhaka</a:t>
            </a:r>
            <a:r>
              <a:rPr lang="en-US" sz="3600" b="1" dirty="0" smtClean="0"/>
              <a:t>. Dhaka </a:t>
            </a:r>
            <a:r>
              <a:rPr lang="en-US" sz="3600" b="1" dirty="0" smtClean="0"/>
              <a:t>is the capital of Bangladesh.</a:t>
            </a:r>
            <a:r>
              <a:rPr lang="en-US" sz="3600" b="1" dirty="0"/>
              <a:t> </a:t>
            </a:r>
            <a:r>
              <a:rPr lang="en-US" sz="3600" b="1" dirty="0" err="1" smtClean="0"/>
              <a:t>Maliha</a:t>
            </a:r>
            <a:r>
              <a:rPr lang="en-US" sz="3600" b="1" dirty="0" smtClean="0"/>
              <a:t> lives near the </a:t>
            </a:r>
            <a:r>
              <a:rPr lang="en-US" sz="3600" b="1" dirty="0" err="1" smtClean="0"/>
              <a:t>Buriganga</a:t>
            </a:r>
            <a:r>
              <a:rPr lang="en-US" sz="3600" b="1" dirty="0" smtClean="0"/>
              <a:t> River</a:t>
            </a:r>
            <a:r>
              <a:rPr lang="en-US" sz="3600" b="1" dirty="0" smtClean="0"/>
              <a:t>. The </a:t>
            </a:r>
            <a:r>
              <a:rPr lang="en-US" sz="3600" b="1" dirty="0" smtClean="0"/>
              <a:t>river is very big</a:t>
            </a:r>
            <a:r>
              <a:rPr lang="en-US" sz="3600" b="1" dirty="0" smtClean="0"/>
              <a:t>. In </a:t>
            </a:r>
            <a:r>
              <a:rPr lang="en-US" sz="3600" b="1" dirty="0" smtClean="0"/>
              <a:t>June</a:t>
            </a:r>
            <a:r>
              <a:rPr lang="en-US" sz="3600" b="1" dirty="0" smtClean="0"/>
              <a:t>, July </a:t>
            </a:r>
            <a:r>
              <a:rPr lang="en-US" sz="3600" b="1" dirty="0" smtClean="0"/>
              <a:t>and August</a:t>
            </a:r>
            <a:r>
              <a:rPr lang="en-US" sz="3600" b="1" dirty="0" smtClean="0"/>
              <a:t>, there </a:t>
            </a:r>
            <a:r>
              <a:rPr lang="en-US" sz="3600" b="1" dirty="0" smtClean="0"/>
              <a:t>is a lot of rain in Bangladesh.</a:t>
            </a:r>
            <a:endParaRPr lang="en-US" sz="3600" b="1" dirty="0"/>
          </a:p>
        </p:txBody>
      </p:sp>
      <p:pic>
        <p:nvPicPr>
          <p:cNvPr id="1026" name="Picture 2" descr="C:\Users\user\Downloads\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28600"/>
            <a:ext cx="2362200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C:\Users\user\Downloads\image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228600"/>
            <a:ext cx="2371725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e81e6a21fb162a5b18d032f9ea201cc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Horizontal Scroll 4"/>
          <p:cNvSpPr/>
          <p:nvPr/>
        </p:nvSpPr>
        <p:spPr>
          <a:xfrm>
            <a:off x="2743200" y="228600"/>
            <a:ext cx="3962400" cy="762000"/>
          </a:xfrm>
          <a:prstGeom prst="horizontalScroll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Pair </a:t>
            </a:r>
            <a:r>
              <a:rPr lang="en-US" sz="3200" dirty="0">
                <a:solidFill>
                  <a:srgbClr val="FF0000"/>
                </a:solidFill>
              </a:rPr>
              <a:t>work</a:t>
            </a:r>
          </a:p>
        </p:txBody>
      </p:sp>
      <p:sp>
        <p:nvSpPr>
          <p:cNvPr id="6" name="Cloud 5"/>
          <p:cNvSpPr/>
          <p:nvPr/>
        </p:nvSpPr>
        <p:spPr>
          <a:xfrm>
            <a:off x="1981200" y="1295400"/>
            <a:ext cx="5791200" cy="5029200"/>
          </a:xfrm>
          <a:prstGeom prst="cloud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Every pair will read. Teacher  will try to   see the reading of each pair. Everyone has to make sure to read. 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479</Words>
  <Application>Microsoft Office PowerPoint</Application>
  <PresentationFormat>On-screen Show (4:3)</PresentationFormat>
  <Paragraphs>86</Paragraphs>
  <Slides>20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</cp:revision>
  <dcterms:created xsi:type="dcterms:W3CDTF">2020-11-09T19:02:04Z</dcterms:created>
  <dcterms:modified xsi:type="dcterms:W3CDTF">2020-11-10T17:23:08Z</dcterms:modified>
</cp:coreProperties>
</file>