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42" r:id="rId4"/>
    <p:sldId id="258" r:id="rId5"/>
    <p:sldId id="299" r:id="rId6"/>
    <p:sldId id="320" r:id="rId7"/>
    <p:sldId id="343" r:id="rId8"/>
    <p:sldId id="344" r:id="rId9"/>
    <p:sldId id="345" r:id="rId10"/>
    <p:sldId id="348" r:id="rId11"/>
    <p:sldId id="354" r:id="rId12"/>
    <p:sldId id="346" r:id="rId13"/>
    <p:sldId id="349" r:id="rId14"/>
    <p:sldId id="350" r:id="rId15"/>
    <p:sldId id="351" r:id="rId16"/>
    <p:sldId id="352" r:id="rId17"/>
    <p:sldId id="353" r:id="rId18"/>
    <p:sldId id="338" r:id="rId19"/>
    <p:sldId id="355" r:id="rId20"/>
    <p:sldId id="357" r:id="rId21"/>
    <p:sldId id="356" r:id="rId22"/>
    <p:sldId id="315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dman Labib" initials="SL" lastIdx="1" clrIdx="0">
    <p:extLst>
      <p:ext uri="{19B8F6BF-5375-455C-9EA6-DF929625EA0E}">
        <p15:presenceInfo xmlns:p15="http://schemas.microsoft.com/office/powerpoint/2012/main" userId="754a2602025c79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1A3FB-F3BD-458B-846B-6E8BDC343F2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780F-FDD3-445D-80FC-C60893F3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F8B85-404F-45E5-9717-5188429E6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342352-65E5-483B-B6F5-A2BB9B1B9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C5F666-472A-4332-8114-89554DFB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6460F7-8BAC-4F8B-99D5-6149C308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B2A06E-F00D-473F-9DEA-445A4D8E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E9DEFE-C812-418C-A65F-5954183B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781FAE-04A0-43C2-A707-FEADCACDD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C28C7D-555F-45BD-A5AC-84FFC051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A97DA2-C794-41AD-8614-63599F10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ABDC6E-F926-4E5D-AA4E-ADC937B6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7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23BB2B-95D1-40D1-8F62-CD9E6CC4C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FACD03-9CC0-4A9E-AE79-3B133A603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C4DF34-F147-415B-B4DC-1C7F46DC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5A4668-238B-4691-BB84-51CBC4DD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27D486-D749-486B-A6D8-B170919E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748DA8-ED89-440B-A09E-FE302C73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700D5E-82C0-44B9-9687-72AC1B10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007A57-B006-4EE4-A610-9BEB834C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875ABB-4753-459E-A16E-307BBD55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D08D10-7D9C-4066-9574-4AB951D5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7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5A5B4B-8C0A-4AE6-A728-98E902B1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5188C6-ACB6-45F2-96A1-1F759F57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93B2B0-4C72-4324-9254-DE0EC791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DC8CC7-837A-4F6C-BC14-06221F67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18F05F-2D3E-4831-8E41-65FD6030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23E20B-A4D0-425D-B581-B9244332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209797-4994-47ED-B64B-261D2436A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1A8452-FE60-431F-9266-8A5832446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5CA213-2C27-4380-AFF2-FD3DB984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26F1F9-50BC-49A9-A6A9-8084A13A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AC1334-5078-4414-B6ED-D6380848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F5868-85E4-4E82-9D64-F0DF567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E3E4C8-65FB-442F-AB01-201F2A8D5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FAE79E-F237-492E-BFAD-E051E3AF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0BCDA9-CAF8-4C87-B09C-594B3ABBD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874DBBD-3AAA-4E53-B8A8-8C48514E3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D888A6-D6AE-4BBE-ADC6-77643027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A55A21-69E1-4CF7-BDEE-DA802607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9001317-5402-4B02-ABED-39D1FB1E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D854CD-E05E-46D4-B340-41EB5610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B89311-A8CF-47DA-A985-2BD5627E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3FDC5E3-0F01-465B-8211-93DC308F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CBCB727-1FCA-4779-B905-29DEEF74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6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9C89CCE-297A-449C-8EAB-084C114A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8FFBF6-6854-4DB0-BAE5-7188BD68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784BB5-93E4-44B9-B514-587CAAFC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EC790133-2341-48D1-B71D-889F1C3818C8}"/>
              </a:ext>
            </a:extLst>
          </p:cNvPr>
          <p:cNvSpPr/>
          <p:nvPr userDrawn="1"/>
        </p:nvSpPr>
        <p:spPr>
          <a:xfrm>
            <a:off x="0" y="0"/>
            <a:ext cx="12192000" cy="6962503"/>
          </a:xfrm>
          <a:prstGeom prst="frame">
            <a:avLst>
              <a:gd name="adj1" fmla="val 1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6BBC2F18-A1BB-41A3-9481-70AC44CE1BE0}"/>
              </a:ext>
            </a:extLst>
          </p:cNvPr>
          <p:cNvSpPr/>
          <p:nvPr userDrawn="1"/>
        </p:nvSpPr>
        <p:spPr>
          <a:xfrm>
            <a:off x="169819" y="169817"/>
            <a:ext cx="11848011" cy="6688183"/>
          </a:xfrm>
          <a:prstGeom prst="frame">
            <a:avLst>
              <a:gd name="adj1" fmla="val 148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CD05DF99-E2FE-4CBC-8144-6D35A626908D}"/>
              </a:ext>
            </a:extLst>
          </p:cNvPr>
          <p:cNvSpPr/>
          <p:nvPr userDrawn="1"/>
        </p:nvSpPr>
        <p:spPr>
          <a:xfrm>
            <a:off x="320041" y="339633"/>
            <a:ext cx="11547563" cy="6348550"/>
          </a:xfrm>
          <a:prstGeom prst="frame">
            <a:avLst>
              <a:gd name="adj1" fmla="val 148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6D1E9D-194E-488D-A704-0DEC068D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8ED3B4-456A-4EA8-A701-7138A1D6A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AC94E1-B4F4-4A78-B0E6-409ED2009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189E79-226C-4A26-AA7F-1DEE5CF8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EB635F2-B1A4-4333-9BF8-71F764C7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DFF07A-5FF9-4068-9BC7-FDC147D7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14E173-ED13-4C72-98AD-6802A161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A20765-CC30-41B6-B9AB-65AF43A32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6E3948-6900-4ED3-BF5E-1A1A5A0C6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820EEE-4A5E-4883-9B75-AB3357B0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8ED9DA3-D205-4205-AA30-E202227F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27CC4F-387A-4B9C-BB07-60774B32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AC8399-C0B7-41D5-AC7A-46AE4CEC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0574C-34D9-4E72-9CFE-56731BF5A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64A290-E91C-4DF3-B2FE-91E382A90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E77F-9034-4522-8AFD-E7DBC05850E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AA44C0-C6A1-4E94-BC2F-DB4E11730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303C39-65D4-45AD-A999-CE2771C50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C957-3AE5-46C5-AF94-15657100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3706" y="994272"/>
            <a:ext cx="15969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2" y="489397"/>
            <a:ext cx="10085133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790699" y="552450"/>
            <a:ext cx="6670721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atin typeface="NikoshBAN" pitchFamily="2" charset="0"/>
                <a:cs typeface="NikoshBAN" pitchFamily="2" charset="0"/>
              </a:rPr>
              <a:t>এক নজরে আদর্শ ফুলের বিভিন্ন অংশ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0"/>
            <a:ext cx="3164792" cy="2590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19800" y="46482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বৃতি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28194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8229600" y="4876800"/>
            <a:ext cx="14478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বৃন্ত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11768"/>
            <a:ext cx="3925210" cy="277463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76800" y="1524000"/>
            <a:ext cx="2057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স্ত্রীকেশর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5715000"/>
            <a:ext cx="2057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পুংকেশর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 rot="19276828">
            <a:off x="3585272" y="5039166"/>
            <a:ext cx="990600" cy="20467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20210677">
            <a:off x="2404836" y="1469922"/>
            <a:ext cx="2553619" cy="8829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6934200" y="1943100"/>
            <a:ext cx="1143000" cy="876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9767408">
            <a:off x="6740496" y="4769173"/>
            <a:ext cx="2175190" cy="73123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07782" y="4499889"/>
            <a:ext cx="2402146" cy="1824711"/>
            <a:chOff x="734291" y="568036"/>
            <a:chExt cx="3034145" cy="2471573"/>
          </a:xfrm>
        </p:grpSpPr>
        <p:sp>
          <p:nvSpPr>
            <p:cNvPr id="15" name="Rectangle 14"/>
            <p:cNvSpPr/>
            <p:nvPr/>
          </p:nvSpPr>
          <p:spPr>
            <a:xfrm>
              <a:off x="734291" y="568036"/>
              <a:ext cx="3034145" cy="172440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4291" y="2305318"/>
              <a:ext cx="3034145" cy="734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ধুতুরা ফুল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60456" y="485396"/>
            <a:ext cx="3034146" cy="1620007"/>
            <a:chOff x="4571999" y="568036"/>
            <a:chExt cx="3034146" cy="2471573"/>
          </a:xfrm>
        </p:grpSpPr>
        <p:sp>
          <p:nvSpPr>
            <p:cNvPr id="18" name="Rectangle 17"/>
            <p:cNvSpPr/>
            <p:nvPr/>
          </p:nvSpPr>
          <p:spPr>
            <a:xfrm>
              <a:off x="4572000" y="568036"/>
              <a:ext cx="3034145" cy="173728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1999" y="2305318"/>
              <a:ext cx="3034145" cy="734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জবা ফুল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2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897487" y="459761"/>
            <a:ext cx="8305800" cy="1600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numCol="1">
            <a:prstTxWarp prst="textChevron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133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প্রশ্নঃ একটি আদর্শ ফুলের কয়টি অংশ এবং কি কি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67200" y="2895600"/>
            <a:ext cx="3352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4038600"/>
            <a:ext cx="3706025" cy="2608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0600" y="4017818"/>
            <a:ext cx="17526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৫টি 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314772">
            <a:off x="7604862" y="2927730"/>
            <a:ext cx="2273941" cy="756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3810002"/>
            <a:ext cx="1602330" cy="5333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স্ত্রীকেশর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36673" y="4419601"/>
            <a:ext cx="160233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36673" y="5029201"/>
            <a:ext cx="1602330" cy="440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31876" y="5527262"/>
            <a:ext cx="1602330" cy="4925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4364387">
            <a:off x="8034028" y="4268705"/>
            <a:ext cx="438215" cy="152960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423067">
            <a:off x="7620000" y="4057293"/>
            <a:ext cx="914400" cy="210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3500248">
            <a:off x="8252878" y="4387907"/>
            <a:ext cx="438215" cy="20898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2684008">
            <a:off x="8310725" y="4439887"/>
            <a:ext cx="802753" cy="2942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0459166">
            <a:off x="7619999" y="4459448"/>
            <a:ext cx="914400" cy="210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931876" y="6167786"/>
            <a:ext cx="1602330" cy="4925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বৃন্ত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3453212" y="4001967"/>
            <a:ext cx="2478664" cy="36979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267200" y="4495800"/>
            <a:ext cx="1664676" cy="21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308765" y="5153890"/>
            <a:ext cx="1600200" cy="220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267201" y="5715000"/>
            <a:ext cx="1641765" cy="24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429001" y="6490254"/>
            <a:ext cx="2455753" cy="139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3944" y="669701"/>
            <a:ext cx="10844011" cy="5743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পুষ্পাক্ষ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পুংকেশর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গর্ভকেশর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উপবৃতি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অসম্পূর্ণ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সবৃন্তক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অবৃন্তক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156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 rot="10800000" flipV="1">
            <a:off x="5943601" y="1981200"/>
            <a:ext cx="44195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অন্যান্য অংশ যে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অক্ষের উপর অবস্থান করে।</a:t>
            </a:r>
          </a:p>
          <a:p>
            <a:endParaRPr lang="bn-BD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কাজঃ ফুলের বৃতি, দল, পুংস্তবক ও স্ত্রীস্তবক ধারন করা।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048000" y="471153"/>
            <a:ext cx="5410200" cy="10156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পুষ্পাক্ষ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3" y="1841677"/>
            <a:ext cx="5170867" cy="43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5867401" y="1981200"/>
            <a:ext cx="4476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বৈশিষ্ট্যঃ </a:t>
            </a:r>
          </a:p>
          <a:p>
            <a:pPr marL="342900" indent="-342900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১)ফুলের সবচেয়ে বাইরের সবুজ অংশটি বৃতি। </a:t>
            </a:r>
          </a:p>
          <a:p>
            <a:pPr marL="342900" indent="-342900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২) এটা যুক্ত বা খণ্ডিত হতে পারে।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AdarshaLipiBold"/>
                <a:cs typeface="NikoshBAN" pitchFamily="2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খন্ডকে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বৃত্যাংশ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 অন্যান্য অংশগুলোকে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রোদ বৃষ্টি ও পোকা মাকড় থেকে</a:t>
            </a:r>
          </a:p>
          <a:p>
            <a:pPr marL="342900" indent="-342900"/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রক্ষা করে। 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6042" y="562378"/>
            <a:ext cx="56388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বৃতি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6" y="1883201"/>
            <a:ext cx="4284372" cy="43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57477" r="57657" b="12973"/>
          <a:stretch/>
        </p:blipFill>
        <p:spPr>
          <a:xfrm>
            <a:off x="1828801" y="1524001"/>
            <a:ext cx="3629891" cy="5105399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5791200" y="1447801"/>
            <a:ext cx="44566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১)এটি  ফুলের দ্বিতীয় স্তবক।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২) এটি বিভিন্ন রঙের হতে পারে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১</a:t>
            </a:r>
            <a:r>
              <a:rPr lang="en-US" sz="2800" dirty="0">
                <a:latin typeface="AdarshaLipiBold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ফুলকে আকর্ষণীয় করে ও পরাগায়নে সাহায্য করে।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২</a:t>
            </a:r>
            <a:r>
              <a:rPr lang="en-US" sz="2800" dirty="0">
                <a:latin typeface="AdarshaLipiBold"/>
                <a:cs typeface="NikoshBAN" pitchFamily="2" charset="0"/>
              </a:rPr>
              <a:t>)</a:t>
            </a:r>
            <a:r>
              <a:rPr lang="en-US" sz="2800" dirty="0" err="1">
                <a:latin typeface="AdarshaLipiBold"/>
                <a:cs typeface="NikoshBAN" pitchFamily="2" charset="0"/>
              </a:rPr>
              <a:t>ফুলের</a:t>
            </a:r>
            <a:r>
              <a:rPr lang="en-US" sz="2800" dirty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>
                <a:latin typeface="AdarshaLipiBold"/>
                <a:cs typeface="NikoshBAN" pitchFamily="2" charset="0"/>
              </a:rPr>
              <a:t>অন্য</a:t>
            </a:r>
            <a:r>
              <a:rPr lang="en-US" sz="2800" dirty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>
                <a:latin typeface="AdarshaLipiBold"/>
                <a:cs typeface="NikoshBAN" pitchFamily="2" charset="0"/>
              </a:rPr>
              <a:t>অংশগুলোকে</a:t>
            </a:r>
            <a:r>
              <a:rPr lang="en-US" sz="2800" dirty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>
                <a:latin typeface="AdarshaLipiBold"/>
                <a:cs typeface="NikoshBAN" pitchFamily="2" charset="0"/>
              </a:rPr>
              <a:t>রোদ</a:t>
            </a:r>
            <a:r>
              <a:rPr lang="en-US" sz="2800" dirty="0">
                <a:latin typeface="AdarshaLipiBold"/>
                <a:cs typeface="NikoshBAN" pitchFamily="2" charset="0"/>
              </a:rPr>
              <a:t>, </a:t>
            </a:r>
            <a:r>
              <a:rPr lang="en-US" sz="2800" dirty="0" err="1">
                <a:latin typeface="AdarshaLipiBold"/>
                <a:cs typeface="NikoshBAN" pitchFamily="2" charset="0"/>
              </a:rPr>
              <a:t>বৃষ্টি</a:t>
            </a:r>
            <a:r>
              <a:rPr lang="en-US" sz="2800" dirty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>
                <a:latin typeface="AdarshaLipiBold"/>
                <a:cs typeface="NikoshBAN" pitchFamily="2" charset="0"/>
              </a:rPr>
              <a:t>হতে</a:t>
            </a:r>
            <a:r>
              <a:rPr lang="en-US" sz="2800" dirty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>
                <a:latin typeface="AdarshaLipiBold"/>
                <a:cs typeface="NikoshBAN" pitchFamily="2" charset="0"/>
              </a:rPr>
              <a:t>রক্ষা</a:t>
            </a:r>
            <a:r>
              <a:rPr lang="en-US" sz="2800" dirty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>
                <a:latin typeface="AdarshaLipiBold"/>
                <a:cs typeface="NikoshBAN" pitchFamily="2" charset="0"/>
              </a:rPr>
              <a:t>করে</a:t>
            </a:r>
            <a:r>
              <a:rPr lang="en-US" sz="2800" dirty="0">
                <a:latin typeface="AdarshaLipiBold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927" y="560232"/>
            <a:ext cx="5181600" cy="7534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prstTxWarp prst="textChevro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দল</a:t>
            </a:r>
            <a:r>
              <a:rPr lang="en-US" sz="3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r>
              <a:rPr lang="bn-BD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9" t="14224" r="10084" b="43647"/>
          <a:stretch/>
        </p:blipFill>
        <p:spPr>
          <a:xfrm>
            <a:off x="1726843" y="1942564"/>
            <a:ext cx="3505199" cy="441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38799" y="1774954"/>
            <a:ext cx="55915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১)এ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স্তবক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স্তবকের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প্রতিটি অংশকে পুংকেশর বলে।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২) পুংকেশরের দণ্ডের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ন্যায় অংশকে </a:t>
            </a:r>
          </a:p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পুংদণ্ড বলে। 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৩) পুংকেশরের অগ্রভাগে থলের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মত </a:t>
            </a:r>
          </a:p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পরাগধা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থাকে।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পরাগধা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উৎপন্ন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রেণু 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পরাগায়নে সহায়তা করে।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5121" y="588136"/>
            <a:ext cx="5410200" cy="10156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পুংকেশর বা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পুংস্তবক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0" t="1982" r="54685" b="65045"/>
          <a:stretch/>
        </p:blipFill>
        <p:spPr>
          <a:xfrm>
            <a:off x="1905000" y="1905000"/>
            <a:ext cx="3733800" cy="440072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15000" y="1981201"/>
            <a:ext cx="53994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বৈশিষ্ট্যঃ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একাধিক গর্ভপত্র নিয়ে স্ত্রীস্তবক গঠিত।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২) গর্ভপত্র মুক্ত বা যুক্ত থাকতে পারে ।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গর্ভপত্রের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গর্ভাশয়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গর্ভদন্ড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গর্বমুন্ড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)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গর্ভাশয়ের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ডিম্বক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 </a:t>
            </a:r>
            <a:r>
              <a:rPr lang="en-US" sz="2800" dirty="0" err="1" smtClean="0">
                <a:latin typeface="AdarshaLipiBold"/>
                <a:cs typeface="NikoshBAN" pitchFamily="2" charset="0"/>
              </a:rPr>
              <a:t>থাকে</a:t>
            </a:r>
            <a:r>
              <a:rPr lang="en-US" sz="2800" dirty="0" smtClean="0">
                <a:latin typeface="AdarshaLipiBold"/>
                <a:cs typeface="NikoshBAN" pitchFamily="2" charset="0"/>
              </a:rPr>
              <a:t>।</a:t>
            </a:r>
            <a:endParaRPr lang="bn-IN" sz="2800" dirty="0" smtClean="0">
              <a:latin typeface="AdarshaLipiBold"/>
              <a:cs typeface="NikoshBAN" pitchFamily="2" charset="0"/>
            </a:endParaRPr>
          </a:p>
          <a:p>
            <a:pPr marL="342900" indent="-342900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pPr marL="342900" indent="-342900"/>
            <a:r>
              <a:rPr lang="bn-BD" sz="2800" dirty="0">
                <a:latin typeface="NikoshBAN" pitchFamily="2" charset="0"/>
                <a:cs typeface="NikoshBAN" pitchFamily="2" charset="0"/>
              </a:rPr>
              <a:t>গর্ভাশয়ের ডিম্বক ফলে পরিণত 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33400"/>
            <a:ext cx="8229600" cy="137160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স্ত্রীস্তবক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গর্ভকেশর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637309"/>
            <a:ext cx="4433455" cy="152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3657600" y="2528454"/>
            <a:ext cx="4433455" cy="997527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2" y="1356359"/>
            <a:ext cx="2939473" cy="214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2175164" y="3893127"/>
            <a:ext cx="8866909" cy="1884218"/>
            <a:chOff x="2175164" y="3893127"/>
            <a:chExt cx="8866909" cy="1884218"/>
          </a:xfrm>
        </p:grpSpPr>
        <p:sp>
          <p:nvSpPr>
            <p:cNvPr id="3" name="Left-Right Arrow 2"/>
            <p:cNvSpPr/>
            <p:nvPr/>
          </p:nvSpPr>
          <p:spPr>
            <a:xfrm>
              <a:off x="2175164" y="3893127"/>
              <a:ext cx="8866909" cy="18842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387133" y="4637808"/>
              <a:ext cx="6671267" cy="39485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594" indent="-228594" algn="l" defTabSz="914377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78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1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9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ফুলের বিভিন্ন অংশের কাজ গুলো খাতায় লিখ 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6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সমাধান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09962"/>
            <a:ext cx="10515600" cy="422533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পুস্পাক্ষঃ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ফুলকে গাছে ধরে রাখতে সাহায্য করে।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বৃতিঃ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ভিতরের অংশগুলোকে রোদ,বৃষ্টি ও পোকার আক্রমন থেকে রক্ষা করে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দলমণ্ডলঃ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ও পশুপাখি আকর্ষণ করে এবং পরাগায়নে সহায়তা করে 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পুংস্তবকঃ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পুংজননকোষ সরাসরি জনন কাজে অংশ গ্রহন করে।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স্ত্রীস্তবকঃ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ডিম্বানু সরাসরি জনন কাজে অংশ গ্রহন করে।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E5A7D7-29EA-4A3E-8312-7A1D2EEE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2" y="428436"/>
            <a:ext cx="11342188" cy="642956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727887" y="1242056"/>
            <a:ext cx="3139217" cy="4321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50006" y="3352266"/>
            <a:ext cx="4958366" cy="29454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ভবানীগঞ্জ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বাগমারা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০১৭২৩১১৭৫৪৮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E-mail: zasimuddinpb@gmail.com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653270" y="1130822"/>
            <a:ext cx="3139214" cy="43219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588602" y="2265405"/>
            <a:ext cx="4938030" cy="337474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অঙ্গ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ক্লাসঃ ৫০ 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563019"/>
            <a:ext cx="1854557" cy="18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3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9578" y="489397"/>
            <a:ext cx="190607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পুষ্পমঞ্জরি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83" y="3576508"/>
            <a:ext cx="4566365" cy="2856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83" y="489397"/>
            <a:ext cx="4566365" cy="2890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4172755"/>
            <a:ext cx="5203065" cy="2220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518" y="1455313"/>
            <a:ext cx="6509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ফুলের অক্ষগুলিতে ফুলের বিন্যাসকে পুষ্পমঞ্জরি বলা হয়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কান্ডের শীর্ষমুকুল বা কাক্ষিত মুকুল থেকে উৎপন্ন একটি শাখায় ফুলগুলো বিশেষ একটি নিয়ম সাজানো থাক। ফুলসহ এই শাখাকে পুষ্পমঞ্জরি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18" y="3380033"/>
            <a:ext cx="625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শাখার বৃদ্ধি অসীম হলে অনিয়ত এবং বৃদ্ধি সসীম হলে নিয়ত পুষ্পমঞ্জরি বলে।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79144" y="2207763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১.  একটি সম্পূর্ণ ফুলে কয়টি অংশ থাকে?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ক)৩টি     খ)৪টি     গ)৫টি     ঘ)৬টি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২.ফুলের কোন অংশটি পতঙ্গকে আকৃষ্ট করে ?           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ক)বৃতি   খ)পাপড়ি    গ)পুংকেশর  ঘ)স্ত্রীকেশর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৩.ফুল দিয়ে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করা হয়---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ক)মালা খ)ফুটবল   গ)কলম   ঘ)বই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608923" y="2953715"/>
            <a:ext cx="434715" cy="4047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640651" y="4335842"/>
            <a:ext cx="464695" cy="4488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 flipH="1" flipV="1">
            <a:off x="2810112" y="5580034"/>
            <a:ext cx="509666" cy="4946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319778" y="738976"/>
            <a:ext cx="4731026" cy="880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1" y="734096"/>
            <a:ext cx="10920211" cy="423626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06381" y="387176"/>
            <a:ext cx="3317383" cy="170752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269105" y="4824894"/>
            <a:ext cx="9594761" cy="18426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 একটি আদর্শ ফুলের বিভিন্ন অংশ চিহ্নিত চিত্র অংকন কর </a:t>
            </a:r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omputer plus\Desktop\MOHIDUL\MOHIDUL\Picture\teno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73" y="694386"/>
            <a:ext cx="10715223" cy="5693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0107" y="785614"/>
            <a:ext cx="4572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4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17546" y="560380"/>
            <a:ext cx="2832279" cy="8619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mtClean="0">
                <a:latin typeface="NikoshBAN" pitchFamily="2" charset="0"/>
                <a:cs typeface="NikoshBAN" pitchFamily="2" charset="0"/>
              </a:rPr>
              <a:t>পুর্বজ্ঞান যাচাই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3352800"/>
            <a:ext cx="21336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76800" y="1524000"/>
            <a:ext cx="20574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77200" y="3429000"/>
            <a:ext cx="1981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 rot="19844643">
            <a:off x="2047486" y="1895959"/>
            <a:ext cx="30480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660801">
            <a:off x="6778968" y="1942304"/>
            <a:ext cx="3048000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7338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38100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19812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 ফুল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733800"/>
            <a:ext cx="36576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বলতো ফাকা ঘরে কি নাম বসবে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7800" y="48768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rved Down Arrow 12"/>
          <p:cNvSpPr/>
          <p:nvPr/>
        </p:nvSpPr>
        <p:spPr>
          <a:xfrm rot="9794626">
            <a:off x="6629400" y="5638800"/>
            <a:ext cx="2736062" cy="1066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3007385">
            <a:off x="2799373" y="5372806"/>
            <a:ext cx="2790912" cy="11157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1816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বীজ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59302" y="538142"/>
            <a:ext cx="3374083" cy="839038"/>
            <a:chOff x="4417635" y="937387"/>
            <a:chExt cx="3200400" cy="627845"/>
          </a:xfrm>
        </p:grpSpPr>
        <p:sp>
          <p:nvSpPr>
            <p:cNvPr id="9" name="Oval Callout 8"/>
            <p:cNvSpPr/>
            <p:nvPr/>
          </p:nvSpPr>
          <p:spPr>
            <a:xfrm>
              <a:off x="4417635" y="937387"/>
              <a:ext cx="3200400" cy="627845"/>
            </a:xfrm>
            <a:prstGeom prst="wedgeEllipseCallout">
              <a:avLst>
                <a:gd name="adj1" fmla="val -33994"/>
                <a:gd name="adj2" fmla="val 90902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15619" y="980457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" pitchFamily="2" charset="0"/>
                  <a:cs typeface="Nikosh" pitchFamily="2" charset="0"/>
                </a:rPr>
                <a:t>ছবিগুলো লক্ষ কর? 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9" name="Cloud 18"/>
          <p:cNvSpPr/>
          <p:nvPr/>
        </p:nvSpPr>
        <p:spPr>
          <a:xfrm>
            <a:off x="549681" y="4829577"/>
            <a:ext cx="3364606" cy="174088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লক্ষ্য করছ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5" y="1685991"/>
            <a:ext cx="3078463" cy="24342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04" y="1749967"/>
            <a:ext cx="2819400" cy="2370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3" y="1661550"/>
            <a:ext cx="2962226" cy="24586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77" y="4404575"/>
            <a:ext cx="2895600" cy="2122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33" y="4404575"/>
            <a:ext cx="2962225" cy="21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2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8123B-34BD-43B4-9E00-6EB9A253C6AA}"/>
              </a:ext>
            </a:extLst>
          </p:cNvPr>
          <p:cNvSpPr txBox="1"/>
          <p:nvPr/>
        </p:nvSpPr>
        <p:spPr>
          <a:xfrm>
            <a:off x="2382592" y="1157232"/>
            <a:ext cx="798490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Cloud 5"/>
          <p:cNvSpPr/>
          <p:nvPr/>
        </p:nvSpPr>
        <p:spPr>
          <a:xfrm>
            <a:off x="1803041" y="2964872"/>
            <a:ext cx="9221273" cy="32696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যৌন জনন অঙ্গ- ফুল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3186545" y="526472"/>
            <a:ext cx="5915891" cy="1205346"/>
          </a:xfrm>
          <a:prstGeom prst="pen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13842" y="1983834"/>
            <a:ext cx="4510440" cy="1219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145535" y="3574471"/>
            <a:ext cx="290945" cy="3602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145535" y="4631123"/>
            <a:ext cx="290945" cy="3602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122897" y="5812662"/>
            <a:ext cx="290945" cy="3602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93272" y="3203034"/>
            <a:ext cx="7259782" cy="120534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 জনন কী তা বলতে পারবে;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593271" y="4364181"/>
            <a:ext cx="7259783" cy="11360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ফুলের কয়টি অংশ তা বলতে পারবে;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93272" y="5397027"/>
            <a:ext cx="7259782" cy="119149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ফুলের বিভিন্ন অংশ ব্যাখ্যা করতে পারবে 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="" xmlns:a16="http://schemas.microsoft.com/office/drawing/2014/main" id="{7316AEE1-181D-4C45-A4E8-7A1FAB66D072}"/>
              </a:ext>
            </a:extLst>
          </p:cNvPr>
          <p:cNvSpPr txBox="1">
            <a:spLocks/>
          </p:cNvSpPr>
          <p:nvPr/>
        </p:nvSpPr>
        <p:spPr>
          <a:xfrm>
            <a:off x="579104" y="5217566"/>
            <a:ext cx="10923922" cy="1105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গ্যামেট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গ্যামেট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 উদ্ভিদের যৌন জননের জন্য গুরুত্বপূর্ণ অঙ্গ। </a:t>
            </a:r>
            <a:endParaRPr lang="en-NZ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 descr="C:\Users\user\Pictures\carpel1350860547320.gif">
            <a:extLst>
              <a:ext uri="{FF2B5EF4-FFF2-40B4-BE49-F238E27FC236}">
                <a16:creationId xmlns="" xmlns:a16="http://schemas.microsoft.com/office/drawing/2014/main" id="{20B43088-8692-47AC-8F9A-3CEA97CF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04" y="1078071"/>
            <a:ext cx="5715000" cy="3981270"/>
          </a:xfrm>
          <a:prstGeom prst="rect">
            <a:avLst/>
          </a:prstGeom>
          <a:noFill/>
        </p:spPr>
      </p:pic>
      <p:pic>
        <p:nvPicPr>
          <p:cNvPr id="4" name="Picture 6" descr="C:\Users\user\Pictures\pollenationmove.gif">
            <a:extLst>
              <a:ext uri="{FF2B5EF4-FFF2-40B4-BE49-F238E27FC236}">
                <a16:creationId xmlns="" xmlns:a16="http://schemas.microsoft.com/office/drawing/2014/main" id="{3D6CBCEF-7524-4958-9AC8-D83E86DB7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468" y="1078071"/>
            <a:ext cx="4827564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09703" y="535125"/>
            <a:ext cx="225380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যৌন প্রজনন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810C6F7-79A2-4284-B216-5F446D2D3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6" y="550622"/>
            <a:ext cx="10740980" cy="369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976" y="4240695"/>
            <a:ext cx="10835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সবচেয়ে সুন্দর ও আ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কর্শনীয়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দ্ভিদ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অংগটির নাম হচ্ছে ফুল। এই ফুলই হচ্ছে উদ্ভিদের বংশবৃদ্ধির প্রথম ধাপ।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976" y="5422819"/>
            <a:ext cx="10835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অন্যভাবে বলা যায়, বৃতি, দল, পুংকেশর,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কেশর ইত্যাদি অংশ রুপান্তরিত হয়ে যে অংশটির সৃষ্টি হই সেটিই ফুল।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077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3" r="18605" b="-3999"/>
          <a:stretch>
            <a:fillRect/>
          </a:stretch>
        </p:blipFill>
        <p:spPr>
          <a:xfrm>
            <a:off x="540254" y="1520975"/>
            <a:ext cx="3207311" cy="2148183"/>
          </a:xfrm>
          <a:prstGeom prst="rect">
            <a:avLst/>
          </a:prstGeom>
          <a:noFill/>
        </p:spPr>
      </p:pic>
      <p:pic>
        <p:nvPicPr>
          <p:cNvPr id="3" name="Picture 4" descr="DSC077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r="14285"/>
          <a:stretch>
            <a:fillRect/>
          </a:stretch>
        </p:blipFill>
        <p:spPr>
          <a:xfrm>
            <a:off x="4073584" y="795473"/>
            <a:ext cx="3643313" cy="2138116"/>
          </a:xfrm>
          <a:prstGeom prst="rect">
            <a:avLst/>
          </a:prstGeom>
          <a:noFill/>
        </p:spPr>
      </p:pic>
      <p:pic>
        <p:nvPicPr>
          <p:cNvPr id="4" name="Picture 5" descr="DSC077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3333" b="8696"/>
          <a:stretch>
            <a:fillRect/>
          </a:stretch>
        </p:blipFill>
        <p:spPr>
          <a:xfrm>
            <a:off x="8042916" y="775407"/>
            <a:ext cx="3539024" cy="2178249"/>
          </a:xfrm>
          <a:prstGeom prst="rect">
            <a:avLst/>
          </a:prstGeom>
          <a:noFill/>
        </p:spPr>
      </p:pic>
      <p:pic>
        <p:nvPicPr>
          <p:cNvPr id="5" name="Picture 6" descr="DSC077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16129"/>
          <a:stretch>
            <a:fillRect/>
          </a:stretch>
        </p:blipFill>
        <p:spPr>
          <a:xfrm>
            <a:off x="516834" y="3949147"/>
            <a:ext cx="3207311" cy="24736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0254" y="637167"/>
            <a:ext cx="460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গুলো দেখ------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47565" y="2953655"/>
            <a:ext cx="8156010" cy="346913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dirty="0" smtClean="0"/>
              <a:t>             </a:t>
            </a:r>
            <a:endParaRPr lang="bn-I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পুস্পাক্ষ      বৃতি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পড়ি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/>
              <a:t>পুং</a:t>
            </a:r>
            <a:r>
              <a:rPr lang="en-US" dirty="0" err="1" smtClean="0"/>
              <a:t>কেশর</a:t>
            </a:r>
            <a:r>
              <a:rPr lang="bn-BD" dirty="0" smtClean="0"/>
              <a:t> </a:t>
            </a:r>
            <a:r>
              <a:rPr lang="bn-IN" dirty="0"/>
              <a:t> </a:t>
            </a:r>
            <a:r>
              <a:rPr lang="bn-IN" dirty="0" smtClean="0"/>
              <a:t>    </a:t>
            </a:r>
            <a:r>
              <a:rPr lang="en-US" dirty="0" err="1" smtClean="0"/>
              <a:t>গর্ভকেশর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ফুলের ৫টি অংশ উপস্থিত থাকে তাকে সম্পূর্ণ ফুল বলে।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22" y="2839656"/>
            <a:ext cx="1277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96865" y="2178706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পুংস্তবক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8160" y="2050088"/>
            <a:ext cx="132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019" y="5688476"/>
            <a:ext cx="158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স্ত্রীস্তবক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734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AdarshaLipiBold</vt:lpstr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Labib</dc:creator>
  <cp:lastModifiedBy>User</cp:lastModifiedBy>
  <cp:revision>186</cp:revision>
  <dcterms:created xsi:type="dcterms:W3CDTF">2019-10-23T11:19:16Z</dcterms:created>
  <dcterms:modified xsi:type="dcterms:W3CDTF">2020-11-10T08:13:22Z</dcterms:modified>
</cp:coreProperties>
</file>