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76" r:id="rId2"/>
    <p:sldId id="277" r:id="rId3"/>
    <p:sldId id="278" r:id="rId4"/>
    <p:sldId id="279" r:id="rId5"/>
    <p:sldId id="280" r:id="rId6"/>
    <p:sldId id="294" r:id="rId7"/>
    <p:sldId id="281" r:id="rId8"/>
    <p:sldId id="283" r:id="rId9"/>
    <p:sldId id="296" r:id="rId10"/>
    <p:sldId id="286" r:id="rId11"/>
    <p:sldId id="295" r:id="rId12"/>
    <p:sldId id="287" r:id="rId13"/>
    <p:sldId id="290" r:id="rId14"/>
    <p:sldId id="291" r:id="rId15"/>
    <p:sldId id="289" r:id="rId16"/>
    <p:sldId id="292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FF"/>
    <a:srgbClr val="9A169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485" autoAdjust="0"/>
    <p:restoredTop sz="94660" autoAdjust="0"/>
  </p:normalViewPr>
  <p:slideViewPr>
    <p:cSldViewPr>
      <p:cViewPr>
        <p:scale>
          <a:sx n="70" d="100"/>
          <a:sy n="70" d="100"/>
        </p:scale>
        <p:origin x="-1428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9977E-B45A-4C39-8DF0-86DCBD1AD196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71D33-AD5C-4B9F-9ADD-D799CB0959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909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D33-AD5C-4B9F-9ADD-D799CB0959A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725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274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 userDrawn="1"/>
        </p:nvSpPr>
        <p:spPr>
          <a:xfrm>
            <a:off x="0" y="0"/>
            <a:ext cx="914400" cy="914400"/>
          </a:xfrm>
          <a:prstGeom prst="halfFram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 userDrawn="1"/>
        </p:nvSpPr>
        <p:spPr>
          <a:xfrm rot="10800000">
            <a:off x="8229600" y="5943599"/>
            <a:ext cx="914400" cy="914400"/>
          </a:xfrm>
          <a:prstGeom prst="halfFram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 userDrawn="1"/>
        </p:nvSpPr>
        <p:spPr>
          <a:xfrm rot="5400000">
            <a:off x="8229600" y="0"/>
            <a:ext cx="914400" cy="914400"/>
          </a:xfrm>
          <a:prstGeom prst="halfFram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 userDrawn="1"/>
        </p:nvSpPr>
        <p:spPr>
          <a:xfrm rot="16200000">
            <a:off x="0" y="5943600"/>
            <a:ext cx="914400" cy="914400"/>
          </a:xfrm>
          <a:prstGeom prst="halfFram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819400" y="6672590"/>
            <a:ext cx="3733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00" dirty="0" smtClean="0">
                <a:latin typeface="NikoshBAN" pitchFamily="2" charset="0"/>
                <a:cs typeface="NikoshBAN" pitchFamily="2" charset="0"/>
              </a:rPr>
              <a:t>মোঃআতাউর রহমান,আজমিরীগঞ্জ,হবিগঞ্জ।</a:t>
            </a:r>
            <a:r>
              <a:rPr lang="bn-BD" sz="1100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49" r:id="rId1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608910"/>
            <a:ext cx="3603872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শুভেচ্ছা ও স্বাগতম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original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638" y="1981200"/>
            <a:ext cx="5168462" cy="3868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37393370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828800"/>
            <a:ext cx="636126" cy="6702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90600" y="5638800"/>
            <a:ext cx="670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সুতরাং ১২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সংখ্যাটি 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 , ২ , ৩ , ৪ , ৬ ও ১২ দ্বারা বিভাজ্য 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2971800"/>
            <a:ext cx="60726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১২ টি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স্টবেরি  ১ 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২ , ৩ , ৪ , ৬  বা ১২ জনের মধ্যে সমান ভাবে ভাগ করে দেওয়া যায়।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14400" y="4419600"/>
            <a:ext cx="670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তাহলে ১২ সংখ্যাটির গুণনীয়ক হলো ১ , ২ , ৩ , ৪ , ৬ ও ১২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667000" y="152400"/>
            <a:ext cx="4141326" cy="1889440"/>
            <a:chOff x="2667000" y="152400"/>
            <a:chExt cx="4141326" cy="1889440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2800" y="228600"/>
              <a:ext cx="636126" cy="670240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7600" y="1371600"/>
              <a:ext cx="636126" cy="67024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4200" y="838200"/>
              <a:ext cx="636126" cy="67024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228600"/>
              <a:ext cx="636126" cy="67024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3800" y="762000"/>
              <a:ext cx="636126" cy="67024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1143000"/>
              <a:ext cx="636126" cy="670240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1295400"/>
              <a:ext cx="636126" cy="67024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200" y="762000"/>
              <a:ext cx="636126" cy="67024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152400"/>
              <a:ext cx="636126" cy="670240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304800"/>
              <a:ext cx="636126" cy="670240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600" y="838200"/>
              <a:ext cx="636126" cy="670240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/>
        </p:nvSpPr>
        <p:spPr>
          <a:xfrm>
            <a:off x="838200" y="2895600"/>
            <a:ext cx="5867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14400" y="4419600"/>
            <a:ext cx="6705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90600" y="5562600"/>
            <a:ext cx="6705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667000" y="152400"/>
            <a:ext cx="42672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81403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457200"/>
            <a:ext cx="16690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676400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কোন সংখ্যা যে যে সংখ্যা দ্বারা বিভাজ্য সেগুলোই ঐ সংখ্যার </a:t>
            </a:r>
            <a:r>
              <a:rPr lang="bn-BD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895600"/>
            <a:ext cx="4448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গুণনীয়ককে উৎপাদকও বলা হয় । </a:t>
            </a:r>
            <a:endParaRPr lang="en-US" sz="32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886200"/>
            <a:ext cx="45961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১ যে কোন সংখ্যারই একটি গুণনীয়ক ।   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486400"/>
            <a:ext cx="5101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প্রত্যেক সংখ্যা নিজেই তার একটি গুণনীয়ক ।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905000" y="381000"/>
            <a:ext cx="26670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77734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447800"/>
            <a:ext cx="2050028" cy="914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  এর গুণনীয়ক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743200"/>
            <a:ext cx="2083641" cy="914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১২  এর গুণনীয়ক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174" y="4067033"/>
            <a:ext cx="2303225" cy="914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১৮ এর গুণনীয়ক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6200" y="1371600"/>
            <a:ext cx="4267200" cy="89352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১  ২  ৩  ৬    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0" y="2743200"/>
            <a:ext cx="5748363" cy="9144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১  ২  ৩  ৪    ৬   ১২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4114800"/>
            <a:ext cx="4944282" cy="9144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chemeClr val="tx1"/>
                </a:solidFill>
              </a:rPr>
              <a:t>১  ২  ৩   ৬   ৯    ১৮ </a:t>
            </a:r>
            <a:endParaRPr lang="en-US" sz="3200" i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4800" y="5410200"/>
            <a:ext cx="8127304" cy="914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ঠিক আছে কিনা।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304800"/>
            <a:ext cx="20441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i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কাজ </a:t>
            </a:r>
            <a:endParaRPr lang="en-US" sz="4000" b="1" i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gular Pentagon 10"/>
          <p:cNvSpPr/>
          <p:nvPr/>
        </p:nvSpPr>
        <p:spPr>
          <a:xfrm>
            <a:off x="1371600" y="152400"/>
            <a:ext cx="3352800" cy="838200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4967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0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752600"/>
            <a:ext cx="801823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১২ =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938077" cy="28315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১×১২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২×৬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৩×৪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৪×৩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৬×২</a:t>
            </a:r>
          </a:p>
          <a:p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858000" y="914400"/>
            <a:ext cx="1889489" cy="2246769"/>
            <a:chOff x="7457725" y="1111656"/>
            <a:chExt cx="1889489" cy="2246769"/>
          </a:xfrm>
        </p:grpSpPr>
        <p:sp>
          <p:nvSpPr>
            <p:cNvPr id="7" name="TextBox 6"/>
            <p:cNvSpPr txBox="1"/>
            <p:nvPr/>
          </p:nvSpPr>
          <p:spPr>
            <a:xfrm>
              <a:off x="7457725" y="1111656"/>
              <a:ext cx="1013419" cy="5232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00B050"/>
                  </a:solidFill>
                </a:rPr>
                <a:t>১৮ </a:t>
              </a:r>
              <a:r>
                <a:rPr lang="en-US" sz="2800" b="1" dirty="0" smtClean="0">
                  <a:solidFill>
                    <a:srgbClr val="00B050"/>
                  </a:solidFill>
                </a:rPr>
                <a:t>=</a:t>
              </a:r>
              <a:endParaRPr lang="en-US" sz="2800" b="1" dirty="0">
                <a:solidFill>
                  <a:srgbClr val="00B05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29600" y="1111656"/>
              <a:ext cx="1117614" cy="22467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1002">
              <a:schemeClr val="lt1"/>
            </a:fillRef>
            <a:effectRef idx="0">
              <a:scrgbClr r="0" g="0" b="0"/>
            </a:effectRef>
            <a:fontRef idx="major"/>
          </p:style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00B050"/>
                  </a:solidFill>
                </a:rPr>
                <a:t>১×১৮</a:t>
              </a:r>
            </a:p>
            <a:p>
              <a:r>
                <a:rPr lang="en-US" sz="2800" b="1" i="1" dirty="0" smtClean="0">
                  <a:solidFill>
                    <a:srgbClr val="00B050"/>
                  </a:solidFill>
                </a:rPr>
                <a:t>২×৯</a:t>
              </a:r>
            </a:p>
            <a:p>
              <a:r>
                <a:rPr lang="en-US" sz="2800" b="1" i="1" dirty="0" smtClean="0">
                  <a:solidFill>
                    <a:srgbClr val="00B050"/>
                  </a:solidFill>
                </a:rPr>
                <a:t>৩×৬</a:t>
              </a:r>
            </a:p>
            <a:p>
              <a:r>
                <a:rPr lang="en-US" sz="2800" b="1" i="1" dirty="0" smtClean="0">
                  <a:solidFill>
                    <a:srgbClr val="00B050"/>
                  </a:solidFill>
                </a:rPr>
                <a:t>৬×৩</a:t>
              </a:r>
            </a:p>
            <a:p>
              <a:r>
                <a:rPr lang="en-US" sz="2800" b="1" i="1" dirty="0" smtClean="0">
                  <a:solidFill>
                    <a:srgbClr val="00B050"/>
                  </a:solidFill>
                </a:rPr>
                <a:t>৯×২</a:t>
              </a:r>
              <a:endParaRPr lang="en-US" sz="2800" b="1" i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905000" y="1905000"/>
            <a:ext cx="4459875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১২ = ১ , ২ , ৩ , ৪ , ৬ , ১২ 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3200400"/>
            <a:ext cx="35814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১৮ = ১ , ২ , ৩ , ৬ , ৯ , ১৮ ।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57600" y="0"/>
            <a:ext cx="1462260" cy="52322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989" y="237674"/>
            <a:ext cx="31999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১২ এর </a:t>
            </a:r>
            <a:r>
              <a:rPr lang="en-US" sz="2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গুণনীয়ক </a:t>
            </a:r>
            <a:r>
              <a:rPr lang="en-US" sz="2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হলো</a:t>
            </a:r>
            <a:endParaRPr lang="en-US" sz="2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3962400"/>
            <a:ext cx="441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 সংখ্যাগুলো ১২ ও ১৮ উভয়েরই গুণনীয়ক, তাদের ১২ ও ১৮ এর সাধারণ গুণনীয়ক বলে ।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400" y="4800600"/>
            <a:ext cx="58340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১২ ও ১৮ এর সাধারণ গুণনীয়কগুলো হচ্ছে  : </a:t>
            </a:r>
            <a:r>
              <a:rPr lang="en-US" sz="24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 , ২ , ৩ ও ৬ </a:t>
            </a:r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1000" y="5410200"/>
            <a:ext cx="8557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দুইটি সংখ্যার সবচেয়ে বড় সাধারণ গুণনীয়কটিকে বলা হয় গরিষ্ঠ সাধারণ গুণনীয়ক ( গসাগু)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43000" y="6019800"/>
            <a:ext cx="5727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১২ ও ১৮ এর গরিষ্ঠ সাধারণ গুণনীয়কটি হচ্ছে 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 । 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86400" y="381000"/>
            <a:ext cx="3368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১৮  </a:t>
            </a:r>
            <a:r>
              <a:rPr lang="en-US" sz="28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2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গুণনীয়ক </a:t>
            </a:r>
            <a:r>
              <a:rPr lang="en-US" sz="2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হলো</a:t>
            </a: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35216411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6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81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/>
      <p:bldP spid="3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2214068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b="1" i="1" u="sng" dirty="0">
              <a:solidFill>
                <a:schemeClr val="accent5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2133600"/>
            <a:ext cx="6019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 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 ২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১৮ এই সংখ্যা ২টির 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গরিষ্ঠ সাধারণ গুণনীয়কটি (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সা.গু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bn-IN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24148" y="4182094"/>
            <a:ext cx="5943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 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১২, ও ২৪ এই সংখ্যা ২টির গরিষ্ঠ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সাধারণ গুণনীয়কটি ( গসাগু )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bn-IN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ি ।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5937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8701" y="381000"/>
            <a:ext cx="1523174" cy="769441"/>
          </a:xfrm>
          <a:prstGeom prst="rect">
            <a:avLst/>
          </a:prstGeom>
          <a:ln/>
        </p:spPr>
        <p:style>
          <a:lnRef idx="1">
            <a:schemeClr val="accen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600200"/>
            <a:ext cx="5867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 ১ ) গুণনীয়ক কী 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200" b="1" i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( ২ ) গসাগু এর পূর্ণরুপ কী 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i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( ৩ ) গরীষ্ঠ সাধারণ গুণনীয়ক কাকে বলে 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200" b="1" i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5638800"/>
            <a:ext cx="54986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১২ 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১৮ 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এর সকল গুণনীয়ক নির্ণয় কর ।</a:t>
            </a:r>
          </a:p>
        </p:txBody>
      </p:sp>
    </p:spTree>
    <p:extLst>
      <p:ext uri="{BB962C8B-B14F-4D97-AF65-F5344CB8AC3E}">
        <p14:creationId xmlns="" xmlns:p14="http://schemas.microsoft.com/office/powerpoint/2010/main" val="19793583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0" y="1905000"/>
            <a:ext cx="1636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u="sng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3733800"/>
            <a:ext cx="6477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sz="3200" b="1" i="1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সংখ্যাগুলোর গরিষ্ঠ সাধারণ </a:t>
            </a:r>
            <a:r>
              <a:rPr lang="en-US" sz="3200" b="1" i="1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3200" b="1" i="1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200" b="1" i="1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( গ</a:t>
            </a:r>
            <a:r>
              <a:rPr lang="bn-IN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b="1" i="1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bn-IN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b="1" i="1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গু</a:t>
            </a:r>
            <a:r>
              <a:rPr lang="en-US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) নির্ণয় করে আনবে : </a:t>
            </a:r>
            <a:r>
              <a:rPr lang="bn-IN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200" b="1" i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i="1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( ১ </a:t>
            </a:r>
            <a:r>
              <a:rPr lang="en-US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৬  </a:t>
            </a:r>
            <a:r>
              <a:rPr lang="en-US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, ৮ </a:t>
            </a:r>
            <a:r>
              <a:rPr lang="en-US" sz="3200" b="1" i="1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, ১২ </a:t>
            </a:r>
            <a:r>
              <a:rPr lang="en-US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b="1" i="1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( ২ ) </a:t>
            </a:r>
            <a:r>
              <a:rPr lang="en-US" sz="32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৩  , ৯ </a:t>
            </a:r>
            <a:r>
              <a:rPr lang="en-US" sz="3200" b="1" i="1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, ১২ , ১৮ ।</a:t>
            </a:r>
          </a:p>
        </p:txBody>
      </p:sp>
      <p:pic>
        <p:nvPicPr>
          <p:cNvPr id="5" name="Picture 4" descr="পদহো.jpg"/>
          <p:cNvPicPr>
            <a:picLocks noChangeAspect="1"/>
          </p:cNvPicPr>
          <p:nvPr/>
        </p:nvPicPr>
        <p:blipFill>
          <a:blip r:embed="rId2"/>
          <a:srcRect t="6133" b="15674"/>
          <a:stretch>
            <a:fillRect/>
          </a:stretch>
        </p:blipFill>
        <p:spPr>
          <a:xfrm>
            <a:off x="1295400" y="609600"/>
            <a:ext cx="3827930" cy="32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7339107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1814" y="457200"/>
            <a:ext cx="250421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i="1" dirty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</a:p>
        </p:txBody>
      </p:sp>
      <p:pic>
        <p:nvPicPr>
          <p:cNvPr id="5" name="Picture 4" descr="images (3).jpg"/>
          <p:cNvPicPr>
            <a:picLocks noChangeAspect="1"/>
          </p:cNvPicPr>
          <p:nvPr/>
        </p:nvPicPr>
        <p:blipFill>
          <a:blip r:embed="rId2"/>
          <a:srcRect l="6232" t="5990" r="5485" b="5657"/>
          <a:stretch>
            <a:fillRect/>
          </a:stretch>
        </p:blipFill>
        <p:spPr>
          <a:xfrm>
            <a:off x="2209800" y="1600200"/>
            <a:ext cx="4495800" cy="4114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886200" y="5867400"/>
            <a:ext cx="26670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আবার দেখা হবে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93205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3400"/>
            <a:ext cx="5119744" cy="9135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u="sng" dirty="0" smtClean="0">
                <a:solidFill>
                  <a:srgbClr val="00B0F0"/>
                </a:solidFill>
                <a:effectLst/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b="1" i="1" u="sng" dirty="0">
              <a:solidFill>
                <a:srgbClr val="00B0F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2590800"/>
            <a:ext cx="44133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IN" sz="2400" b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োঃ মামুনুর রশিদ </a:t>
            </a:r>
            <a:endParaRPr lang="en-US" sz="2400" b="1" dirty="0" smtClean="0">
              <a:ln w="1905"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cap="none" spc="0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bn-IN" sz="2400" b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রাজবাড়ী মডেল</a:t>
            </a:r>
            <a:r>
              <a:rPr lang="en-US" sz="2400" b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সরকারি প্রাথমিক বিদ্যালয় </a:t>
            </a:r>
          </a:p>
          <a:p>
            <a:pPr algn="ctr"/>
            <a:r>
              <a:rPr lang="bn-IN" sz="2400" b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মানিকছড়ি, খাগড়াছড়ি। </a:t>
            </a:r>
            <a:endParaRPr lang="en-US" sz="2400" b="1" cap="none" spc="0" dirty="0">
              <a:ln w="1905"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My Pi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1905000" cy="2411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3657600" y="2514600"/>
            <a:ext cx="4572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16604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85800"/>
            <a:ext cx="3747654" cy="914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 smtClean="0">
                <a:solidFill>
                  <a:schemeClr val="accent2"/>
                </a:solidFill>
                <a:effectLst/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b="1" u="sng" dirty="0">
              <a:solidFill>
                <a:schemeClr val="accent2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27432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762000"/>
            <a:ext cx="121920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200" b="1" i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i="1" dirty="0" err="1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b="1" i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3200" b="1" i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i="1" dirty="0" smtClean="0">
              <a:ln w="1905"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i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i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200" b="1" i="1" cap="none" spc="0" dirty="0" err="1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i="1" dirty="0" err="1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3200" b="1" i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bn-IN" sz="3200" b="1" i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3200" b="1" i="1" cap="none" spc="0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cap="none" spc="0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i="1" dirty="0" smtClean="0">
                <a:ln w="1905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ঃ৭ </a:t>
            </a:r>
            <a:endParaRPr lang="en-US" sz="3200" b="1" i="1" cap="none" spc="0" dirty="0">
              <a:ln w="1905"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Screenshot_20200111_1704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1828800"/>
            <a:ext cx="2104806" cy="2819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0" y="762000"/>
            <a:ext cx="1295400" cy="403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45441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609600"/>
            <a:ext cx="67055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৬ টি আপেল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প্লেটে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সমানভাবে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ভাগ করে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চাই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29533" y="3614382"/>
            <a:ext cx="41040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৬ টি আপেল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৩টি থালাতে রাখা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যাবে</a:t>
            </a:r>
          </a:p>
        </p:txBody>
      </p:sp>
      <p:pic>
        <p:nvPicPr>
          <p:cNvPr id="25" name="Picture 2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714875"/>
            <a:ext cx="2143125" cy="2143125"/>
          </a:xfrm>
          <a:prstGeom prst="rect">
            <a:avLst/>
          </a:prstGeom>
        </p:spPr>
      </p:pic>
      <p:pic>
        <p:nvPicPr>
          <p:cNvPr id="26" name="Picture 2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714875"/>
            <a:ext cx="2143125" cy="2143125"/>
          </a:xfrm>
          <a:prstGeom prst="rect">
            <a:avLst/>
          </a:prstGeom>
        </p:spPr>
      </p:pic>
      <p:pic>
        <p:nvPicPr>
          <p:cNvPr id="27" name="Picture 2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4572000"/>
            <a:ext cx="2143125" cy="21431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197" y="1942661"/>
            <a:ext cx="1066799" cy="10020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98" y="1942662"/>
            <a:ext cx="1066799" cy="100202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326" y="1965001"/>
            <a:ext cx="1066799" cy="10020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9068"/>
            <a:ext cx="1066799" cy="10020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591" y="1981200"/>
            <a:ext cx="1066799" cy="100202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791" y="2133600"/>
            <a:ext cx="1066799" cy="10020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714262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814 L -3.33333E-6 0.4477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8256 L -0.03923 0.4599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6 0.07146 L 0.08576 0.4377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41 0.06267 L -0.08108 0.462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7701 L 0.05989 0.4433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0.04371 L 0.02657 0.4322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10000"/>
            <a:ext cx="2629738" cy="262973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733800"/>
            <a:ext cx="2743200" cy="2743200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828800" y="457200"/>
            <a:ext cx="5202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আবার , ৬ টি আপেল ২ টি থালাতে রাখা যাবে।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81200"/>
            <a:ext cx="914400" cy="85888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24000"/>
            <a:ext cx="804323" cy="75548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990600"/>
            <a:ext cx="793580" cy="74539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965290"/>
            <a:ext cx="838201" cy="78731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57400"/>
            <a:ext cx="838200" cy="7873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447800"/>
            <a:ext cx="838200" cy="7873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60801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6962 L -0.09167 0.414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0.04486 L -0.09392 0.4019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0.05666 L -0.1434 0.6029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4736E-6 L 0.1875 0.601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83 0.05365 L 0.1125 0.3755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20259E-7 L 0.1125 0.4088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8343" y="4953000"/>
            <a:ext cx="5343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এখানে , ১ , ২ , ৩ ও ৬ হচ্ছে ৬ সংখ্যাটির</a:t>
            </a:r>
          </a:p>
        </p:txBody>
      </p:sp>
      <p:sp>
        <p:nvSpPr>
          <p:cNvPr id="3" name="Rectangle 2"/>
          <p:cNvSpPr/>
          <p:nvPr/>
        </p:nvSpPr>
        <p:spPr>
          <a:xfrm>
            <a:off x="3566145" y="5603028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গুণনীয়ক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971800"/>
            <a:ext cx="4439777" cy="1981200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731491" cy="6870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14400"/>
            <a:ext cx="731491" cy="6870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143000"/>
            <a:ext cx="731491" cy="6870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990600"/>
            <a:ext cx="731491" cy="6870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838200"/>
            <a:ext cx="731491" cy="6870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828800"/>
            <a:ext cx="731491" cy="68707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776748" y="533400"/>
            <a:ext cx="541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আবার , ৬ টি আপেল 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১ টি 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থালাতে রাখা যাবে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23194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9056E-6 L 0.31076 0.2981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07 0.03886 L 0.13507 0.3496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4995 L 0.03507 0.2879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3 0.04996 L -0.12326 0.3274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3 0.03886 L -0.21493 0.3980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58E-6 L -0.43993 0.27752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1219200"/>
            <a:ext cx="271901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আমাদের </a:t>
            </a:r>
            <a:r>
              <a:rPr lang="en-US" sz="2800" u="sng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2800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bn-IN" sz="2800" u="sng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গুণনীয়ক </a:t>
            </a:r>
          </a:p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সাধারণ গুণনীয়ক </a:t>
            </a:r>
            <a:endParaRPr lang="bn-IN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1676400"/>
            <a:ext cx="3525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886200"/>
            <a:ext cx="7315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</a:p>
          <a:p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গুণনীইয়ক কি তা বলতে পারবে।</a:t>
            </a:r>
          </a:p>
          <a:p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 কোন সংখ্যার গুণনীয়ক নির্ণয় করতে পারবে।</a:t>
            </a:r>
          </a:p>
          <a:p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সাধারণ গুণনীয়ক ও গরিষ্ঠ সাধারণ গুণনীয়ক নির্ণয় করতে পারবে।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3962400"/>
            <a:ext cx="73152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90600" y="1219200"/>
            <a:ext cx="2819400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25226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52400"/>
            <a:ext cx="320312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এখানে কয়টি পাতা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আছে ?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1000" y="6096000"/>
            <a:ext cx="8458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 টি পাতা কত জনের মধ্যে সমান ভাবে ভাগ করে দেওয়া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যাবে ?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81" name="Group 180"/>
          <p:cNvGrpSpPr/>
          <p:nvPr/>
        </p:nvGrpSpPr>
        <p:grpSpPr>
          <a:xfrm>
            <a:off x="1143000" y="1219200"/>
            <a:ext cx="6324600" cy="1056620"/>
            <a:chOff x="1143000" y="1219200"/>
            <a:chExt cx="6324600" cy="1056620"/>
          </a:xfrm>
        </p:grpSpPr>
        <p:grpSp>
          <p:nvGrpSpPr>
            <p:cNvPr id="111" name="Group 110"/>
            <p:cNvGrpSpPr/>
            <p:nvPr/>
          </p:nvGrpSpPr>
          <p:grpSpPr>
            <a:xfrm>
              <a:off x="1143000" y="1295400"/>
              <a:ext cx="762000" cy="980420"/>
              <a:chOff x="1219200" y="1219200"/>
              <a:chExt cx="742950" cy="1590020"/>
            </a:xfrm>
          </p:grpSpPr>
          <p:pic>
            <p:nvPicPr>
              <p:cNvPr id="110" name="Picture 109" descr="images (2).jpg"/>
              <p:cNvPicPr>
                <a:picLocks noChangeAspect="1"/>
              </p:cNvPicPr>
              <p:nvPr/>
            </p:nvPicPr>
            <p:blipFill>
              <a:blip r:embed="rId2"/>
              <a:srcRect l="32922" b="3535"/>
              <a:stretch>
                <a:fillRect/>
              </a:stretch>
            </p:blipFill>
            <p:spPr>
              <a:xfrm>
                <a:off x="1219200" y="1219200"/>
                <a:ext cx="742950" cy="1112146"/>
              </a:xfrm>
              <a:prstGeom prst="rect">
                <a:avLst/>
              </a:prstGeom>
            </p:spPr>
          </p:pic>
          <p:sp>
            <p:nvSpPr>
              <p:cNvPr id="44" name="TextBox 43"/>
              <p:cNvSpPr txBox="1"/>
              <p:nvPr/>
            </p:nvSpPr>
            <p:spPr>
              <a:xfrm>
                <a:off x="1447800" y="2286000"/>
                <a:ext cx="494398" cy="52322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28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6705600" y="1219200"/>
              <a:ext cx="762000" cy="980420"/>
              <a:chOff x="1219200" y="1219200"/>
              <a:chExt cx="742950" cy="1590020"/>
            </a:xfrm>
          </p:grpSpPr>
          <p:pic>
            <p:nvPicPr>
              <p:cNvPr id="149" name="Picture 148" descr="images (2).jpg"/>
              <p:cNvPicPr>
                <a:picLocks noChangeAspect="1"/>
              </p:cNvPicPr>
              <p:nvPr/>
            </p:nvPicPr>
            <p:blipFill>
              <a:blip r:embed="rId2"/>
              <a:srcRect l="32922" b="3535"/>
              <a:stretch>
                <a:fillRect/>
              </a:stretch>
            </p:blipFill>
            <p:spPr>
              <a:xfrm>
                <a:off x="1219200" y="1219200"/>
                <a:ext cx="742950" cy="1112146"/>
              </a:xfrm>
              <a:prstGeom prst="rect">
                <a:avLst/>
              </a:prstGeom>
            </p:spPr>
          </p:pic>
          <p:sp>
            <p:nvSpPr>
              <p:cNvPr id="150" name="TextBox 149"/>
              <p:cNvSpPr txBox="1"/>
              <p:nvPr/>
            </p:nvSpPr>
            <p:spPr>
              <a:xfrm>
                <a:off x="1447800" y="2286000"/>
                <a:ext cx="494398" cy="52322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28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4953000" y="1219200"/>
              <a:ext cx="762000" cy="980420"/>
              <a:chOff x="1219200" y="1219200"/>
              <a:chExt cx="742950" cy="1590020"/>
            </a:xfrm>
          </p:grpSpPr>
          <p:pic>
            <p:nvPicPr>
              <p:cNvPr id="152" name="Picture 151" descr="images (2).jpg"/>
              <p:cNvPicPr>
                <a:picLocks noChangeAspect="1"/>
              </p:cNvPicPr>
              <p:nvPr/>
            </p:nvPicPr>
            <p:blipFill>
              <a:blip r:embed="rId2"/>
              <a:srcRect l="32922" b="3535"/>
              <a:stretch>
                <a:fillRect/>
              </a:stretch>
            </p:blipFill>
            <p:spPr>
              <a:xfrm>
                <a:off x="1219200" y="1219200"/>
                <a:ext cx="742950" cy="1112146"/>
              </a:xfrm>
              <a:prstGeom prst="rect">
                <a:avLst/>
              </a:prstGeom>
            </p:spPr>
          </p:pic>
          <p:sp>
            <p:nvSpPr>
              <p:cNvPr id="153" name="TextBox 152"/>
              <p:cNvSpPr txBox="1"/>
              <p:nvPr/>
            </p:nvSpPr>
            <p:spPr>
              <a:xfrm>
                <a:off x="1447800" y="2286000"/>
                <a:ext cx="494398" cy="52322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28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2971800" y="1295400"/>
              <a:ext cx="762000" cy="980420"/>
              <a:chOff x="1219200" y="1219200"/>
              <a:chExt cx="742950" cy="1590020"/>
            </a:xfrm>
          </p:grpSpPr>
          <p:pic>
            <p:nvPicPr>
              <p:cNvPr id="155" name="Picture 154" descr="images (2).jpg"/>
              <p:cNvPicPr>
                <a:picLocks noChangeAspect="1"/>
              </p:cNvPicPr>
              <p:nvPr/>
            </p:nvPicPr>
            <p:blipFill>
              <a:blip r:embed="rId2"/>
              <a:srcRect l="32922" b="3535"/>
              <a:stretch>
                <a:fillRect/>
              </a:stretch>
            </p:blipFill>
            <p:spPr>
              <a:xfrm>
                <a:off x="1219200" y="1219200"/>
                <a:ext cx="742950" cy="1112146"/>
              </a:xfrm>
              <a:prstGeom prst="rect">
                <a:avLst/>
              </a:prstGeom>
            </p:spPr>
          </p:pic>
          <p:sp>
            <p:nvSpPr>
              <p:cNvPr id="156" name="TextBox 155"/>
              <p:cNvSpPr txBox="1"/>
              <p:nvPr/>
            </p:nvSpPr>
            <p:spPr>
              <a:xfrm>
                <a:off x="1447800" y="2286000"/>
                <a:ext cx="494398" cy="52322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28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grpSp>
        <p:nvGrpSpPr>
          <p:cNvPr id="182" name="Group 181"/>
          <p:cNvGrpSpPr/>
          <p:nvPr/>
        </p:nvGrpSpPr>
        <p:grpSpPr>
          <a:xfrm>
            <a:off x="1143000" y="2743200"/>
            <a:ext cx="6400800" cy="1056620"/>
            <a:chOff x="1143000" y="2743200"/>
            <a:chExt cx="6400800" cy="1056620"/>
          </a:xfrm>
        </p:grpSpPr>
        <p:grpSp>
          <p:nvGrpSpPr>
            <p:cNvPr id="160" name="Group 159"/>
            <p:cNvGrpSpPr/>
            <p:nvPr/>
          </p:nvGrpSpPr>
          <p:grpSpPr>
            <a:xfrm>
              <a:off x="1143000" y="2743200"/>
              <a:ext cx="762000" cy="980420"/>
              <a:chOff x="1219200" y="1219200"/>
              <a:chExt cx="742950" cy="1590020"/>
            </a:xfrm>
          </p:grpSpPr>
          <p:pic>
            <p:nvPicPr>
              <p:cNvPr id="161" name="Picture 160" descr="images (2).jpg"/>
              <p:cNvPicPr>
                <a:picLocks noChangeAspect="1"/>
              </p:cNvPicPr>
              <p:nvPr/>
            </p:nvPicPr>
            <p:blipFill>
              <a:blip r:embed="rId2"/>
              <a:srcRect l="32922" b="3535"/>
              <a:stretch>
                <a:fillRect/>
              </a:stretch>
            </p:blipFill>
            <p:spPr>
              <a:xfrm>
                <a:off x="1219200" y="1219200"/>
                <a:ext cx="742950" cy="1112146"/>
              </a:xfrm>
              <a:prstGeom prst="rect">
                <a:avLst/>
              </a:prstGeom>
            </p:spPr>
          </p:pic>
          <p:sp>
            <p:nvSpPr>
              <p:cNvPr id="162" name="TextBox 161"/>
              <p:cNvSpPr txBox="1"/>
              <p:nvPr/>
            </p:nvSpPr>
            <p:spPr>
              <a:xfrm>
                <a:off x="1447800" y="2286000"/>
                <a:ext cx="494398" cy="52322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28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63" name="Group 162"/>
            <p:cNvGrpSpPr/>
            <p:nvPr/>
          </p:nvGrpSpPr>
          <p:grpSpPr>
            <a:xfrm>
              <a:off x="3048000" y="2819400"/>
              <a:ext cx="762000" cy="980420"/>
              <a:chOff x="1219200" y="1219200"/>
              <a:chExt cx="742950" cy="1590020"/>
            </a:xfrm>
          </p:grpSpPr>
          <p:pic>
            <p:nvPicPr>
              <p:cNvPr id="164" name="Picture 163" descr="images (2).jpg"/>
              <p:cNvPicPr>
                <a:picLocks noChangeAspect="1"/>
              </p:cNvPicPr>
              <p:nvPr/>
            </p:nvPicPr>
            <p:blipFill>
              <a:blip r:embed="rId2"/>
              <a:srcRect l="32922" b="3535"/>
              <a:stretch>
                <a:fillRect/>
              </a:stretch>
            </p:blipFill>
            <p:spPr>
              <a:xfrm>
                <a:off x="1219200" y="1219200"/>
                <a:ext cx="742950" cy="1112146"/>
              </a:xfrm>
              <a:prstGeom prst="rect">
                <a:avLst/>
              </a:prstGeom>
            </p:spPr>
          </p:pic>
          <p:sp>
            <p:nvSpPr>
              <p:cNvPr id="165" name="TextBox 164"/>
              <p:cNvSpPr txBox="1"/>
              <p:nvPr/>
            </p:nvSpPr>
            <p:spPr>
              <a:xfrm>
                <a:off x="1447800" y="2286000"/>
                <a:ext cx="494398" cy="52322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28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105400" y="2819400"/>
              <a:ext cx="762000" cy="980420"/>
              <a:chOff x="1219200" y="1219200"/>
              <a:chExt cx="742950" cy="1590020"/>
            </a:xfrm>
          </p:grpSpPr>
          <p:pic>
            <p:nvPicPr>
              <p:cNvPr id="167" name="Picture 166" descr="images (2).jpg"/>
              <p:cNvPicPr>
                <a:picLocks noChangeAspect="1"/>
              </p:cNvPicPr>
              <p:nvPr/>
            </p:nvPicPr>
            <p:blipFill>
              <a:blip r:embed="rId2"/>
              <a:srcRect l="32922" b="3535"/>
              <a:stretch>
                <a:fillRect/>
              </a:stretch>
            </p:blipFill>
            <p:spPr>
              <a:xfrm>
                <a:off x="1219200" y="1219200"/>
                <a:ext cx="742950" cy="1112146"/>
              </a:xfrm>
              <a:prstGeom prst="rect">
                <a:avLst/>
              </a:prstGeom>
            </p:spPr>
          </p:pic>
          <p:sp>
            <p:nvSpPr>
              <p:cNvPr id="168" name="TextBox 167"/>
              <p:cNvSpPr txBox="1"/>
              <p:nvPr/>
            </p:nvSpPr>
            <p:spPr>
              <a:xfrm>
                <a:off x="1447800" y="2286000"/>
                <a:ext cx="494398" cy="52322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28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6781800" y="2819400"/>
              <a:ext cx="762000" cy="980420"/>
              <a:chOff x="1219200" y="1219200"/>
              <a:chExt cx="742950" cy="1590020"/>
            </a:xfrm>
          </p:grpSpPr>
          <p:pic>
            <p:nvPicPr>
              <p:cNvPr id="170" name="Picture 169" descr="images (2).jpg"/>
              <p:cNvPicPr>
                <a:picLocks noChangeAspect="1"/>
              </p:cNvPicPr>
              <p:nvPr/>
            </p:nvPicPr>
            <p:blipFill>
              <a:blip r:embed="rId2"/>
              <a:srcRect l="32922" b="3535"/>
              <a:stretch>
                <a:fillRect/>
              </a:stretch>
            </p:blipFill>
            <p:spPr>
              <a:xfrm>
                <a:off x="1219200" y="1219200"/>
                <a:ext cx="742950" cy="1112146"/>
              </a:xfrm>
              <a:prstGeom prst="rect">
                <a:avLst/>
              </a:prstGeom>
            </p:spPr>
          </p:pic>
          <p:sp>
            <p:nvSpPr>
              <p:cNvPr id="171" name="TextBox 170"/>
              <p:cNvSpPr txBox="1"/>
              <p:nvPr/>
            </p:nvSpPr>
            <p:spPr>
              <a:xfrm>
                <a:off x="1447800" y="2286000"/>
                <a:ext cx="494398" cy="52322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28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grpSp>
        <p:nvGrpSpPr>
          <p:cNvPr id="183" name="Group 182"/>
          <p:cNvGrpSpPr/>
          <p:nvPr/>
        </p:nvGrpSpPr>
        <p:grpSpPr>
          <a:xfrm>
            <a:off x="1143000" y="4343400"/>
            <a:ext cx="6553200" cy="1209020"/>
            <a:chOff x="1143000" y="4343400"/>
            <a:chExt cx="6553200" cy="1209020"/>
          </a:xfrm>
        </p:grpSpPr>
        <p:grpSp>
          <p:nvGrpSpPr>
            <p:cNvPr id="157" name="Group 156"/>
            <p:cNvGrpSpPr/>
            <p:nvPr/>
          </p:nvGrpSpPr>
          <p:grpSpPr>
            <a:xfrm>
              <a:off x="6934200" y="4572000"/>
              <a:ext cx="762000" cy="980420"/>
              <a:chOff x="1219200" y="1219200"/>
              <a:chExt cx="742950" cy="1590020"/>
            </a:xfrm>
          </p:grpSpPr>
          <p:pic>
            <p:nvPicPr>
              <p:cNvPr id="158" name="Picture 157" descr="images (2).jpg"/>
              <p:cNvPicPr>
                <a:picLocks noChangeAspect="1"/>
              </p:cNvPicPr>
              <p:nvPr/>
            </p:nvPicPr>
            <p:blipFill>
              <a:blip r:embed="rId2"/>
              <a:srcRect l="32922" b="3535"/>
              <a:stretch>
                <a:fillRect/>
              </a:stretch>
            </p:blipFill>
            <p:spPr>
              <a:xfrm>
                <a:off x="1219200" y="1219200"/>
                <a:ext cx="742950" cy="1112146"/>
              </a:xfrm>
              <a:prstGeom prst="rect">
                <a:avLst/>
              </a:prstGeom>
            </p:spPr>
          </p:pic>
          <p:sp>
            <p:nvSpPr>
              <p:cNvPr id="159" name="TextBox 158"/>
              <p:cNvSpPr txBox="1"/>
              <p:nvPr/>
            </p:nvSpPr>
            <p:spPr>
              <a:xfrm>
                <a:off x="1447800" y="2286000"/>
                <a:ext cx="494398" cy="52322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28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1143000" y="4343400"/>
              <a:ext cx="762000" cy="980420"/>
              <a:chOff x="1219200" y="1219200"/>
              <a:chExt cx="742950" cy="1590020"/>
            </a:xfrm>
          </p:grpSpPr>
          <p:pic>
            <p:nvPicPr>
              <p:cNvPr id="173" name="Picture 172" descr="images (2).jpg"/>
              <p:cNvPicPr>
                <a:picLocks noChangeAspect="1"/>
              </p:cNvPicPr>
              <p:nvPr/>
            </p:nvPicPr>
            <p:blipFill>
              <a:blip r:embed="rId2"/>
              <a:srcRect l="32922" b="3535"/>
              <a:stretch>
                <a:fillRect/>
              </a:stretch>
            </p:blipFill>
            <p:spPr>
              <a:xfrm>
                <a:off x="1219200" y="1219200"/>
                <a:ext cx="742950" cy="1112146"/>
              </a:xfrm>
              <a:prstGeom prst="rect">
                <a:avLst/>
              </a:prstGeom>
            </p:spPr>
          </p:pic>
          <p:sp>
            <p:nvSpPr>
              <p:cNvPr id="174" name="TextBox 173"/>
              <p:cNvSpPr txBox="1"/>
              <p:nvPr/>
            </p:nvSpPr>
            <p:spPr>
              <a:xfrm>
                <a:off x="1447800" y="2286000"/>
                <a:ext cx="494398" cy="52322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28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3276600" y="4495800"/>
              <a:ext cx="762000" cy="980420"/>
              <a:chOff x="1219200" y="1219200"/>
              <a:chExt cx="742950" cy="1590020"/>
            </a:xfrm>
          </p:grpSpPr>
          <p:pic>
            <p:nvPicPr>
              <p:cNvPr id="176" name="Picture 175" descr="images (2).jpg"/>
              <p:cNvPicPr>
                <a:picLocks noChangeAspect="1"/>
              </p:cNvPicPr>
              <p:nvPr/>
            </p:nvPicPr>
            <p:blipFill>
              <a:blip r:embed="rId2"/>
              <a:srcRect l="32922" b="3535"/>
              <a:stretch>
                <a:fillRect/>
              </a:stretch>
            </p:blipFill>
            <p:spPr>
              <a:xfrm>
                <a:off x="1219200" y="1219200"/>
                <a:ext cx="742950" cy="1112146"/>
              </a:xfrm>
              <a:prstGeom prst="rect">
                <a:avLst/>
              </a:prstGeom>
            </p:spPr>
          </p:pic>
          <p:sp>
            <p:nvSpPr>
              <p:cNvPr id="177" name="TextBox 176"/>
              <p:cNvSpPr txBox="1"/>
              <p:nvPr/>
            </p:nvSpPr>
            <p:spPr>
              <a:xfrm>
                <a:off x="1447800" y="2286000"/>
                <a:ext cx="494398" cy="52322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28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5334000" y="4495800"/>
              <a:ext cx="762000" cy="980420"/>
              <a:chOff x="1219200" y="1219200"/>
              <a:chExt cx="742950" cy="1590020"/>
            </a:xfrm>
          </p:grpSpPr>
          <p:pic>
            <p:nvPicPr>
              <p:cNvPr id="179" name="Picture 178" descr="images (2).jpg"/>
              <p:cNvPicPr>
                <a:picLocks noChangeAspect="1"/>
              </p:cNvPicPr>
              <p:nvPr/>
            </p:nvPicPr>
            <p:blipFill>
              <a:blip r:embed="rId2"/>
              <a:srcRect l="32922" b="3535"/>
              <a:stretch>
                <a:fillRect/>
              </a:stretch>
            </p:blipFill>
            <p:spPr>
              <a:xfrm>
                <a:off x="1219200" y="1219200"/>
                <a:ext cx="742950" cy="1112146"/>
              </a:xfrm>
              <a:prstGeom prst="rect">
                <a:avLst/>
              </a:prstGeom>
            </p:spPr>
          </p:pic>
          <p:sp>
            <p:nvSpPr>
              <p:cNvPr id="180" name="TextBox 179"/>
              <p:cNvSpPr txBox="1"/>
              <p:nvPr/>
            </p:nvSpPr>
            <p:spPr>
              <a:xfrm>
                <a:off x="1447800" y="2286000"/>
                <a:ext cx="494398" cy="52322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28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77249786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19200" y="381000"/>
            <a:ext cx="7252251" cy="694702"/>
            <a:chOff x="160570" y="273764"/>
            <a:chExt cx="8166651" cy="69470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70" y="278917"/>
              <a:ext cx="636126" cy="67024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696" y="273764"/>
              <a:ext cx="636126" cy="67024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6889" y="273764"/>
              <a:ext cx="636126" cy="67024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4249" y="286987"/>
              <a:ext cx="636126" cy="6702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9806" y="274480"/>
              <a:ext cx="636126" cy="67024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2285" y="289598"/>
              <a:ext cx="636126" cy="6702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7991" y="289598"/>
              <a:ext cx="636126" cy="67024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8609" y="298226"/>
              <a:ext cx="636126" cy="67024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4150" y="298226"/>
              <a:ext cx="636126" cy="67024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4691" y="290230"/>
              <a:ext cx="636126" cy="67024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9547" y="289598"/>
              <a:ext cx="636126" cy="67024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1095" y="289598"/>
              <a:ext cx="636126" cy="670240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914400" y="1143000"/>
            <a:ext cx="3313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১২ জনের  মধ্যে 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১২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টি স্টবেরি 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4400" y="1752600"/>
            <a:ext cx="3821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প্রত্যেক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 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টি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স্টবেরি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পাবে </a:t>
            </a:r>
            <a:r>
              <a:rPr lang="bn-IN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48400" y="1371600"/>
            <a:ext cx="20473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১২ × ১</a:t>
            </a:r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=১২  </a:t>
            </a:r>
            <a:endParaRPr lang="en-US" sz="2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09600" y="2286000"/>
            <a:ext cx="8153400" cy="746440"/>
            <a:chOff x="457200" y="2743200"/>
            <a:chExt cx="8032501" cy="74644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2819400"/>
              <a:ext cx="564901" cy="670240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2819400"/>
              <a:ext cx="564901" cy="670240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8800" y="2819400"/>
              <a:ext cx="564901" cy="67024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0" y="2819400"/>
              <a:ext cx="564901" cy="670240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4200" y="2819400"/>
              <a:ext cx="564901" cy="670240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2819400"/>
              <a:ext cx="564901" cy="67024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2819400"/>
              <a:ext cx="564901" cy="67024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200" y="2819400"/>
              <a:ext cx="564901" cy="67024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7400" y="2819400"/>
              <a:ext cx="564901" cy="67024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4600" y="2819400"/>
              <a:ext cx="564901" cy="67024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1400" y="2743200"/>
              <a:ext cx="564901" cy="670240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4800" y="2743200"/>
              <a:ext cx="564901" cy="670240"/>
            </a:xfrm>
            <a:prstGeom prst="rect">
              <a:avLst/>
            </a:prstGeom>
          </p:spPr>
        </p:pic>
      </p:grpSp>
      <p:sp>
        <p:nvSpPr>
          <p:cNvPr id="33" name="Rectangle 32"/>
          <p:cNvSpPr/>
          <p:nvPr/>
        </p:nvSpPr>
        <p:spPr>
          <a:xfrm>
            <a:off x="533400" y="3200400"/>
            <a:ext cx="3546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৬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১২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স্টবেরি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9600" y="3733800"/>
            <a:ext cx="4355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প্রত্যেক পায় ২  টি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স্টবেরি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পাবে।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48400" y="3276600"/>
            <a:ext cx="1729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×২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 ১২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07453" y="5638486"/>
            <a:ext cx="3515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 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জনের মধ্যে ১২ টি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স্টবেরি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9576" y="6146154"/>
            <a:ext cx="4333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প্রত্যেকে পায়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 টি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স্টবেরি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পাবে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77000" y="5791200"/>
            <a:ext cx="17251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×৩ =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১২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914400" y="4724400"/>
            <a:ext cx="7880101" cy="670240"/>
            <a:chOff x="914400" y="4724400"/>
            <a:chExt cx="7880101" cy="670240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4724400"/>
              <a:ext cx="564901" cy="670240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800" y="4724400"/>
              <a:ext cx="564901" cy="670240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1200" y="4724400"/>
              <a:ext cx="564901" cy="67024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1800" y="4724400"/>
              <a:ext cx="564901" cy="67024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9000" y="4724400"/>
              <a:ext cx="564901" cy="67024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0" y="4724400"/>
              <a:ext cx="564901" cy="670240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0600" y="4724400"/>
              <a:ext cx="564901" cy="670240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0" y="4724400"/>
              <a:ext cx="564901" cy="670240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600" y="4724400"/>
              <a:ext cx="564901" cy="670240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2800" y="4724400"/>
              <a:ext cx="564901" cy="670240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6200" y="4724400"/>
              <a:ext cx="564901" cy="670240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4724400"/>
              <a:ext cx="564901" cy="67024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33" grpId="0"/>
      <p:bldP spid="35" grpId="0"/>
      <p:bldP spid="36" grpId="0"/>
      <p:bldP spid="37" grpId="0"/>
      <p:bldP spid="38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3663</TotalTime>
  <Words>570</Words>
  <Application>Microsoft Office PowerPoint</Application>
  <PresentationFormat>On-screen Show (4:3)</PresentationFormat>
  <Paragraphs>103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Slide 1</vt:lpstr>
      <vt:lpstr>শিক্ষক পরিচিতি</vt:lpstr>
      <vt:lpstr>পাঠ পরিচিতি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ATAUR</dc:creator>
  <cp:lastModifiedBy>Dpe</cp:lastModifiedBy>
  <cp:revision>353</cp:revision>
  <dcterms:created xsi:type="dcterms:W3CDTF">2006-08-16T00:00:00Z</dcterms:created>
  <dcterms:modified xsi:type="dcterms:W3CDTF">2020-11-10T09:00:33Z</dcterms:modified>
</cp:coreProperties>
</file>