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70" r:id="rId10"/>
    <p:sldId id="273" r:id="rId11"/>
    <p:sldId id="266" r:id="rId12"/>
    <p:sldId id="268" r:id="rId13"/>
    <p:sldId id="275" r:id="rId14"/>
    <p:sldId id="267" r:id="rId15"/>
    <p:sldId id="269" r:id="rId16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76" y="-84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3" y="6780113"/>
            <a:ext cx="2987040" cy="389467"/>
          </a:xfrm>
          <a:prstGeom prst="rect">
            <a:avLst/>
          </a:prstGeom>
        </p:spPr>
        <p:txBody>
          <a:bodyPr lIns="77367" tIns="38684" rIns="77367" bIns="38684"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6780113"/>
            <a:ext cx="4053840" cy="389467"/>
          </a:xfrm>
          <a:prstGeom prst="rect">
            <a:avLst/>
          </a:prstGeom>
        </p:spPr>
        <p:txBody>
          <a:bodyPr lIns="77367" tIns="38684" rIns="77367" bIns="38684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6780113"/>
            <a:ext cx="2987040" cy="389467"/>
          </a:xfrm>
          <a:prstGeom prst="rect">
            <a:avLst/>
          </a:prstGeom>
        </p:spPr>
        <p:txBody>
          <a:bodyPr lIns="77367" tIns="38684" rIns="77367" bIns="38684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66699"/>
            <a:ext cx="6400800" cy="34671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10000"/>
            <a:ext cx="5943600" cy="3200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 (3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98" y="228601"/>
            <a:ext cx="5791202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images (3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3810000"/>
            <a:ext cx="6324598" cy="3162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066800" y="1143000"/>
            <a:ext cx="10591800" cy="20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9600" b="1" dirty="0" smtClean="0">
                <a:solidFill>
                  <a:srgbClr val="00B0F0"/>
                </a:solidFill>
              </a:rPr>
              <a:t>أهلا و سهلا مرحيا بكم</a:t>
            </a:r>
            <a:endParaRPr lang="en-US" sz="9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705600" y="1676400"/>
            <a:ext cx="5791200" cy="5632311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4000" dirty="0" smtClean="0"/>
              <a:t>و نزل القران </a:t>
            </a:r>
            <a:r>
              <a:rPr lang="ar-SA" sz="4000" dirty="0" smtClean="0"/>
              <a:t>الكريم بهذ اللغة فاهميتها ظاهرة كضوء النهار. فرض الاسلام على  المسلمين جميعا ان يتعلموا لغة كتابهم . لان العبادات من الصلوة و تلاوة القران لا تصح الا بالعربية و يعتبرها كل مسلم لغة اسلامية ؟ لا يمكن لاحد  ان يفهم اسرار مضمون أو مقالة حتىيتعرف على لغته تعرفا كاملا .</a:t>
            </a:r>
            <a:endParaRPr lang="ar-SA" sz="4000" dirty="0" smtClean="0"/>
          </a:p>
        </p:txBody>
      </p:sp>
      <p:sp>
        <p:nvSpPr>
          <p:cNvPr id="15" name="Oval 14"/>
          <p:cNvSpPr/>
          <p:nvPr/>
        </p:nvSpPr>
        <p:spPr>
          <a:xfrm>
            <a:off x="3352800" y="304800"/>
            <a:ext cx="716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النص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806000"/>
            <a:ext cx="6096000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আল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কোরআন</a:t>
            </a:r>
            <a:r>
              <a:rPr lang="en-US" sz="3200" b="1" dirty="0" smtClean="0"/>
              <a:t> এ </a:t>
            </a:r>
            <a:r>
              <a:rPr lang="en-US" sz="3200" b="1" dirty="0" err="1" smtClean="0"/>
              <a:t>ভাষায়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নাজিল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হয়েছে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কাজেই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গুরুত্ব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দিবালোকের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ন্যায়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সুস্পষ্ট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ইসলাম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সকল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মুসলমানরে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উপর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তাদের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কিতাবের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শিক্ষা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ফরজ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কারণ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সালাত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কুরআন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আরবি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ভাষা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শিক্ষা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ব্যতীতশুদ্ধ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হয়</a:t>
            </a:r>
            <a:r>
              <a:rPr lang="en-US" sz="3200" b="1" dirty="0" smtClean="0"/>
              <a:t> । </a:t>
            </a:r>
            <a:r>
              <a:rPr lang="en-US" sz="3200" b="1" dirty="0" err="1" smtClean="0"/>
              <a:t>প্রত্যেক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মুসলমান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আরবিকে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ইসলামের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হিসেবে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বিবেচনা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থাকে</a:t>
            </a:r>
            <a:r>
              <a:rPr lang="en-US" sz="3200" b="1" dirty="0" smtClean="0"/>
              <a:t> । </a:t>
            </a:r>
            <a:r>
              <a:rPr lang="en-US" sz="3200" b="1" dirty="0" err="1" smtClean="0"/>
              <a:t>কোন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বক্তব্য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রচনার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সুস্পষ্টভাবে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জানলে</a:t>
            </a:r>
            <a:endParaRPr lang="en-US" sz="32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38400" y="304800"/>
            <a:ext cx="8935278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981200"/>
            <a:ext cx="11658600" cy="1769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السوال: ما هى اللغة العربية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؟</a:t>
            </a:r>
            <a:endParaRPr lang="ar-SA" sz="5400" b="1" dirty="0" smtClean="0"/>
          </a:p>
          <a:p>
            <a:pPr lvl="0" algn="ctr"/>
            <a:endParaRPr lang="ar-MA" sz="100" b="1" dirty="0" smtClean="0"/>
          </a:p>
          <a:p>
            <a:pPr algn="ctr"/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8400" y="3962400"/>
            <a:ext cx="78486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ما هى اللغة السامية ؟ للمسلمييييييييييييي</a:t>
            </a:r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؟</a:t>
            </a:r>
            <a:endParaRPr lang="en-US" sz="66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1143000" y="5638800"/>
            <a:ext cx="1165860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بم كانت اللغة العربية </a:t>
            </a:r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ارقى اللغات في العالم </a:t>
            </a:r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؟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4724400"/>
            <a:ext cx="9220200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ما هى منزلة اللغة العربية بين اللغات ؟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  <p:bldP spid="2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1600200"/>
            <a:ext cx="6629400" cy="3139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6600" b="1" dirty="0" smtClean="0">
                <a:latin typeface="Times New Roman" pitchFamily="18" charset="0"/>
                <a:cs typeface="Times New Roman" pitchFamily="18" charset="0"/>
              </a:rPr>
              <a:t>السوال: استخرج الاسماء الجامدة من النص (اربعا فقط) 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77376"/>
            <a:ext cx="5410200" cy="47282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ectangle 11"/>
          <p:cNvSpPr/>
          <p:nvPr/>
        </p:nvSpPr>
        <p:spPr>
          <a:xfrm>
            <a:off x="6248400" y="4876800"/>
            <a:ext cx="6368508" cy="21236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6600" b="1" dirty="0" smtClean="0">
                <a:latin typeface="Times New Roman" pitchFamily="18" charset="0"/>
                <a:cs typeface="Times New Roman" pitchFamily="18" charset="0"/>
              </a:rPr>
              <a:t>استخرج الاسماء المشتفة من النص 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052859" y="125408"/>
            <a:ext cx="4522973" cy="2069152"/>
          </a:xfrm>
          <a:prstGeom prst="downArrowCallout">
            <a:avLst>
              <a:gd name="adj1" fmla="val 0"/>
              <a:gd name="adj2" fmla="val 13894"/>
              <a:gd name="adj3" fmla="val 25000"/>
              <a:gd name="adj4" fmla="val 6497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3788" tIns="61894" rIns="123788" bIns="61894" rtlCol="0" anchor="ctr"/>
          <a:lstStyle/>
          <a:p>
            <a:pPr algn="ctr"/>
            <a:r>
              <a:rPr lang="bn-BD" sz="4900" b="1" dirty="0" smtClean="0">
                <a:solidFill>
                  <a:schemeClr val="bg1"/>
                </a:solidFill>
              </a:rPr>
              <a:t>الافعال الاجتماعيّة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1804321"/>
              </p:ext>
            </p:extLst>
          </p:nvPr>
        </p:nvGraphicFramePr>
        <p:xfrm>
          <a:off x="1066800" y="2316481"/>
          <a:ext cx="10534650" cy="48312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00749"/>
                <a:gridCol w="2533650"/>
                <a:gridCol w="2000251"/>
              </a:tblGrid>
              <a:tr h="921715">
                <a:tc>
                  <a:txBody>
                    <a:bodyPr/>
                    <a:lstStyle/>
                    <a:p>
                      <a:pPr algn="ctr"/>
                      <a:r>
                        <a:rPr lang="ar-SA" sz="4800" b="0" dirty="0" smtClean="0"/>
                        <a:t>الجملة</a:t>
                      </a:r>
                      <a:endParaRPr lang="en-US" sz="4800" b="0" dirty="0"/>
                    </a:p>
                  </a:txBody>
                  <a:tcPr marL="128016" marR="128016" marT="58522" marB="58522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4800" b="0" dirty="0" smtClean="0">
                          <a:solidFill>
                            <a:srgbClr val="FFFF00"/>
                          </a:solidFill>
                          <a:latin typeface="SutonnyMJ" pitchFamily="2" charset="0"/>
                          <a:cs typeface="SutonnyMJ" pitchFamily="2" charset="0"/>
                        </a:rPr>
                        <a:t>المفرد</a:t>
                      </a:r>
                      <a:endParaRPr lang="en-US" sz="4800" b="0" dirty="0">
                        <a:solidFill>
                          <a:srgbClr val="FFFF0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28016" marR="128016" marT="58522" marB="58522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5300" b="0" dirty="0" smtClean="0"/>
                        <a:t>الجمع</a:t>
                      </a:r>
                      <a:endParaRPr lang="en-US" sz="5300" b="0" dirty="0"/>
                    </a:p>
                  </a:txBody>
                  <a:tcPr marL="128016" marR="128016" marT="58522" marB="58522"/>
                </a:tc>
              </a:tr>
              <a:tr h="781289"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/>
                        <a:t>لسان العرب افصح</a:t>
                      </a:r>
                      <a:endParaRPr lang="en-US" sz="4100" b="1" dirty="0"/>
                    </a:p>
                  </a:txBody>
                  <a:tcPr marL="128016" marR="128016" marT="58522" marB="58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>
                          <a:latin typeface="SutonnyMJ" pitchFamily="2" charset="0"/>
                          <a:cs typeface="SutonnyMJ" pitchFamily="2" charset="0"/>
                        </a:rPr>
                        <a:t>لسان</a:t>
                      </a:r>
                      <a:endParaRPr lang="en-US" sz="41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28016" marR="128016" marT="58522" marB="58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/>
                        <a:t>السنة</a:t>
                      </a:r>
                      <a:endParaRPr lang="en-US" sz="4100" b="1" dirty="0"/>
                    </a:p>
                  </a:txBody>
                  <a:tcPr marL="128016" marR="128016" marT="58522" marB="58522"/>
                </a:tc>
              </a:tr>
              <a:tr h="781289"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/>
                        <a:t>اللغة البنغالية</a:t>
                      </a:r>
                      <a:r>
                        <a:rPr lang="ar-SA" sz="4100" b="1" baseline="0" dirty="0" smtClean="0"/>
                        <a:t> لغتنا الوطنية</a:t>
                      </a:r>
                      <a:endParaRPr lang="en-US" sz="4100" b="1" dirty="0"/>
                    </a:p>
                  </a:txBody>
                  <a:tcPr marL="128016" marR="128016" marT="58522" marB="58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>
                          <a:latin typeface="SutonnyMJ" pitchFamily="2" charset="0"/>
                          <a:cs typeface="SutonnyMJ" pitchFamily="2" charset="0"/>
                        </a:rPr>
                        <a:t>اللغة</a:t>
                      </a:r>
                      <a:endParaRPr lang="en-US" sz="41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28016" marR="128016" marT="58522" marB="58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/>
                        <a:t> </a:t>
                      </a:r>
                      <a:r>
                        <a:rPr lang="ar-SA" sz="4100" b="1" dirty="0" smtClean="0"/>
                        <a:t>اللغات</a:t>
                      </a:r>
                      <a:endParaRPr lang="en-US" sz="4100" b="1" dirty="0"/>
                    </a:p>
                  </a:txBody>
                  <a:tcPr marL="128016" marR="128016" marT="58522" marB="58522"/>
                </a:tc>
              </a:tr>
              <a:tr h="781289"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/>
                        <a:t>الاتحاد لازم</a:t>
                      </a:r>
                      <a:r>
                        <a:rPr lang="ar-SA" sz="4100" b="1" baseline="0" dirty="0" smtClean="0"/>
                        <a:t> للامة المسلمة</a:t>
                      </a:r>
                      <a:endParaRPr lang="en-US" sz="4100" b="1" dirty="0"/>
                    </a:p>
                  </a:txBody>
                  <a:tcPr marL="128016" marR="128016" marT="58522" marB="58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>
                          <a:latin typeface="SutonnyMJ" pitchFamily="2" charset="0"/>
                          <a:cs typeface="SutonnyMJ" pitchFamily="2" charset="0"/>
                        </a:rPr>
                        <a:t>الامة</a:t>
                      </a:r>
                      <a:endParaRPr lang="en-US" sz="41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28016" marR="128016" marT="58522" marB="58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/>
                        <a:t>الامم</a:t>
                      </a:r>
                      <a:endParaRPr lang="en-US" sz="4100" b="1" dirty="0"/>
                    </a:p>
                  </a:txBody>
                  <a:tcPr marL="128016" marR="128016" marT="58522" marB="58522"/>
                </a:tc>
              </a:tr>
              <a:tr h="781289"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/>
                        <a:t>القران كتاب</a:t>
                      </a:r>
                      <a:r>
                        <a:rPr lang="ar-SA" sz="4100" b="1" baseline="0" dirty="0" smtClean="0"/>
                        <a:t> الله المنزل</a:t>
                      </a:r>
                      <a:endParaRPr lang="en-US" sz="4100" b="1" dirty="0"/>
                    </a:p>
                  </a:txBody>
                  <a:tcPr marL="128016" marR="128016" marT="58522" marB="58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>
                          <a:latin typeface="SutonnyMJ" pitchFamily="2" charset="0"/>
                          <a:cs typeface="SutonnyMJ" pitchFamily="2" charset="0"/>
                        </a:rPr>
                        <a:t>كتاب</a:t>
                      </a:r>
                      <a:endParaRPr lang="en-US" sz="41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28016" marR="128016" marT="58522" marB="58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/>
                        <a:t>كتب</a:t>
                      </a:r>
                      <a:endParaRPr lang="en-US" sz="4100" b="1" dirty="0"/>
                    </a:p>
                  </a:txBody>
                  <a:tcPr marL="128016" marR="128016" marT="58522" marB="58522"/>
                </a:tc>
              </a:tr>
              <a:tr h="781289"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/>
                        <a:t>هذه مقالة عجيبة </a:t>
                      </a:r>
                      <a:endParaRPr lang="en-US" sz="4100" b="1" dirty="0"/>
                    </a:p>
                  </a:txBody>
                  <a:tcPr marL="128016" marR="128016" marT="58522" marB="58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>
                          <a:latin typeface="SutonnyMJ" pitchFamily="2" charset="0"/>
                          <a:cs typeface="SutonnyMJ" pitchFamily="2" charset="0"/>
                        </a:rPr>
                        <a:t>مقالة</a:t>
                      </a:r>
                      <a:endParaRPr lang="en-US" sz="41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28016" marR="128016" marT="58522" marB="58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100" b="1" dirty="0" smtClean="0"/>
                        <a:t>مقالات</a:t>
                      </a:r>
                      <a:endParaRPr lang="en-US" sz="4100" b="1" dirty="0"/>
                    </a:p>
                  </a:txBody>
                  <a:tcPr marL="128016" marR="128016" marT="58522" marB="58522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00150" y="1524000"/>
            <a:ext cx="10334625" cy="7860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77367" tIns="38684" rIns="77367" bIns="38684" rtlCol="0">
            <a:spAutoFit/>
          </a:bodyPr>
          <a:lstStyle/>
          <a:p>
            <a:pPr algn="r"/>
            <a:r>
              <a:rPr lang="ar-SA" sz="4600" dirty="0" smtClean="0">
                <a:solidFill>
                  <a:srgbClr val="00B0F0"/>
                </a:solidFill>
              </a:rPr>
              <a:t>أذكر </a:t>
            </a:r>
            <a:r>
              <a:rPr lang="ar-SA" sz="4600" dirty="0" smtClean="0">
                <a:solidFill>
                  <a:srgbClr val="00B0F0"/>
                </a:solidFill>
              </a:rPr>
              <a:t>المفردا من الجمع ثم </a:t>
            </a:r>
            <a:r>
              <a:rPr lang="ar-SA" sz="4600" dirty="0" smtClean="0">
                <a:solidFill>
                  <a:srgbClr val="00B0F0"/>
                </a:solidFill>
              </a:rPr>
              <a:t>جعله فى جملة مفيدة ؟</a:t>
            </a:r>
            <a:endParaRPr lang="en-US" sz="4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1752600"/>
            <a:ext cx="5181600" cy="389575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97" y="1676400"/>
            <a:ext cx="5657005" cy="397179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TextBox 8"/>
          <p:cNvSpPr txBox="1"/>
          <p:nvPr/>
        </p:nvSpPr>
        <p:spPr>
          <a:xfrm>
            <a:off x="609600" y="5332274"/>
            <a:ext cx="11873764" cy="175432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السوال: هات متضاد الكلمات الاتية : </a:t>
            </a:r>
          </a:p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خاص، ارقى، ضوء، رابطة، ظاهرة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7" y="304800"/>
            <a:ext cx="5943604" cy="4744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936" y="228598"/>
            <a:ext cx="6002127" cy="4495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2362200" y="45720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00B0F0"/>
                </a:solidFill>
              </a:rPr>
              <a:t>شكرا لكم</a:t>
            </a:r>
            <a:endParaRPr lang="en-US" sz="19900" dirty="0">
              <a:solidFill>
                <a:srgbClr val="00B0F0"/>
              </a:solidFill>
            </a:endParaRPr>
          </a:p>
        </p:txBody>
      </p:sp>
      <p:pic>
        <p:nvPicPr>
          <p:cNvPr id="6" name="Picture 5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49" y="5181600"/>
            <a:ext cx="5238752" cy="17335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 descr="images (7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5550" y="5153026"/>
            <a:ext cx="6038850" cy="17049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1752600" y="41910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7030A0"/>
                </a:solidFill>
              </a:rPr>
              <a:t>ধন্যবাদ</a:t>
            </a:r>
            <a:endParaRPr lang="en-US" sz="1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6 -0.01757 L 0.15526 -0.01757 L 0.21826 0.17318 L 0.15526 0.3622 L 0.03026 0.3622 L -0.03273 0.17318 L 0.03026 -0.01757 Z " pathEditMode="relative" rAng="0" ptsTypes="FFFFFFF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Terminator 7"/>
          <p:cNvSpPr/>
          <p:nvPr/>
        </p:nvSpPr>
        <p:spPr>
          <a:xfrm>
            <a:off x="5257800" y="304800"/>
            <a:ext cx="7543800" cy="952500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التعريف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0" y="1295400"/>
            <a:ext cx="5867400" cy="5715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3733800" cy="3238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381000" y="3276600"/>
            <a:ext cx="6248400" cy="3810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2800" dirty="0" smtClean="0">
              <a:solidFill>
                <a:srgbClr val="0070C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2800" dirty="0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2800" dirty="0" smtClean="0">
              <a:solidFill>
                <a:srgbClr val="7030A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2400" dirty="0" smtClean="0">
              <a:solidFill>
                <a:srgbClr val="FF000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2800" dirty="0" smtClean="0">
                <a:solidFill>
                  <a:srgbClr val="00B0F0"/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2800" dirty="0">
              <a:solidFill>
                <a:srgbClr val="00B0F0"/>
              </a:solidFill>
              <a:latin typeface="NikoshBAN"/>
              <a:cs typeface="Times New Roman" pitchFamily="18" charset="0"/>
            </a:endParaRPr>
          </a:p>
        </p:txBody>
      </p:sp>
      <p:pic>
        <p:nvPicPr>
          <p:cNvPr id="17" name="Picture 16" descr="download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914400"/>
            <a:ext cx="3288808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124200"/>
            <a:ext cx="12039600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الصف: العالم</a:t>
            </a:r>
          </a:p>
          <a:p>
            <a:pPr algn="ctr"/>
            <a:r>
              <a:rPr lang="ar-SA" sz="6600" b="1" spc="8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النص غير المدروس</a:t>
            </a:r>
            <a:endParaRPr lang="ar-SA" sz="6600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66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429000" y="304800"/>
            <a:ext cx="5783729" cy="952500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228600"/>
            <a:ext cx="9601196" cy="1295400"/>
          </a:xfrm>
          <a:prstGeom prst="rect">
            <a:avLst/>
          </a:prstGeom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موضوع الدرس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2971800"/>
            <a:ext cx="11353800" cy="3733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العربية لغة الدين</a:t>
            </a:r>
            <a:endParaRPr lang="en-US" sz="11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images (8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1"/>
            <a:ext cx="1914525" cy="2176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images (8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0" y="304801"/>
            <a:ext cx="1914525" cy="2100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04800"/>
            <a:ext cx="8458200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download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76400"/>
            <a:ext cx="5413760" cy="5181600"/>
          </a:xfrm>
          <a:prstGeom prst="rect">
            <a:avLst/>
          </a:prstGeom>
          <a:ln w="88900" cap="sq" cmpd="thickThin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 descr="download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676400"/>
            <a:ext cx="6248400" cy="5181602"/>
          </a:xfrm>
          <a:prstGeom prst="rect">
            <a:avLst/>
          </a:prstGeom>
          <a:ln w="889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100" y="228600"/>
            <a:ext cx="1625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42600" y="152400"/>
            <a:ext cx="17272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71597"/>
            <a:ext cx="6273800" cy="5410204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990600" y="304800"/>
            <a:ext cx="11049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انظر الى الصورة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 (2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447800"/>
            <a:ext cx="5638800" cy="5410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196412"/>
            <a:ext cx="11699825" cy="1564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يستفاد من الدرس</a:t>
            </a:r>
            <a:endParaRPr kumimoji="0" lang="en-US" sz="7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1676400"/>
            <a:ext cx="112776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5400" b="1" dirty="0" smtClean="0"/>
              <a:t>تعريف </a:t>
            </a:r>
            <a:r>
              <a:rPr lang="ar-SA" sz="5400" b="1" dirty="0" smtClean="0"/>
              <a:t>اللغة العربية</a:t>
            </a:r>
            <a:endParaRPr lang="ar-MA" sz="5400" b="1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057400" y="3186546"/>
            <a:ext cx="7965837" cy="997528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400" b="1" dirty="0" smtClean="0"/>
              <a:t>تعريف اللغة السامية</a:t>
            </a:r>
            <a:endParaRPr lang="en-US" sz="66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914400" y="4191000"/>
            <a:ext cx="9833858" cy="997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000" b="1" dirty="0" smtClean="0">
                <a:sym typeface="Wingdings"/>
              </a:rPr>
              <a:t>منزلة اللغة العربية بين اللغات</a:t>
            </a:r>
            <a:endParaRPr lang="en-US" sz="54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1371601" y="5257800"/>
            <a:ext cx="9364546" cy="1620982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atin typeface="Arial" pitchFamily="34" charset="0"/>
              </a:rPr>
              <a:t>حكم تعلم اللغة العربية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خاص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524000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নিদির্ষ্ট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ar-SA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ظاهرة</a:t>
            </a:r>
            <a:endParaRPr lang="en-US" sz="6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590800"/>
            <a:ext cx="6135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প্রকাশ্য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    </a:t>
            </a:r>
            <a:r>
              <a:rPr lang="ar-S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ضوء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3733800"/>
            <a:ext cx="5709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             </a:t>
            </a:r>
            <a:r>
              <a:rPr lang="en-US" sz="4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আলো</a:t>
            </a:r>
            <a:endParaRPr lang="en-US" sz="4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=      </a:t>
            </a:r>
            <a:r>
              <a:rPr lang="ar-SA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النهار</a:t>
            </a:r>
            <a:endParaRPr lang="en-US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4953000"/>
            <a:ext cx="5343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দিবস</a:t>
            </a:r>
            <a:endParaRPr lang="en-US" sz="6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اسرار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5943600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                 </a:t>
            </a:r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গোপন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معانى المفردات</a:t>
            </a:r>
            <a:endParaRPr lang="en-US" sz="72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705600" y="1703487"/>
            <a:ext cx="5791200" cy="5078313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ar-SA" sz="3600" dirty="0" smtClean="0"/>
              <a:t>اللغة العربية تدل على لسان خاص من لغات العالم كما اللغة البنغالية و الانكليزية و الفارسية و غير ذلك أو يقال: اللغة العربية هى لغة العروبة و الاسلام التى تقيم الرابطة بين الامة المسلمة و هى اجدى اللغات السامية وارقاها انها اشهر اللغات العالمية و تعد كلغة رابعة للامم المتحدة و نزل القران الكرم.</a:t>
            </a:r>
            <a:endParaRPr lang="en-US" sz="1600" dirty="0" smtClean="0"/>
          </a:p>
        </p:txBody>
      </p:sp>
      <p:sp>
        <p:nvSpPr>
          <p:cNvPr id="15" name="Oval 14"/>
          <p:cNvSpPr/>
          <p:nvPr/>
        </p:nvSpPr>
        <p:spPr>
          <a:xfrm>
            <a:off x="3352800" y="304800"/>
            <a:ext cx="716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النص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447800"/>
            <a:ext cx="6096000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আরবি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বিশ্বের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ভাষাসমূহের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মাঝে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বিশেষ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একটি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ভাষা</a:t>
            </a:r>
            <a:r>
              <a:rPr lang="en-US" sz="3200" b="1" dirty="0" smtClean="0"/>
              <a:t> : </a:t>
            </a:r>
            <a:r>
              <a:rPr lang="en-US" sz="3200" b="1" dirty="0" err="1" smtClean="0"/>
              <a:t>যেমন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বাংলা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ইংরেজি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ফার্সি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ইত্যাদি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অথবা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বলা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যায়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আররি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আরবের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অধিবাসী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ইসলামের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মুসলিম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উম্মাহর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মাঝে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মজবুত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সর্ম্পক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গড়ে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তোলে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এটা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সোমটেক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অন্যতম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উন্নত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একটি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শাখা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ভাষা</a:t>
            </a:r>
            <a:r>
              <a:rPr lang="en-US" sz="3200" b="1" dirty="0" smtClean="0"/>
              <a:t>। এ </a:t>
            </a:r>
            <a:r>
              <a:rPr lang="en-US" sz="3200" b="1" dirty="0" err="1" smtClean="0"/>
              <a:t>ভাষা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প্রশিদ্ধ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আন্তর্জাতিক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ভাষা।এটি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জাতিসংঘের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চতুর্থ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ভাষা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449</Words>
  <Application>Microsoft Office PowerPoint</Application>
  <PresentationFormat>Custom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89</cp:revision>
  <dcterms:created xsi:type="dcterms:W3CDTF">2006-08-16T00:00:00Z</dcterms:created>
  <dcterms:modified xsi:type="dcterms:W3CDTF">2020-11-10T10:02:46Z</dcterms:modified>
</cp:coreProperties>
</file>