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70" r:id="rId10"/>
    <p:sldId id="271" r:id="rId11"/>
    <p:sldId id="266" r:id="rId12"/>
    <p:sldId id="268" r:id="rId13"/>
    <p:sldId id="267" r:id="rId14"/>
    <p:sldId id="269" r:id="rId15"/>
  </p:sldIdLst>
  <p:sldSz cx="12801600" cy="7315200"/>
  <p:notesSz cx="6858000" cy="9144000"/>
  <p:defaultTextStyle>
    <a:defPPr>
      <a:defRPr lang="en-US"/>
    </a:defPPr>
    <a:lvl1pPr marL="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62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250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3875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49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123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7748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2374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6999" algn="l" defTabSz="114925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76" y="-84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272455"/>
            <a:ext cx="10881360" cy="1568026"/>
          </a:xfrm>
          <a:prstGeom prst="rect">
            <a:avLst/>
          </a:prstGeom>
        </p:spPr>
        <p:txBody>
          <a:bodyPr lIns="114925" tIns="57463" rIns="114925" bIns="5746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  <a:prstGeom prst="rect">
            <a:avLst/>
          </a:prstGeom>
        </p:spPr>
        <p:txBody>
          <a:bodyPr lIns="114925" tIns="57463" rIns="114925" bIns="57463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801600" cy="7315200"/>
          </a:xfrm>
          <a:prstGeom prst="frame">
            <a:avLst>
              <a:gd name="adj1" fmla="val 2749"/>
            </a:avLst>
          </a:prstGeom>
          <a:solidFill>
            <a:srgbClr val="00B0F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925" tIns="57463" rIns="114925" bIns="57463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149250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969" indent="-430969" algn="l" defTabSz="1149250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33766" indent="-359142" algn="l" defTabSz="1149250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5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186" indent="-287312" algn="l" defTabSz="1149250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5811" indent="-287312" algn="l" defTabSz="1149250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43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062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686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4311" indent="-287312" algn="l" defTabSz="114925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62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250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875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49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123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748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2374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999" algn="l" defTabSz="114925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28600"/>
            <a:ext cx="6553200" cy="3505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images (3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745992"/>
            <a:ext cx="5943600" cy="3328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images (37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35864"/>
            <a:ext cx="5791200" cy="3243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images (3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4602" y="3657600"/>
            <a:ext cx="6248398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/>
          <p:cNvSpPr txBox="1"/>
          <p:nvPr/>
        </p:nvSpPr>
        <p:spPr>
          <a:xfrm>
            <a:off x="1219200" y="457200"/>
            <a:ext cx="10591800" cy="206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9600" b="1" dirty="0" smtClean="0">
                <a:solidFill>
                  <a:schemeClr val="bg1"/>
                </a:solidFill>
              </a:rPr>
              <a:t>أهلا و سهلا مرحيا بكم</a:t>
            </a:r>
            <a:endParaRPr lang="en-US" sz="9600" b="1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524000" y="5715000"/>
            <a:ext cx="10287000" cy="1371600"/>
          </a:xfrm>
          <a:prstGeom prst="ellipse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4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685800"/>
            <a:ext cx="12192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4400" b="1" dirty="0" smtClean="0"/>
              <a:t>إِنّي لَتُطرِبُني الخِلالُ </a:t>
            </a:r>
            <a:r>
              <a:rPr lang="ar-SA" sz="4400" b="1" dirty="0" smtClean="0"/>
              <a:t>كَريمَةً          **    طَرَبَ </a:t>
            </a:r>
            <a:r>
              <a:rPr lang="ar-SA" sz="4400" b="1" dirty="0" smtClean="0"/>
              <a:t>الغَريبِ بِأَوبَةٍ وَتَلاقي</a:t>
            </a:r>
          </a:p>
          <a:p>
            <a:pPr algn="ctr" rtl="1">
              <a:lnSpc>
                <a:spcPct val="150000"/>
              </a:lnSpc>
            </a:pPr>
            <a:r>
              <a:rPr lang="ar-SA" sz="4400" b="1" dirty="0" smtClean="0"/>
              <a:t>وَتَهُزُّني ذِكرى المُروءَةِ </a:t>
            </a:r>
            <a:r>
              <a:rPr lang="ar-SA" sz="4400" b="1" dirty="0" smtClean="0"/>
              <a:t>وَالنَدى     </a:t>
            </a:r>
            <a:r>
              <a:rPr lang="ar-SA" sz="4400" b="1" dirty="0" smtClean="0"/>
              <a:t>**</a:t>
            </a:r>
            <a:r>
              <a:rPr lang="ar-SA" sz="4400" b="1" dirty="0" smtClean="0"/>
              <a:t>    بَينَ </a:t>
            </a:r>
            <a:r>
              <a:rPr lang="ar-SA" sz="4400" b="1" dirty="0" smtClean="0"/>
              <a:t>الشَمائِلِ هِزَّةَ المُشتاقِ</a:t>
            </a:r>
          </a:p>
          <a:p>
            <a:pPr algn="ctr" rtl="1">
              <a:lnSpc>
                <a:spcPct val="150000"/>
              </a:lnSpc>
            </a:pPr>
            <a:r>
              <a:rPr lang="ar-SA" sz="4400" b="1" dirty="0" smtClean="0"/>
              <a:t>ما البابِلِيَّةُ في صَفاءِ </a:t>
            </a:r>
            <a:r>
              <a:rPr lang="ar-SA" sz="4400" b="1" dirty="0" smtClean="0"/>
              <a:t>مِزاجِها       </a:t>
            </a:r>
            <a:r>
              <a:rPr lang="ar-SA" sz="4400" b="1" dirty="0" smtClean="0"/>
              <a:t>**</a:t>
            </a:r>
            <a:r>
              <a:rPr lang="ar-SA" sz="4400" b="1" dirty="0" smtClean="0"/>
              <a:t>  وَالشَربُ </a:t>
            </a:r>
            <a:r>
              <a:rPr lang="ar-SA" sz="4400" b="1" dirty="0" smtClean="0"/>
              <a:t>بَينَ تَنافُسٍ وَسِباقِ</a:t>
            </a:r>
          </a:p>
          <a:p>
            <a:pPr algn="ctr" rtl="1">
              <a:lnSpc>
                <a:spcPct val="150000"/>
              </a:lnSpc>
            </a:pPr>
            <a:r>
              <a:rPr lang="ar-SA" sz="4000" b="1" dirty="0" smtClean="0"/>
              <a:t>وَالشَمسُ تَبدو في الكُئوسِ </a:t>
            </a:r>
            <a:r>
              <a:rPr lang="ar-SA" sz="4000" b="1" dirty="0" smtClean="0"/>
              <a:t>وَتَختَفي  </a:t>
            </a:r>
            <a:r>
              <a:rPr lang="ar-SA" sz="4000" b="1" dirty="0" smtClean="0"/>
              <a:t>**</a:t>
            </a:r>
            <a:r>
              <a:rPr lang="ar-SA" sz="4000" b="1" dirty="0" smtClean="0"/>
              <a:t> وَالبَدرُ </a:t>
            </a:r>
            <a:r>
              <a:rPr lang="ar-SA" sz="4000" b="1" dirty="0" smtClean="0"/>
              <a:t>يُشرِقُ مِن جَبينِ الساقي</a:t>
            </a:r>
          </a:p>
          <a:p>
            <a:pPr algn="ctr" rtl="1">
              <a:lnSpc>
                <a:spcPct val="150000"/>
              </a:lnSpc>
            </a:pPr>
            <a:r>
              <a:rPr lang="ar-SA" sz="4400" b="1" dirty="0" smtClean="0"/>
              <a:t>بِأَلَذَّ مِن خُلُقٍ كَريمٍ </a:t>
            </a:r>
            <a:r>
              <a:rPr lang="ar-SA" sz="4400" b="1" dirty="0" smtClean="0"/>
              <a:t>طاهِرٍ         </a:t>
            </a:r>
            <a:r>
              <a:rPr lang="ar-SA" sz="4400" b="1" dirty="0" smtClean="0"/>
              <a:t>**</a:t>
            </a:r>
            <a:r>
              <a:rPr lang="ar-SA" sz="4400" b="1" dirty="0" smtClean="0"/>
              <a:t>   قَد </a:t>
            </a:r>
            <a:r>
              <a:rPr lang="ar-SA" sz="4400" b="1" dirty="0" smtClean="0"/>
              <a:t>مازَجَتهُ سَلامَةُ الأَذواقِ</a:t>
            </a:r>
            <a:endParaRPr lang="ar-SA" sz="44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438400" y="304800"/>
            <a:ext cx="8935278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9600" b="1" dirty="0" smtClean="0">
                <a:latin typeface="Times New Roman" pitchFamily="18" charset="0"/>
                <a:cs typeface="Times New Roman" pitchFamily="18" charset="0"/>
              </a:rPr>
              <a:t>ا</a:t>
            </a:r>
            <a:r>
              <a:rPr lang="ar-SA" sz="8000" b="1" dirty="0" smtClean="0">
                <a:latin typeface="Times New Roman" pitchFamily="18" charset="0"/>
                <a:cs typeface="Times New Roman" pitchFamily="18" charset="0"/>
              </a:rPr>
              <a:t>لواحد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905000"/>
            <a:ext cx="11658600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>
                <a:latin typeface="Times New Roman" pitchFamily="18" charset="0"/>
                <a:cs typeface="Times New Roman" pitchFamily="18" charset="0"/>
              </a:rPr>
              <a:t>ماذا تمنى الشاعر حافظ ابراهسم </a:t>
            </a:r>
            <a:r>
              <a:rPr lang="ar-SA" sz="5400" b="1" dirty="0" smtClean="0"/>
              <a:t>؟</a:t>
            </a:r>
            <a:endParaRPr lang="ar-MA" sz="5400" b="1" dirty="0" smtClean="0"/>
          </a:p>
          <a:p>
            <a:pPr algn="ctr"/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9600" y="3810000"/>
            <a:ext cx="11811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متى يعتبر المال نهاية الاملاق و الفقر </a:t>
            </a:r>
            <a:r>
              <a:rPr lang="ar-SA" sz="4400" b="1" dirty="0" smtClean="0"/>
              <a:t>؟</a:t>
            </a:r>
            <a:endParaRPr lang="en-US" sz="6600" b="1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09600" y="4876800"/>
            <a:ext cx="116586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5400" dirty="0" smtClean="0">
                <a:latin typeface="Times New Roman" pitchFamily="18" charset="0"/>
                <a:cs typeface="Times New Roman" pitchFamily="18" charset="0"/>
              </a:rPr>
              <a:t>لماذا شبه الشاعر الام بالمدرسة ؟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6019800"/>
            <a:ext cx="118110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السوال : </a:t>
            </a:r>
            <a:r>
              <a:rPr lang="ar-SA" sz="4400" dirty="0" smtClean="0">
                <a:latin typeface="Times New Roman" pitchFamily="18" charset="0"/>
                <a:cs typeface="Times New Roman" pitchFamily="18" charset="0"/>
              </a:rPr>
              <a:t>ما أثر فى إعداد الشعب </a:t>
            </a:r>
            <a:r>
              <a:rPr lang="ar-SA" sz="4400" b="1" dirty="0" smtClean="0"/>
              <a:t>؟</a:t>
            </a:r>
            <a:endParaRPr lang="en-US" sz="6600" b="1" dirty="0" smtClean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6" grpId="0" animBg="1"/>
      <p:bldP spid="2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52600" y="304800"/>
            <a:ext cx="87708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عمل</a:t>
            </a:r>
            <a:r>
              <a:rPr lang="ar-SA" sz="8000" dirty="0" smtClean="0">
                <a:latin typeface="Times New Roman" pitchFamily="18" charset="0"/>
                <a:cs typeface="Times New Roman" pitchFamily="18" charset="0"/>
              </a:rPr>
              <a:t> ا</a:t>
            </a:r>
            <a:r>
              <a:rPr lang="ar-SA" sz="7200" dirty="0" smtClean="0">
                <a:latin typeface="Times New Roman" pitchFamily="18" charset="0"/>
                <a:cs typeface="Times New Roman" pitchFamily="18" charset="0"/>
              </a:rPr>
              <a:t>لجمع</a:t>
            </a:r>
            <a:endParaRPr lang="en-US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0" y="1828800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3600" b="1" dirty="0" smtClean="0">
                <a:latin typeface="Times New Roman" pitchFamily="18" charset="0"/>
                <a:cs typeface="Times New Roman" pitchFamily="18" charset="0"/>
              </a:rPr>
              <a:t>ما يكون شغل النساء على الراى الشاعر ؟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05318" y="383232"/>
            <a:ext cx="22862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ا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29775"/>
            <a:ext cx="5410200" cy="442342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715000" y="3276600"/>
            <a:ext cx="66733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4000" b="1" dirty="0" smtClean="0">
                <a:latin typeface="Times New Roman" pitchFamily="18" charset="0"/>
                <a:cs typeface="Times New Roman" pitchFamily="18" charset="0"/>
              </a:rPr>
              <a:t>كيف يعامل الرجال النساء على رأى الشاعر ؟ </a:t>
            </a:r>
            <a:endParaRPr lang="en-US" sz="4000" b="1" dirty="0"/>
          </a:p>
        </p:txBody>
      </p:sp>
      <p:sp>
        <p:nvSpPr>
          <p:cNvPr id="16" name="Rectangle 15"/>
          <p:cNvSpPr/>
          <p:nvPr/>
        </p:nvSpPr>
        <p:spPr>
          <a:xfrm>
            <a:off x="5867400" y="4648200"/>
            <a:ext cx="6553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4800" b="1" dirty="0" smtClean="0">
                <a:latin typeface="Times New Roman" pitchFamily="18" charset="0"/>
                <a:cs typeface="Times New Roman" pitchFamily="18" charset="0"/>
              </a:rPr>
              <a:t>بين ضرورة بياء مدرسة البنات فى بلادنا ؟</a:t>
            </a:r>
            <a:endParaRPr lang="en-US" sz="48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14 -0.00875  -0.029 -0.01575  -0.044 -0.01575  C -0.114 -0.01575  -0.169 0.084  -0.169 0.20475  C -0.169 0.32375  -0.114 0.42175  -0.044 0.42175  C -0.029 0.42175  -0.014 0.4165  0 0.40775  C -0.047 0.37625  -0.08 0.2975  -0.08 0.20475  C -0.08 0.11025  -0.047 0.0315  0 0  Z" pathEditMode="relative" ptsTypes="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69880" y="303193"/>
            <a:ext cx="748371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عمل </a:t>
            </a:r>
            <a:r>
              <a:rPr lang="ar-SA" sz="8800" dirty="0">
                <a:latin typeface="Times New Roman" pitchFamily="18" charset="0"/>
                <a:cs typeface="Times New Roman" pitchFamily="18" charset="0"/>
              </a:rPr>
              <a:t>البيت</a:t>
            </a:r>
            <a:r>
              <a:rPr lang="ar-SA" sz="8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9231" y="1595735"/>
            <a:ext cx="10224236" cy="175432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السوال: </a:t>
            </a:r>
            <a:r>
              <a:rPr lang="ar-SA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أكتب نبذة من حياة الشاعر حافظ إبراهيم ؟</a:t>
            </a:r>
            <a:endParaRPr lang="en-US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429000"/>
            <a:ext cx="6096000" cy="3581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0" y="3429000"/>
            <a:ext cx="5959314" cy="3581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mages (3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33400"/>
            <a:ext cx="6400800" cy="624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533398"/>
            <a:ext cx="5867400" cy="6172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381000" y="0"/>
            <a:ext cx="86106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9900" dirty="0" smtClean="0">
                <a:solidFill>
                  <a:srgbClr val="FFFF00"/>
                </a:solidFill>
              </a:rPr>
              <a:t>شكرا لكم</a:t>
            </a:r>
            <a:endParaRPr lang="en-US" sz="19900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4267200"/>
            <a:ext cx="8610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err="1" smtClean="0">
                <a:solidFill>
                  <a:schemeClr val="accent6">
                    <a:lumMod val="75000"/>
                  </a:schemeClr>
                </a:solidFill>
              </a:rPr>
              <a:t>ধন্যবাদ</a:t>
            </a:r>
            <a:endParaRPr lang="en-US" sz="16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15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15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15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125 0  L 0.188 0.19075  L 0.125 0.37975  L 0 0.37975  L -0.063 0.19075  L 0 0  Z" pathEditMode="relative" ptsTypes="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75  0.042 0.01575  0.052 0.03675  L 0.075 0.08575  C 0.08 0.09625  0.088 0.1015  0.098 0.1015  C 0.112 0.1015  0.124 0.0875  0.125 0.0665  C 0.124 0.049  0.112 0.03325  0.098 0.03325  C 0.088 0.03325  0.08 0.04025  0.075 0.049  L 0.052 0.098  C 0.042 0.119  0.023 0.133  0 0.13475  C -0.023 0.133  -0.042 0.119  -0.052 0.098  L -0.075 0.049  C -0.08 0.04025  -0.088 0.03325  -0.098 0.03325  C -0.112 0.03325  -0.124 0.049  -0.125 0.0665  C -0.124 0.0875  -0.112 0.1015  -0.098 0.1015  C -0.088 0.1015  -0.08 0.09625  -0.075 0.08575  L -0.052 0.03675  C -0.042 0.01575  -0.023 0.00175  0 0  Z" pathEditMode="relative" ptsTypes="">
                                      <p:cBhvr>
                                        <p:cTn id="3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lowchart: Terminator 7"/>
          <p:cNvSpPr/>
          <p:nvPr/>
        </p:nvSpPr>
        <p:spPr>
          <a:xfrm>
            <a:off x="5257800" y="304800"/>
            <a:ext cx="7543800" cy="952500"/>
          </a:xfrm>
          <a:prstGeom prst="flowChartTermina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التعريف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629400" y="1295400"/>
            <a:ext cx="5867400" cy="5715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 descr="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3733800" cy="3238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" name="Rounded Rectangle 15"/>
          <p:cNvSpPr/>
          <p:nvPr/>
        </p:nvSpPr>
        <p:spPr>
          <a:xfrm>
            <a:off x="381000" y="3276600"/>
            <a:ext cx="6248400" cy="3810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মোঃ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আকবর</a:t>
            </a:r>
            <a:r>
              <a:rPr lang="en-US" sz="2800" dirty="0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/>
                <a:cs typeface="Times New Roman" pitchFamily="18" charset="0"/>
              </a:rPr>
              <a:t>আলী</a:t>
            </a:r>
            <a:endParaRPr lang="en-US" sz="2800" dirty="0" smtClean="0">
              <a:solidFill>
                <a:srgbClr val="0070C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আরবি</a:t>
            </a:r>
            <a:r>
              <a:rPr lang="en-US" sz="2800" dirty="0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/>
                <a:cs typeface="Times New Roman" pitchFamily="18" charset="0"/>
              </a:rPr>
              <a:t>প্রভাষক</a:t>
            </a:r>
            <a:endParaRPr lang="en-US" sz="2800" dirty="0" smtClean="0">
              <a:solidFill>
                <a:srgbClr val="7030A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রাজারামপুর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এহইয়া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উস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সুন্নাত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আলিম</a:t>
            </a:r>
            <a:r>
              <a:rPr lang="en-US" sz="2400" dirty="0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/>
                <a:cs typeface="Times New Roman" pitchFamily="18" charset="0"/>
              </a:rPr>
              <a:t>মাদ্রাসা</a:t>
            </a:r>
            <a:endParaRPr lang="en-US" sz="2400" dirty="0" smtClean="0">
              <a:solidFill>
                <a:srgbClr val="FF0000"/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চাঁপাই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accent3">
                    <a:lumMod val="50000"/>
                  </a:schemeClr>
                </a:solidFill>
                <a:latin typeface="NikoshBAN"/>
                <a:cs typeface="Times New Roman" pitchFamily="18" charset="0"/>
              </a:rPr>
              <a:t>নবাবগঞ্জ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NikoshBAN"/>
              <a:cs typeface="Times New Roman" pitchFamily="18" charset="0"/>
            </a:endParaRPr>
          </a:p>
          <a:p>
            <a:pPr algn="ctr"/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মোবা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  <a:cs typeface="Times New Roman" pitchFamily="18" charset="0"/>
              </a:rPr>
              <a:t>: 01728161782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/>
              <a:cs typeface="Times New Roman" pitchFamily="18" charset="0"/>
            </a:endParaRPr>
          </a:p>
        </p:txBody>
      </p:sp>
      <p:pic>
        <p:nvPicPr>
          <p:cNvPr id="17" name="Picture 16" descr="download (2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81000"/>
            <a:ext cx="3505200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9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30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286000"/>
            <a:ext cx="1203960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الصف: للعالم</a:t>
            </a:r>
          </a:p>
          <a:p>
            <a:pPr algn="ctr"/>
            <a:r>
              <a:rPr lang="ar-SA" sz="54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الموضوع: اللغة العربية الاتصالية</a:t>
            </a:r>
            <a:endParaRPr lang="en-US" sz="5400" b="1" spc="50" dirty="0" smtClean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الوحدة السابعة</a:t>
            </a:r>
          </a:p>
          <a:p>
            <a:pPr algn="ctr"/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الدرس: </a:t>
            </a:r>
            <a:r>
              <a:rPr lang="ar-SA" sz="5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الثانى</a:t>
            </a:r>
            <a:endParaRPr lang="ar-SA" sz="5400" b="1" spc="50" dirty="0" smtClean="0">
              <a:ln w="11430"/>
              <a:solidFill>
                <a:schemeClr val="accent6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ar-SA" sz="54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الوقت: 30دقيقة</a:t>
            </a:r>
          </a:p>
        </p:txBody>
      </p:sp>
      <p:sp>
        <p:nvSpPr>
          <p:cNvPr id="6" name="Flowchart: Alternate Process 5"/>
          <p:cNvSpPr/>
          <p:nvPr/>
        </p:nvSpPr>
        <p:spPr>
          <a:xfrm>
            <a:off x="3429000" y="304800"/>
            <a:ext cx="5783729" cy="952500"/>
          </a:xfrm>
          <a:prstGeom prst="flowChartAlternateProcess">
            <a:avLst/>
          </a:prstGeom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rPr>
              <a:t>الدرس اليوم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371600" y="609600"/>
            <a:ext cx="9601196" cy="1600200"/>
          </a:xfrm>
          <a:prstGeom prst="rect">
            <a:avLst/>
          </a:prstGeom>
          <a:ln w="76200">
            <a:solidFill>
              <a:srgbClr val="C00000"/>
            </a:solidFill>
          </a:ln>
        </p:spPr>
        <p:txBody>
          <a:bodyPr lIns="114925" tIns="57463" rIns="114925" bIns="57463">
            <a:noAutofit/>
          </a:bodyPr>
          <a:lstStyle/>
          <a:p>
            <a:pPr marL="0" marR="0" lvl="0" indent="0" algn="ctr" defTabSz="114925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dobe Fangsong Std R" panose="02020400000000000000" pitchFamily="18" charset="-128"/>
                <a:cs typeface="Arial" panose="020B0604020202020204" pitchFamily="34" charset="0"/>
              </a:rPr>
              <a:t>العنوان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Adobe Fangsong Std R" panose="020204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3657600"/>
            <a:ext cx="11353800" cy="3048000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r>
              <a:rPr lang="ar-SA" sz="9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مدرسة البنات ببور سعيد </a:t>
            </a:r>
            <a:endParaRPr lang="en-US" sz="9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5181600" y="2286000"/>
            <a:ext cx="1905000" cy="12954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304800"/>
            <a:ext cx="8458200" cy="1104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chemeClr val="accent6">
                    <a:lumMod val="75000"/>
                  </a:schemeClr>
                </a:solidFill>
              </a:rPr>
              <a:t>أنظر إلى الصور التالية</a:t>
            </a:r>
            <a:endParaRPr lang="en-US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Picture 5" descr="download (2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600202"/>
            <a:ext cx="6172200" cy="5257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download (2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1676397"/>
            <a:ext cx="6172200" cy="51054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28600"/>
            <a:ext cx="1752600" cy="1219200"/>
          </a:xfrm>
          <a:prstGeom prst="rect">
            <a:avLst/>
          </a:prstGeom>
        </p:spPr>
      </p:pic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5600" y="152400"/>
            <a:ext cx="1981200" cy="1295400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7" dur="184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8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9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0" dur="1845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41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1155" accel="100000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46" dur="184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47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48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49" dur="1845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50" dur="1155">
                                          <p:stCondLst>
                                            <p:cond delay="184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5791200" cy="5334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90600" y="304800"/>
            <a:ext cx="110490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انظر الى الصورة </a:t>
            </a:r>
            <a:endParaRPr lang="en-US" sz="8000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23999"/>
            <a:ext cx="6705600" cy="5486402"/>
          </a:xfrm>
          <a:prstGeom prst="rect">
            <a:avLst/>
          </a:prstGeom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81000" y="196412"/>
            <a:ext cx="11699825" cy="15647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105506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54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(শিখনফল) </a:t>
            </a:r>
            <a:r>
              <a:rPr kumimoji="0" lang="bn-BD" sz="7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ما يستفاد من الدرس</a:t>
            </a:r>
            <a:endParaRPr kumimoji="0" lang="en-US" sz="72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85800" y="1676400"/>
            <a:ext cx="11277600" cy="13716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marL="430969" lvl="0" indent="-430969" algn="ctr">
              <a:spcBef>
                <a:spcPct val="20000"/>
              </a:spcBef>
              <a:defRPr/>
            </a:pPr>
            <a:r>
              <a:rPr lang="ar-SA" sz="5400" b="1" dirty="0" smtClean="0"/>
              <a:t>تعريف </a:t>
            </a:r>
            <a:r>
              <a:rPr lang="ar-SA" sz="5400" b="1" dirty="0" smtClean="0"/>
              <a:t>حافظ ابراهيم</a:t>
            </a:r>
            <a:endParaRPr lang="ar-MA" sz="5400" b="1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2057400" y="3186546"/>
            <a:ext cx="7965837" cy="997528"/>
          </a:xfrm>
          <a:prstGeom prst="roundRect">
            <a:avLst/>
          </a:prstGeom>
          <a:solidFill>
            <a:schemeClr val="tx1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400" b="1" dirty="0" smtClean="0"/>
              <a:t>لماذا شبه الشاعر الأم بالمدرسة</a:t>
            </a:r>
            <a:endParaRPr lang="en-US" sz="6600" b="1" dirty="0" smtClean="0"/>
          </a:p>
        </p:txBody>
      </p:sp>
      <p:sp>
        <p:nvSpPr>
          <p:cNvPr id="13" name="Rounded Rectangle 12"/>
          <p:cNvSpPr/>
          <p:nvPr/>
        </p:nvSpPr>
        <p:spPr>
          <a:xfrm>
            <a:off x="914400" y="4191000"/>
            <a:ext cx="9833858" cy="99752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flatTx/>
          </a:bodyPr>
          <a:lstStyle/>
          <a:p>
            <a:pPr algn="ctr"/>
            <a:r>
              <a:rPr lang="ar-SA" sz="4000" b="1" dirty="0" smtClean="0">
                <a:sym typeface="Wingdings"/>
              </a:rPr>
              <a:t>كيف يعامل الرجال النساء على رأى الشاعر</a:t>
            </a:r>
            <a:endParaRPr lang="en-US" sz="5400" b="1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1371601" y="5257800"/>
            <a:ext cx="9364546" cy="1620982"/>
          </a:xfrm>
          <a:prstGeom prst="round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latin typeface="Arial" pitchFamily="34" charset="0"/>
              </a:rPr>
              <a:t>بين ضرورة بناء مدرسة البنات فى بلادنا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28904" y="1224931"/>
            <a:ext cx="67294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6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ar-SA" sz="6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تمنى</a:t>
            </a:r>
            <a:endParaRPr lang="en-US" sz="6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524000"/>
            <a:ext cx="910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        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আকাঙ্খা</a:t>
            </a:r>
            <a:r>
              <a:rPr lang="en-US" sz="6000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করা</a:t>
            </a:r>
            <a:endParaRPr lang="en-US" sz="6000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2407483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يعتبر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38600" y="2590800"/>
            <a:ext cx="6135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বিবেচনা</a:t>
            </a:r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করা</a:t>
            </a:r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9645" y="35771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شغل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00600" y="3733800"/>
            <a:ext cx="59377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      </a:t>
            </a:r>
            <a:r>
              <a:rPr lang="en-US" sz="6000" dirty="0" err="1" smtClean="0">
                <a:solidFill>
                  <a:srgbClr val="92D050"/>
                </a:solidFill>
                <a:latin typeface="Nikosh" pitchFamily="2" charset="0"/>
                <a:cs typeface="Nikosh" pitchFamily="2" charset="0"/>
              </a:rPr>
              <a:t>ব্যাস্ততা</a:t>
            </a:r>
            <a:endParaRPr lang="en-US" sz="6000" dirty="0">
              <a:solidFill>
                <a:srgbClr val="92D05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15845" y="4788068"/>
            <a:ext cx="5739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مدرسة البنات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53000" y="4953000"/>
            <a:ext cx="53439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     </a:t>
            </a:r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বালিকা</a:t>
            </a:r>
            <a:r>
              <a:rPr lang="en-US" sz="5400" dirty="0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বিদ্যালয়</a:t>
            </a:r>
            <a:endParaRPr lang="en-US" sz="54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8820" y="5715000"/>
            <a:ext cx="7719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ar-SA" sz="6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ar-SA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ضرورة  </a:t>
            </a:r>
            <a:r>
              <a:rPr lang="bn-IN" sz="600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05200" y="5943600"/>
            <a:ext cx="81148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osh" pitchFamily="2" charset="0"/>
                <a:cs typeface="Nikosh" pitchFamily="2" charset="0"/>
              </a:rPr>
              <a:t>আবশ্যক</a:t>
            </a:r>
            <a:endParaRPr lang="en-US" sz="6000" dirty="0">
              <a:solidFill>
                <a:srgbClr val="00B0F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711126" y="351689"/>
            <a:ext cx="9896191" cy="95271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/>
              <a:t>একক পাঠ </a:t>
            </a:r>
            <a:endParaRPr lang="en-US" sz="44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1600200"/>
            <a:ext cx="1219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SA" sz="4000" b="1" dirty="0" smtClean="0"/>
              <a:t>    </a:t>
            </a:r>
            <a:r>
              <a:rPr lang="ar-SA" sz="4000" b="1" dirty="0" smtClean="0"/>
              <a:t>كَم ذا يُكابِدُ عاشِقٌ </a:t>
            </a:r>
            <a:r>
              <a:rPr lang="ar-SA" sz="4000" b="1" dirty="0" smtClean="0"/>
              <a:t>وَيُلاقي     **         في </a:t>
            </a:r>
            <a:r>
              <a:rPr lang="ar-SA" sz="4000" b="1" dirty="0" smtClean="0"/>
              <a:t>حُبِّ مِصرَ كَثيرَةِ العُشّاقِ</a:t>
            </a:r>
          </a:p>
          <a:p>
            <a:pPr algn="ctr" rtl="1">
              <a:lnSpc>
                <a:spcPct val="200000"/>
              </a:lnSpc>
            </a:pPr>
            <a:r>
              <a:rPr lang="ar-SA" sz="4000" b="1" dirty="0" smtClean="0"/>
              <a:t>إِنّي لَأَحمِلُ في هَواكِ </a:t>
            </a:r>
            <a:r>
              <a:rPr lang="ar-SA" sz="4000" b="1" dirty="0" smtClean="0"/>
              <a:t>صَبابَةً       **     يا </a:t>
            </a:r>
            <a:r>
              <a:rPr lang="ar-SA" sz="4000" b="1" dirty="0" smtClean="0"/>
              <a:t>مِصرُ قَد خَرَجَت عَنِ الأَطواقِ</a:t>
            </a:r>
          </a:p>
          <a:p>
            <a:pPr algn="ctr" rtl="1">
              <a:lnSpc>
                <a:spcPct val="200000"/>
              </a:lnSpc>
            </a:pPr>
            <a:r>
              <a:rPr lang="ar-SA" sz="4000" b="1" dirty="0" smtClean="0"/>
              <a:t>لَهفي عَلَيكِ مَتى أَراكِ </a:t>
            </a:r>
            <a:r>
              <a:rPr lang="ar-SA" sz="4000" b="1" dirty="0" smtClean="0"/>
              <a:t>طَليقَةً     **     يَحمي </a:t>
            </a:r>
            <a:r>
              <a:rPr lang="ar-SA" sz="4000" b="1" dirty="0" smtClean="0"/>
              <a:t>كَريمَ حِماكِ شَعبٌ راقي</a:t>
            </a:r>
          </a:p>
          <a:p>
            <a:pPr algn="ctr" rtl="1">
              <a:lnSpc>
                <a:spcPct val="200000"/>
              </a:lnSpc>
            </a:pPr>
            <a:r>
              <a:rPr lang="ar-SA" sz="4000" b="1" dirty="0" smtClean="0"/>
              <a:t>كَلِفٌ بِمَحمودِ الخِلالِ </a:t>
            </a:r>
            <a:r>
              <a:rPr lang="ar-SA" sz="4000" b="1" dirty="0" smtClean="0"/>
              <a:t>مُتَيَّمٌ   **       بِالبَذلِ </a:t>
            </a:r>
            <a:r>
              <a:rPr lang="ar-SA" sz="4000" b="1" dirty="0" smtClean="0"/>
              <a:t>بَينَ يَدَيكِ </a:t>
            </a:r>
            <a:r>
              <a:rPr lang="ar-SA" sz="4000" b="1" dirty="0" smtClean="0"/>
              <a:t>وَالإِنفاق</a:t>
            </a:r>
            <a:endParaRPr lang="ar-SA" sz="4000" b="1" dirty="0" smtClean="0"/>
          </a:p>
        </p:txBody>
      </p:sp>
      <p:sp>
        <p:nvSpPr>
          <p:cNvPr id="15" name="Oval 14"/>
          <p:cNvSpPr/>
          <p:nvPr/>
        </p:nvSpPr>
        <p:spPr>
          <a:xfrm>
            <a:off x="3352800" y="304800"/>
            <a:ext cx="7162800" cy="1295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/>
              <a:t>العبارات</a:t>
            </a:r>
            <a:endParaRPr lang="en-US" sz="7200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308</Words>
  <Application>Microsoft Office PowerPoint</Application>
  <PresentationFormat>Custom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akbar ali</dc:creator>
  <cp:lastModifiedBy>akbar ali</cp:lastModifiedBy>
  <cp:revision>60</cp:revision>
  <dcterms:created xsi:type="dcterms:W3CDTF">2006-08-16T00:00:00Z</dcterms:created>
  <dcterms:modified xsi:type="dcterms:W3CDTF">2020-11-10T11:02:11Z</dcterms:modified>
</cp:coreProperties>
</file>