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6"/>
  </p:notesMasterIdLst>
  <p:sldIdLst>
    <p:sldId id="269" r:id="rId2"/>
    <p:sldId id="271" r:id="rId3"/>
    <p:sldId id="258" r:id="rId4"/>
    <p:sldId id="273" r:id="rId5"/>
    <p:sldId id="259" r:id="rId6"/>
    <p:sldId id="260" r:id="rId7"/>
    <p:sldId id="261" r:id="rId8"/>
    <p:sldId id="262" r:id="rId9"/>
    <p:sldId id="264" r:id="rId10"/>
    <p:sldId id="265" r:id="rId11"/>
    <p:sldId id="274" r:id="rId12"/>
    <p:sldId id="275" r:id="rId13"/>
    <p:sldId id="276" r:id="rId14"/>
    <p:sldId id="27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4" autoAdjust="0"/>
  </p:normalViewPr>
  <p:slideViewPr>
    <p:cSldViewPr>
      <p:cViewPr varScale="1">
        <p:scale>
          <a:sx n="68" d="100"/>
          <a:sy n="68" d="100"/>
        </p:scale>
        <p:origin x="55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605A03-6149-493D-9512-994E1BFA118E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FE3ED1-8A2A-4A5B-BF42-DC96994B1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546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E3ED1-8A2A-4A5B-BF42-DC96994B1DF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27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38E12-4162-4161-8D1C-63B8CB2CA24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24F03F3D-1463-46A9-9C8B-0CB4968F107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3896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38E12-4162-4161-8D1C-63B8CB2CA24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03F3D-1463-46A9-9C8B-0CB4968F1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522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38E12-4162-4161-8D1C-63B8CB2CA24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03F3D-1463-46A9-9C8B-0CB4968F107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3858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38E12-4162-4161-8D1C-63B8CB2CA24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03F3D-1463-46A9-9C8B-0CB4968F1075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1720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38E12-4162-4161-8D1C-63B8CB2CA24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03F3D-1463-46A9-9C8B-0CB4968F107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3112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38E12-4162-4161-8D1C-63B8CB2CA24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03F3D-1463-46A9-9C8B-0CB4968F1075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6890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38E12-4162-4161-8D1C-63B8CB2CA24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03F3D-1463-46A9-9C8B-0CB4968F1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594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38E12-4162-4161-8D1C-63B8CB2CA24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03F3D-1463-46A9-9C8B-0CB4968F1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56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38E12-4162-4161-8D1C-63B8CB2CA24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03F3D-1463-46A9-9C8B-0CB4968F1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137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38E12-4162-4161-8D1C-63B8CB2CA24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03F3D-1463-46A9-9C8B-0CB4968F1075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7717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D8338E12-4162-4161-8D1C-63B8CB2CA24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03F3D-1463-46A9-9C8B-0CB4968F1075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5496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38E12-4162-4161-8D1C-63B8CB2CA24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4F03F3D-1463-46A9-9C8B-0CB4968F1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23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41558" y="228600"/>
            <a:ext cx="551465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  সবাইকে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D38218-3670-4761-9FFF-E41342CFAC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716" y="2286000"/>
            <a:ext cx="7178568" cy="3090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050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609600"/>
            <a:ext cx="5486400" cy="1371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তা, পাটি এর ব্যবহার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2362200"/>
            <a:ext cx="7315200" cy="3657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এসব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বিশেষ অর্থে নির্দিষ্টতা জ্ঞাপনে ব্যবহৃত হয়। যেমন- তাঃ=  দশ তা কাগজ দাও।</a:t>
            </a:r>
          </a:p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কেতাঃ ঐ চার কেতা (অংশ) জমির দাম মাত্র দশ হাজার টাকা। </a:t>
            </a:r>
          </a:p>
        </p:txBody>
      </p:sp>
    </p:spTree>
    <p:extLst>
      <p:ext uri="{BB962C8B-B14F-4D97-AF65-F5344CB8AC3E}">
        <p14:creationId xmlns:p14="http://schemas.microsoft.com/office/powerpoint/2010/main" val="4172814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0" y="1066800"/>
            <a:ext cx="2971800" cy="838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3124200"/>
            <a:ext cx="7315200" cy="19812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পদা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শ্রি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 নির্দেশক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দের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বচনভেদে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রূপভেদ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673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800100"/>
            <a:ext cx="3505200" cy="17907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124200" y="4800600"/>
            <a:ext cx="533400" cy="381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290A86-9CA7-45B3-8C11-7B6F3D438587}"/>
              </a:ext>
            </a:extLst>
          </p:cNvPr>
          <p:cNvSpPr/>
          <p:nvPr/>
        </p:nvSpPr>
        <p:spPr>
          <a:xfrm>
            <a:off x="1333500" y="2895600"/>
            <a:ext cx="6477000" cy="2971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শুদ্ধ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দুখানি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চারখানি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একগোটা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ছেলে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মুখ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কিতা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টুকটুকে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331109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381000"/>
            <a:ext cx="5715000" cy="1828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2819400"/>
            <a:ext cx="6477000" cy="25146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টি, টা পদাশ্রিত নির্দেশকের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লিখে আনবে।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212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67000" y="457200"/>
            <a:ext cx="3810000" cy="156966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bn-BD" sz="9600" dirty="0"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5E6B9A-AE02-4E79-BFE4-6700CC1818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26860"/>
            <a:ext cx="7086600" cy="3867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189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04800"/>
            <a:ext cx="8153400" cy="1143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D6CD5D2-B71A-4FB2-9E82-3E30439D4C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971800"/>
            <a:ext cx="3048000" cy="3429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EC31EC7-B82A-4DE8-B8A2-3B8CE39E0EEB}"/>
              </a:ext>
            </a:extLst>
          </p:cNvPr>
          <p:cNvSpPr/>
          <p:nvPr/>
        </p:nvSpPr>
        <p:spPr>
          <a:xfrm>
            <a:off x="4724400" y="2971800"/>
            <a:ext cx="3810000" cy="32766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দুলাল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হোসেন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সহকরী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বাঙ্গুরী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দেবিদ্বার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কুমিল্লা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0806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685800"/>
            <a:ext cx="6629400" cy="1066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আজকে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পাঠের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B9251F2-6B05-44CF-9535-8D6C0EEB4A9B}"/>
              </a:ext>
            </a:extLst>
          </p:cNvPr>
          <p:cNvSpPr/>
          <p:nvPr/>
        </p:nvSpPr>
        <p:spPr>
          <a:xfrm>
            <a:off x="1371600" y="2971800"/>
            <a:ext cx="6172200" cy="2971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পদাশ্রিত</a:t>
            </a:r>
            <a:r>
              <a:rPr lang="en-US" sz="8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নির্দেশক</a:t>
            </a:r>
            <a:endParaRPr lang="en-US" sz="8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959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8056" y="685800"/>
            <a:ext cx="7577744" cy="53340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ষে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রা যা যা শিখবে –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1।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পদাশ্রিত নির্দেশক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তা বলতে পারবে।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	 2।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পদাশ্রিত নির্দেশক কী কী তা বলতে পারবে। </a:t>
            </a:r>
          </a:p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	3।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পদাশ্রিত নির্দেশকের ব্যবহারের নিয়মগুলো বলতে পারবে।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066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85800"/>
            <a:ext cx="8077200" cy="4343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পদাশ্রিত নির্দেশকঃ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কতকগুলো অব্যয় বা প্রত্যয় আছে যেগুলো যুক্ত হয়ে বিশেষ্য বা বিশেষণকে বিশিষ্ট বা নির্দিষ্টতা বা বিশেষভাবে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( অনির্দিষ্ট, সুনির্দিষ্ট, নির্দিষ্ট ) প্রকাশ করে, এর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 অব্যয় বা প্রত্যয়কে পর্দাশ্রিত নির্দেশক বলে।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185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0"/>
            <a:ext cx="8382000" cy="1905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এক বচনে ব্যবহৃত পদাশ্রিত নির্দেশকঃ টি, টা, খানা,</a:t>
            </a:r>
            <a:r>
              <a:rPr lang="en-US" sz="3200" dirty="0" err="1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খানি</a:t>
            </a:r>
            <a:r>
              <a:rPr lang="en-US" sz="32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32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গাছ, গাছা, গাছি, গোটা ইত্যাদি।  </a:t>
            </a:r>
            <a:r>
              <a:rPr lang="en-US" sz="3200" dirty="0" err="1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টাকাটা</a:t>
            </a:r>
            <a:r>
              <a:rPr lang="en-US" sz="32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বাড়িটা,বইখানি</a:t>
            </a:r>
            <a:r>
              <a:rPr lang="en-US" sz="32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2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0" y="2895600"/>
            <a:ext cx="8305800" cy="1828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বহু বচনে ব্যবহৃত পদাশ্রিত নির্দেশকঃ গুলি, গুলা, গুলো, গুলান, গুলিন </a:t>
            </a:r>
            <a:r>
              <a:rPr lang="en-US" sz="32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bn-IN" sz="32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ত্যাদি। </a:t>
            </a:r>
            <a:r>
              <a:rPr lang="en-US" sz="3200" dirty="0" err="1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লোকগুলো</a:t>
            </a:r>
            <a:r>
              <a:rPr lang="en-US" sz="32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মানুষগুলি</a:t>
            </a:r>
            <a:r>
              <a:rPr lang="en-US" sz="32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2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3200" dirty="0"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highlight>
                <a:srgbClr val="FF0000"/>
              </a:highligh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278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457200"/>
            <a:ext cx="6553200" cy="12192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টি, টা এর বিভিন্নমূখী ব্যবহার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981200"/>
            <a:ext cx="7696200" cy="2209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সঙ্গে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অনির্দিষ্টতা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বুঝায়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কিন্ত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সংখ্যাবাচক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সঙ্গে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টা,টি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নির্দিষ্টতা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বুঝায়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দশটি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pPr algn="ctr"/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4648200"/>
            <a:ext cx="7696200" cy="1905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rgbClr val="00B05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নির্দেশক সর্বনামের সাথে টি, টা যুক্ত হলে তা সুনির্দিষ্ট</a:t>
            </a:r>
            <a:r>
              <a:rPr lang="en-US" sz="2800" dirty="0">
                <a:solidFill>
                  <a:srgbClr val="00B05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800" dirty="0">
                <a:solidFill>
                  <a:srgbClr val="00B05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bn-IN" sz="2800" dirty="0">
                <a:solidFill>
                  <a:srgbClr val="00B05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। যেমন-</a:t>
            </a:r>
            <a:r>
              <a:rPr lang="en-US" sz="2800" dirty="0" err="1">
                <a:solidFill>
                  <a:srgbClr val="00B05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ওটি</a:t>
            </a:r>
            <a:r>
              <a:rPr lang="en-US" sz="2800" dirty="0">
                <a:solidFill>
                  <a:srgbClr val="00B05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যেন</a:t>
            </a:r>
            <a:r>
              <a:rPr lang="en-US" sz="2800" dirty="0">
                <a:solidFill>
                  <a:srgbClr val="00B05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2800" dirty="0">
                <a:solidFill>
                  <a:srgbClr val="00B05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2800" dirty="0">
                <a:solidFill>
                  <a:srgbClr val="00B05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2800" dirty="0">
                <a:solidFill>
                  <a:srgbClr val="00B050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endParaRPr lang="en-US" sz="2800" dirty="0">
              <a:solidFill>
                <a:srgbClr val="00B050"/>
              </a:solidFill>
              <a:highlight>
                <a:srgbClr val="FFFF00"/>
              </a:highligh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983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533400"/>
            <a:ext cx="6172200" cy="9144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গোটা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খানা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খানি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2362200"/>
            <a:ext cx="7315200" cy="1828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গোটা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বচনবাচক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শব্দটির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আগে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খানা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খানি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এগুলো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নির্দেশক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অনির্দেশক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অর্থেই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প্রযোজ্য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গোটা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দেশটা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ছারখার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গেছে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4572000"/>
            <a:ext cx="7315200" cy="1752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কবিতায়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“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খানি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নির্দিষ্টতা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- “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অভাগা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এনেছি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বহিয়া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নয়ন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ব্যর্থ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সাধনখানি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val="2257646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381000"/>
            <a:ext cx="5715000" cy="990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টাক, টুকু, টুক টো এর ব্যবহার।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2438400"/>
            <a:ext cx="7010400" cy="2133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এগুলো নির্দিষ্টতা ও অনির্দিষ্টতা উভয় অর্থেই ব্যবহৃত হয়। যেমন- পোয়াটাক দুধ দাও। (অনির্দিষ্টতা) </a:t>
            </a:r>
          </a:p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সবটুকু ওষুধই খেয়ে ফেলো । (নির্দিষ্টতা)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55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415</TotalTime>
  <Words>380</Words>
  <Application>Microsoft Office PowerPoint</Application>
  <PresentationFormat>On-screen Show (4:3)</PresentationFormat>
  <Paragraphs>41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Gill Sans MT</vt:lpstr>
      <vt:lpstr>NikoshBAN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ASLAM SIR</dc:creator>
  <cp:lastModifiedBy>md younus</cp:lastModifiedBy>
  <cp:revision>86</cp:revision>
  <dcterms:created xsi:type="dcterms:W3CDTF">2017-05-04T12:49:51Z</dcterms:created>
  <dcterms:modified xsi:type="dcterms:W3CDTF">2020-11-10T07:35:58Z</dcterms:modified>
</cp:coreProperties>
</file>