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7" r:id="rId3"/>
    <p:sldId id="259" r:id="rId4"/>
    <p:sldId id="286" r:id="rId5"/>
    <p:sldId id="261" r:id="rId6"/>
    <p:sldId id="262" r:id="rId7"/>
    <p:sldId id="264" r:id="rId8"/>
    <p:sldId id="279" r:id="rId9"/>
    <p:sldId id="281" r:id="rId10"/>
    <p:sldId id="284" r:id="rId11"/>
    <p:sldId id="269" r:id="rId12"/>
    <p:sldId id="285" r:id="rId13"/>
    <p:sldId id="274" r:id="rId14"/>
    <p:sldId id="275" r:id="rId1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60" y="72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8105A-22A6-47FF-8E04-B06AC3152FC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89518-5BA6-4EB2-9D5C-5487A215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5800"/>
            <a:ext cx="6048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89518-5BA6-4EB2-9D5C-5487A21553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9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0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0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735CF5C2-2BDB-4BCE-AA86-FB1D63FD7C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/>
          <a:lstStyle/>
          <a:p>
            <a:fld id="{04018752-60A6-4884-986E-4F3E7E87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 l="-1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D1F44-B11E-40FE-B518-3304C55BF0B3}"/>
              </a:ext>
            </a:extLst>
          </p:cNvPr>
          <p:cNvSpPr/>
          <p:nvPr userDrawn="1"/>
        </p:nvSpPr>
        <p:spPr>
          <a:xfrm>
            <a:off x="3733800" y="7186675"/>
            <a:ext cx="6783331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E.Haque Sir*Head Teacher*IGPHS*Shariatpur</a:t>
            </a:r>
          </a:p>
        </p:txBody>
      </p:sp>
    </p:spTree>
    <p:extLst>
      <p:ext uri="{BB962C8B-B14F-4D97-AF65-F5344CB8AC3E}">
        <p14:creationId xmlns:p14="http://schemas.microsoft.com/office/powerpoint/2010/main" val="32295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KS_(colour_system)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hu/vir%C3%A1g-ord%C3%ADt-tavaszi-2485019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imageslive.co.uk/free_stock_image/colour-swatches-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909" y="2133600"/>
            <a:ext cx="2707524" cy="3321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 W  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0A779-E90A-4511-B8F7-73FDCDC5C6E8}"/>
              </a:ext>
            </a:extLst>
          </p:cNvPr>
          <p:cNvSpPr/>
          <p:nvPr/>
        </p:nvSpPr>
        <p:spPr>
          <a:xfrm>
            <a:off x="2572844" y="2150533"/>
            <a:ext cx="2707524" cy="3321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 E  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376D-578A-45DE-A1F9-F9878DBFF59E}"/>
              </a:ext>
            </a:extLst>
          </p:cNvPr>
          <p:cNvSpPr/>
          <p:nvPr/>
        </p:nvSpPr>
        <p:spPr>
          <a:xfrm>
            <a:off x="4264246" y="2150533"/>
            <a:ext cx="2707524" cy="3321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 L  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233C5-BD3C-411D-B843-2D41FB27576D}"/>
              </a:ext>
            </a:extLst>
          </p:cNvPr>
          <p:cNvSpPr/>
          <p:nvPr/>
        </p:nvSpPr>
        <p:spPr>
          <a:xfrm>
            <a:off x="5848336" y="2133600"/>
            <a:ext cx="2707524" cy="3321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 C  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3F5E64-F791-410F-8BD2-6B62D969115F}"/>
              </a:ext>
            </a:extLst>
          </p:cNvPr>
          <p:cNvSpPr/>
          <p:nvPr/>
        </p:nvSpPr>
        <p:spPr>
          <a:xfrm>
            <a:off x="7647050" y="2133600"/>
            <a:ext cx="2707524" cy="3321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 O  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0CEF4E-8150-4D3B-9E5F-8632C63DD855}"/>
              </a:ext>
            </a:extLst>
          </p:cNvPr>
          <p:cNvSpPr/>
          <p:nvPr/>
        </p:nvSpPr>
        <p:spPr>
          <a:xfrm>
            <a:off x="9296400" y="2150533"/>
            <a:ext cx="2707524" cy="3321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 M  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EBD75D-E149-4552-BE95-1C6F28C2A6CE}"/>
              </a:ext>
            </a:extLst>
          </p:cNvPr>
          <p:cNvSpPr/>
          <p:nvPr/>
        </p:nvSpPr>
        <p:spPr>
          <a:xfrm>
            <a:off x="10999104" y="2150533"/>
            <a:ext cx="2707524" cy="3321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 E  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57EEB-8779-47E6-86F7-2903158B8BB6}"/>
              </a:ext>
            </a:extLst>
          </p:cNvPr>
          <p:cNvSpPr/>
          <p:nvPr/>
        </p:nvSpPr>
        <p:spPr>
          <a:xfrm>
            <a:off x="4269634" y="328474"/>
            <a:ext cx="3752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Online Class</a:t>
            </a:r>
          </a:p>
          <a:p>
            <a:pPr algn="ctr"/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 of</a:t>
            </a:r>
            <a:endParaRPr lang="en-US" sz="54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0DC705-40A8-41EE-B061-6F1E34E620A4}"/>
              </a:ext>
            </a:extLst>
          </p:cNvPr>
          <p:cNvSpPr/>
          <p:nvPr/>
        </p:nvSpPr>
        <p:spPr>
          <a:xfrm>
            <a:off x="762000" y="5689600"/>
            <a:ext cx="124968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Idilpur Govt. Pilot High School</a:t>
            </a:r>
          </a:p>
        </p:txBody>
      </p:sp>
    </p:spTree>
    <p:extLst>
      <p:ext uri="{BB962C8B-B14F-4D97-AF65-F5344CB8AC3E}">
        <p14:creationId xmlns:p14="http://schemas.microsoft.com/office/powerpoint/2010/main" val="33878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10" grpId="0" build="p" bldLvl="5"/>
      <p:bldP spid="11" grpId="0" build="p" bldLvl="5"/>
      <p:bldP spid="12" grpId="0" build="p" bldLvl="5"/>
      <p:bldP spid="13" grpId="0" build="p" bldLvl="5"/>
      <p:bldP spid="14" grpId="0" build="p" bldLvl="5"/>
      <p:bldP spid="19" grpId="0" build="p" bldLvl="5"/>
      <p:bldP spid="6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12039600" cy="70876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22786" tIns="61393" rIns="122786" bIns="61393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 They     </a:t>
            </a:r>
            <a:r>
              <a:rPr lang="en-US" sz="38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are the teachers of Idilpur Pilot Govt. High School</a:t>
            </a:r>
            <a:endParaRPr lang="en-US" b="1" kern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1524000" y="1137058"/>
            <a:ext cx="10515600" cy="345866"/>
          </a:xfrm>
          <a:prstGeom prst="left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0500" y="1109200"/>
            <a:ext cx="1981200" cy="1340009"/>
            <a:chOff x="228600" y="4598625"/>
            <a:chExt cx="1981200" cy="1340009"/>
          </a:xfrm>
        </p:grpSpPr>
        <p:sp>
          <p:nvSpPr>
            <p:cNvPr id="9" name="Oval 8"/>
            <p:cNvSpPr/>
            <p:nvPr/>
          </p:nvSpPr>
          <p:spPr>
            <a:xfrm>
              <a:off x="228600" y="5089594"/>
              <a:ext cx="1981200" cy="84904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22786" tIns="61393" rIns="122786" bIns="61393" rtlCol="0" anchor="ctr"/>
            <a:lstStyle/>
            <a:p>
              <a:pPr algn="ctr">
                <a:defRPr/>
              </a:pPr>
              <a:r>
                <a:rPr lang="en-US" sz="2000" b="1" kern="0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onstantia"/>
                </a:rPr>
                <a:t>SUBJECT</a:t>
              </a:r>
            </a:p>
          </p:txBody>
        </p:sp>
        <p:sp>
          <p:nvSpPr>
            <p:cNvPr id="11" name="Up Arrow 10"/>
            <p:cNvSpPr/>
            <p:nvPr/>
          </p:nvSpPr>
          <p:spPr>
            <a:xfrm>
              <a:off x="528637" y="4598625"/>
              <a:ext cx="1323975" cy="488468"/>
            </a:xfrm>
            <a:prstGeom prst="upArrow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l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22786" tIns="61393" rIns="122786" bIns="61393" rtlCol="0" anchor="ctr"/>
            <a:lstStyle/>
            <a:p>
              <a:pPr algn="ctr">
                <a:defRPr/>
              </a:pPr>
              <a:endParaRPr lang="en-US" b="1" ker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45532" y="973137"/>
            <a:ext cx="4114800" cy="1673634"/>
            <a:chOff x="4419600" y="4039983"/>
            <a:chExt cx="4114800" cy="1673634"/>
          </a:xfrm>
        </p:grpSpPr>
        <p:sp>
          <p:nvSpPr>
            <p:cNvPr id="10" name="Oval 9"/>
            <p:cNvSpPr/>
            <p:nvPr/>
          </p:nvSpPr>
          <p:spPr>
            <a:xfrm>
              <a:off x="4419600" y="4677297"/>
              <a:ext cx="4114800" cy="1036320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l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22786" tIns="61393" rIns="122786" bIns="61393" rtlCol="0" anchor="ctr"/>
            <a:lstStyle/>
            <a:p>
              <a:pPr algn="ctr">
                <a:defRPr/>
              </a:pPr>
              <a:r>
                <a:rPr lang="en-US" sz="3200" b="1" kern="0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onstantia"/>
                </a:rPr>
                <a:t>PREDICATE</a:t>
              </a: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86437" y="4039983"/>
              <a:ext cx="1381126" cy="637314"/>
            </a:xfrm>
            <a:prstGeom prst="upArrow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l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22786" tIns="61393" rIns="122786" bIns="61393" rtlCol="0" anchor="ctr"/>
            <a:lstStyle/>
            <a:p>
              <a:pPr algn="ctr">
                <a:defRPr/>
              </a:pPr>
              <a:endParaRPr lang="en-US" b="1" ker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endParaRPr>
            </a:p>
          </p:txBody>
        </p:sp>
      </p:grpSp>
      <p:sp>
        <p:nvSpPr>
          <p:cNvPr id="13" name="Left-Right Arrow 12"/>
          <p:cNvSpPr/>
          <p:nvPr/>
        </p:nvSpPr>
        <p:spPr>
          <a:xfrm>
            <a:off x="228600" y="1109200"/>
            <a:ext cx="1143000" cy="281839"/>
          </a:xfrm>
          <a:prstGeom prst="left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30611" y="2085474"/>
            <a:ext cx="4114800" cy="1673634"/>
            <a:chOff x="8767763" y="5121183"/>
            <a:chExt cx="4114800" cy="1673634"/>
          </a:xfrm>
        </p:grpSpPr>
        <p:sp>
          <p:nvSpPr>
            <p:cNvPr id="15" name="Oval 14"/>
            <p:cNvSpPr/>
            <p:nvPr/>
          </p:nvSpPr>
          <p:spPr>
            <a:xfrm>
              <a:off x="8767763" y="5758497"/>
              <a:ext cx="4114800" cy="1036320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l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22786" tIns="61393" rIns="122786" bIns="61393" rtlCol="0" anchor="ctr"/>
            <a:lstStyle/>
            <a:p>
              <a:pPr algn="ctr">
                <a:defRPr/>
              </a:pPr>
              <a:r>
                <a:rPr lang="en-US" sz="3200" b="1" kern="0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onstantia"/>
                </a:rPr>
                <a:t>PREDICATE</a:t>
              </a:r>
            </a:p>
          </p:txBody>
        </p:sp>
        <p:sp>
          <p:nvSpPr>
            <p:cNvPr id="16" name="Up Arrow 15"/>
            <p:cNvSpPr/>
            <p:nvPr/>
          </p:nvSpPr>
          <p:spPr>
            <a:xfrm>
              <a:off x="10134600" y="5121183"/>
              <a:ext cx="1381126" cy="637314"/>
            </a:xfrm>
            <a:prstGeom prst="upArrow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l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22786" tIns="61393" rIns="122786" bIns="61393" rtlCol="0" anchor="ctr"/>
            <a:lstStyle/>
            <a:p>
              <a:pPr algn="ctr">
                <a:defRPr/>
              </a:pPr>
              <a:endParaRPr lang="en-US" b="1" ker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13" y="2250058"/>
            <a:ext cx="1905000" cy="1348347"/>
            <a:chOff x="2362200" y="4377493"/>
            <a:chExt cx="1905000" cy="1348347"/>
          </a:xfrm>
        </p:grpSpPr>
        <p:sp>
          <p:nvSpPr>
            <p:cNvPr id="14" name="Oval 13"/>
            <p:cNvSpPr/>
            <p:nvPr/>
          </p:nvSpPr>
          <p:spPr>
            <a:xfrm>
              <a:off x="2362200" y="4876800"/>
              <a:ext cx="1905000" cy="84904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22786" tIns="61393" rIns="122786" bIns="61393" rtlCol="0" anchor="ctr"/>
            <a:lstStyle/>
            <a:p>
              <a:pPr algn="ctr">
                <a:defRPr/>
              </a:pPr>
              <a:r>
                <a:rPr lang="en-US" sz="2000" b="1" kern="0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onstantia"/>
                </a:rPr>
                <a:t>SUBJECT</a:t>
              </a:r>
            </a:p>
          </p:txBody>
        </p:sp>
        <p:sp>
          <p:nvSpPr>
            <p:cNvPr id="18" name="Up Arrow 17"/>
            <p:cNvSpPr/>
            <p:nvPr/>
          </p:nvSpPr>
          <p:spPr>
            <a:xfrm>
              <a:off x="2652712" y="4377493"/>
              <a:ext cx="1323975" cy="488468"/>
            </a:xfrm>
            <a:prstGeom prst="upArrow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l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22786" tIns="61393" rIns="122786" bIns="61393" rtlCol="0" anchor="ctr"/>
            <a:lstStyle/>
            <a:p>
              <a:pPr algn="ctr">
                <a:defRPr/>
              </a:pPr>
              <a:endParaRPr lang="en-US" b="1" ker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08223" y="1640984"/>
            <a:ext cx="11879177" cy="74670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22786" tIns="61393" rIns="122786" bIns="61393">
            <a:prstTxWarp prst="textPlain">
              <a:avLst/>
            </a:prstTxWarp>
            <a:spAutoFit/>
          </a:bodyPr>
          <a:lstStyle/>
          <a:p>
            <a:pPr algn="just">
              <a:defRPr/>
            </a:pPr>
            <a:r>
              <a:rPr lang="en-US" sz="38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offer flowers at the feet of memorial on 21</a:t>
            </a:r>
            <a:r>
              <a:rPr lang="en-US" sz="3800" b="1" kern="0" baseline="3000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st</a:t>
            </a:r>
            <a:r>
              <a:rPr lang="en-US" sz="38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February.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0" y="457200"/>
            <a:ext cx="1222016" cy="70876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3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and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8612" y="1607053"/>
            <a:ext cx="1200150" cy="7732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txBody>
          <a:bodyPr wrap="square" lIns="122786" tIns="61393" rIns="122786" bIns="61393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8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they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1621521"/>
            <a:ext cx="1295400" cy="7661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txBody>
          <a:bodyPr wrap="square" lIns="122786" tIns="61393" rIns="122786" bIns="61393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They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46301" y="2369787"/>
            <a:ext cx="1143000" cy="381663"/>
          </a:xfrm>
          <a:prstGeom prst="left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12271016" y="1201085"/>
            <a:ext cx="1143000" cy="281839"/>
          </a:xfrm>
          <a:prstGeom prst="left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1560596" y="2308298"/>
            <a:ext cx="11963400" cy="394214"/>
          </a:xfrm>
          <a:prstGeom prst="left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11889922" y="1190448"/>
            <a:ext cx="1777021" cy="1143000"/>
          </a:xfrm>
          <a:prstGeom prst="upArrowCallou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16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CONJUNCTION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262679" y="1091928"/>
            <a:ext cx="11693300" cy="371824"/>
          </a:xfrm>
          <a:prstGeom prst="leftRigh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392693" y="2331326"/>
            <a:ext cx="13192666" cy="381664"/>
          </a:xfrm>
          <a:prstGeom prst="leftRigh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sp>
        <p:nvSpPr>
          <p:cNvPr id="32" name="Up Arrow Callout 31"/>
          <p:cNvSpPr/>
          <p:nvPr/>
        </p:nvSpPr>
        <p:spPr>
          <a:xfrm>
            <a:off x="6895420" y="1621088"/>
            <a:ext cx="6735535" cy="2516883"/>
          </a:xfrm>
          <a:prstGeom prst="upArrowCallou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just">
              <a:defRPr/>
            </a:pPr>
            <a:r>
              <a:rPr lang="en-US" sz="38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This is also a clause . Because  it has a subject &amp; a predicate and is a part of a large sentence.</a:t>
            </a:r>
          </a:p>
        </p:txBody>
      </p:sp>
      <p:sp>
        <p:nvSpPr>
          <p:cNvPr id="33" name="Up Arrow Callout 32"/>
          <p:cNvSpPr/>
          <p:nvPr/>
        </p:nvSpPr>
        <p:spPr>
          <a:xfrm>
            <a:off x="181514" y="503506"/>
            <a:ext cx="6735535" cy="2516883"/>
          </a:xfrm>
          <a:prstGeom prst="upArrowCallou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just">
              <a:defRPr/>
            </a:pPr>
            <a:r>
              <a:rPr lang="en-US" sz="38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This is a clause . Because  it has a subject &amp; a predicate and is a part of a large sentence.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1949" y="6248400"/>
            <a:ext cx="13030200" cy="127317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22786" tIns="61393" rIns="122786" bIns="61393">
            <a:prstTxWarp prst="textPlain">
              <a:avLst/>
            </a:prstTxWarp>
            <a:spAutoFit/>
          </a:bodyPr>
          <a:lstStyle/>
          <a:p>
            <a:pPr algn="just">
              <a:defRPr/>
            </a:pPr>
            <a:r>
              <a:rPr lang="en-US" sz="40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They   are the teachers of Idilpur Pilot Govt. High School and they offer flowers at the feet of memorial on  21</a:t>
            </a:r>
            <a:r>
              <a:rPr lang="en-US" sz="4000" b="1" kern="0" baseline="3000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st</a:t>
            </a:r>
            <a:r>
              <a:rPr lang="en-US" sz="40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 February.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0" y="3548082"/>
            <a:ext cx="8475587" cy="12980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60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Now, it is a large sentence.</a:t>
            </a:r>
          </a:p>
        </p:txBody>
      </p:sp>
    </p:spTree>
    <p:extLst>
      <p:ext uri="{BB962C8B-B14F-4D97-AF65-F5344CB8AC3E}">
        <p14:creationId xmlns:p14="http://schemas.microsoft.com/office/powerpoint/2010/main" val="10010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00"/>
                            </p:stCondLst>
                            <p:childTnLst>
                              <p:par>
                                <p:cTn id="17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3" grpId="0" animBg="1"/>
      <p:bldP spid="13" grpId="1" animBg="1"/>
      <p:bldP spid="19" grpId="0"/>
      <p:bldP spid="20" grpId="0"/>
      <p:bldP spid="21" grpId="0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/>
      <p:bldP spid="27" grpId="1"/>
      <p:bldP spid="28" grpId="0" animBg="1"/>
      <p:bldP spid="29" grpId="0" animBg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2159000"/>
            <a:ext cx="13335000" cy="18135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10700" b="1" kern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otlight MT Light" panose="0204060206030A020304" pitchFamily="18" charset="0"/>
              </a:rPr>
              <a:t>What is  clause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" y="4114800"/>
            <a:ext cx="13335000" cy="31140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just">
              <a:defRPr/>
            </a:pPr>
            <a:r>
              <a:rPr lang="en-US" sz="6400" b="1" kern="0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A clause means a part of a large sentence which  has a subject and predicate of its own.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" y="-15240"/>
            <a:ext cx="13335000" cy="22453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97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Now  you can  say…</a:t>
            </a:r>
          </a:p>
        </p:txBody>
      </p:sp>
    </p:spTree>
    <p:extLst>
      <p:ext uri="{BB962C8B-B14F-4D97-AF65-F5344CB8AC3E}">
        <p14:creationId xmlns:p14="http://schemas.microsoft.com/office/powerpoint/2010/main" val="12154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228600"/>
            <a:ext cx="4954740" cy="10980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Test Yourselves.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0" y="2743200"/>
            <a:ext cx="2819400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We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334470"/>
            <a:ext cx="12877800" cy="13805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that Idilpur Pilot Govt. High School is one of the best schools in Shariatpur.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6447" y="5943600"/>
            <a:ext cx="5820953" cy="1438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Complex Sentence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81200" y="2672256"/>
            <a:ext cx="3360683" cy="1518744"/>
            <a:chOff x="1447800" y="1981200"/>
            <a:chExt cx="3360683" cy="1518744"/>
          </a:xfrm>
        </p:grpSpPr>
        <p:sp>
          <p:nvSpPr>
            <p:cNvPr id="6" name="TextBox 5"/>
            <p:cNvSpPr txBox="1"/>
            <p:nvPr/>
          </p:nvSpPr>
          <p:spPr>
            <a:xfrm>
              <a:off x="1455683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8832630" y="1517430"/>
            <a:ext cx="3352801" cy="1689538"/>
            <a:chOff x="8991599" y="1981200"/>
            <a:chExt cx="3352801" cy="1371600"/>
          </a:xfrm>
        </p:grpSpPr>
        <p:sp>
          <p:nvSpPr>
            <p:cNvPr id="7" name="TextBox 6"/>
            <p:cNvSpPr txBox="1"/>
            <p:nvPr/>
          </p:nvSpPr>
          <p:spPr>
            <a:xfrm>
              <a:off x="8991599" y="2305707"/>
              <a:ext cx="3352801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Sub-ordinate Clause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8991600" y="1981200"/>
              <a:ext cx="3352800" cy="1371600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43000" y="1724221"/>
            <a:ext cx="11874062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There are 18 teachers in this school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4400" y="4495800"/>
            <a:ext cx="11887200" cy="13805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they are highly educated.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56447" y="5943600"/>
            <a:ext cx="5820953" cy="1438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Compound Sentence</a:t>
            </a:r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1600200" y="1983828"/>
            <a:ext cx="3352800" cy="1518744"/>
            <a:chOff x="1447800" y="1981200"/>
            <a:chExt cx="3352800" cy="1518744"/>
          </a:xfrm>
        </p:grpSpPr>
        <p:sp>
          <p:nvSpPr>
            <p:cNvPr id="26" name="TextBox 25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9220200" y="3888828"/>
            <a:ext cx="3352800" cy="1518744"/>
            <a:chOff x="1447800" y="1981200"/>
            <a:chExt cx="3352800" cy="1518744"/>
          </a:xfrm>
        </p:grpSpPr>
        <p:sp>
          <p:nvSpPr>
            <p:cNvPr id="29" name="TextBox 28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248400" y="3219585"/>
            <a:ext cx="1269899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and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3323" y="2791422"/>
            <a:ext cx="11874062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It is a government school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3323" y="4248746"/>
            <a:ext cx="11887200" cy="13805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as the govt. of BD has recently declared it as a govt. school.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56447" y="5943600"/>
            <a:ext cx="5820953" cy="1438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Complex Sentence</a:t>
            </a:r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1597572" y="1807064"/>
            <a:ext cx="3352800" cy="1518744"/>
            <a:chOff x="1447800" y="1981200"/>
            <a:chExt cx="3352800" cy="1518744"/>
          </a:xfrm>
        </p:grpSpPr>
        <p:sp>
          <p:nvSpPr>
            <p:cNvPr id="36" name="TextBox 35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Sub-ordinate Clause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16200000">
            <a:off x="10227454" y="4875814"/>
            <a:ext cx="3352800" cy="1518744"/>
            <a:chOff x="1447800" y="1981200"/>
            <a:chExt cx="3352800" cy="1518744"/>
          </a:xfrm>
        </p:grpSpPr>
        <p:sp>
          <p:nvSpPr>
            <p:cNvPr id="39" name="TextBox 38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823322" y="2021335"/>
            <a:ext cx="11874062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About 2000 students study in this school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3322" y="4301195"/>
            <a:ext cx="11887200" cy="13805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most of them are very meritorious.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56445" y="5943600"/>
            <a:ext cx="5820953" cy="1438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Compound Sentence</a:t>
            </a:r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1561406" y="1831428"/>
            <a:ext cx="3352800" cy="1518744"/>
            <a:chOff x="1447800" y="1981200"/>
            <a:chExt cx="3352800" cy="1518744"/>
          </a:xfrm>
        </p:grpSpPr>
        <p:sp>
          <p:nvSpPr>
            <p:cNvPr id="45" name="TextBox 44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6200000">
            <a:off x="10465250" y="4117428"/>
            <a:ext cx="3352800" cy="1518744"/>
            <a:chOff x="1447800" y="1981200"/>
            <a:chExt cx="3352800" cy="1518744"/>
          </a:xfrm>
        </p:grpSpPr>
        <p:sp>
          <p:nvSpPr>
            <p:cNvPr id="48" name="TextBox 47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975379" y="3222068"/>
            <a:ext cx="1269899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and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38200" y="1868935"/>
            <a:ext cx="11874062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Boys and girls students study together here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8200" y="4148795"/>
            <a:ext cx="11887200" cy="13805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because it is a co-educational institution.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71324" y="5943600"/>
            <a:ext cx="5820953" cy="1438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Complex Sentence</a:t>
            </a:r>
          </a:p>
        </p:txBody>
      </p:sp>
      <p:grpSp>
        <p:nvGrpSpPr>
          <p:cNvPr id="54" name="Group 53"/>
          <p:cNvGrpSpPr/>
          <p:nvPr/>
        </p:nvGrpSpPr>
        <p:grpSpPr>
          <a:xfrm rot="5400000">
            <a:off x="1576284" y="1679028"/>
            <a:ext cx="3352800" cy="1518744"/>
            <a:chOff x="1447800" y="1981200"/>
            <a:chExt cx="3352800" cy="1518744"/>
          </a:xfrm>
        </p:grpSpPr>
        <p:sp>
          <p:nvSpPr>
            <p:cNvPr id="55" name="TextBox 54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Sub-ordinate Clause</a:t>
              </a: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6200000">
            <a:off x="10480128" y="3965028"/>
            <a:ext cx="3352800" cy="1518744"/>
            <a:chOff x="1447800" y="1981200"/>
            <a:chExt cx="3352800" cy="1518744"/>
          </a:xfrm>
        </p:grpSpPr>
        <p:sp>
          <p:nvSpPr>
            <p:cNvPr id="58" name="TextBox 57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876300" y="1868935"/>
            <a:ext cx="11874062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They go to school together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76300" y="4148795"/>
            <a:ext cx="11887200" cy="13805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they play with another in the school ground.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909424" y="5943600"/>
            <a:ext cx="5820953" cy="1438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Compound Sentence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1614384" y="1679028"/>
            <a:ext cx="3352800" cy="1518744"/>
            <a:chOff x="1447800" y="1981200"/>
            <a:chExt cx="3352800" cy="1518744"/>
          </a:xfrm>
        </p:grpSpPr>
        <p:sp>
          <p:nvSpPr>
            <p:cNvPr id="64" name="TextBox 63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Sub-ordinate Clause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rot="16200000">
            <a:off x="10518228" y="3965028"/>
            <a:ext cx="3352800" cy="1518744"/>
            <a:chOff x="1447800" y="1981200"/>
            <a:chExt cx="3352800" cy="1518744"/>
          </a:xfrm>
        </p:grpSpPr>
        <p:sp>
          <p:nvSpPr>
            <p:cNvPr id="67" name="TextBox 66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6307655" y="2971358"/>
            <a:ext cx="1244551" cy="9703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and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75722" y="1877865"/>
            <a:ext cx="11874062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The teachers of this school are very friendly.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75722" y="4157725"/>
            <a:ext cx="11887200" cy="13805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We are proud to read in this school.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08846" y="5952530"/>
            <a:ext cx="5820953" cy="14388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Simple Sentence</a:t>
            </a:r>
          </a:p>
        </p:txBody>
      </p:sp>
      <p:grpSp>
        <p:nvGrpSpPr>
          <p:cNvPr id="73" name="Group 72"/>
          <p:cNvGrpSpPr/>
          <p:nvPr/>
        </p:nvGrpSpPr>
        <p:grpSpPr>
          <a:xfrm rot="5400000">
            <a:off x="1713806" y="1687958"/>
            <a:ext cx="3352800" cy="1518744"/>
            <a:chOff x="1447800" y="1981200"/>
            <a:chExt cx="3352800" cy="1518744"/>
          </a:xfrm>
        </p:grpSpPr>
        <p:sp>
          <p:nvSpPr>
            <p:cNvPr id="74" name="TextBox 73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6200000">
            <a:off x="10617650" y="3973958"/>
            <a:ext cx="3352800" cy="1518744"/>
            <a:chOff x="1447800" y="1981200"/>
            <a:chExt cx="3352800" cy="1518744"/>
          </a:xfrm>
        </p:grpSpPr>
        <p:sp>
          <p:nvSpPr>
            <p:cNvPr id="77" name="TextBox 76"/>
            <p:cNvSpPr txBox="1"/>
            <p:nvPr/>
          </p:nvSpPr>
          <p:spPr>
            <a:xfrm>
              <a:off x="1447800" y="2362200"/>
              <a:ext cx="3352800" cy="762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n w="6600">
                    <a:solidFill>
                      <a:srgbClr val="0070C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ootlight MT Light" panose="0204060206030A020304" pitchFamily="18" charset="0"/>
                </a:rPr>
                <a:t>Principal Clause</a:t>
              </a:r>
            </a:p>
          </p:txBody>
        </p:sp>
        <p:sp>
          <p:nvSpPr>
            <p:cNvPr id="78" name="Right Arrow 77"/>
            <p:cNvSpPr/>
            <p:nvPr/>
          </p:nvSpPr>
          <p:spPr>
            <a:xfrm>
              <a:off x="1447800" y="1981200"/>
              <a:ext cx="3352800" cy="15187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841715" y="1416268"/>
            <a:ext cx="11731285" cy="11745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As the teachers of this school are very friendly,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23322" y="2590799"/>
            <a:ext cx="11749678" cy="12092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we are proud to read in this school.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863015" y="3810000"/>
            <a:ext cx="5052385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Complex Sentence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94115" y="4540469"/>
            <a:ext cx="11731285" cy="11745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 The teachers of this school are very friendly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975722" y="5648787"/>
            <a:ext cx="11749678" cy="12092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and so we are proud to read in this school.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015415" y="6934200"/>
            <a:ext cx="5052385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Compound Sentence</a:t>
            </a:r>
          </a:p>
        </p:txBody>
      </p:sp>
    </p:spTree>
    <p:extLst>
      <p:ext uri="{BB962C8B-B14F-4D97-AF65-F5344CB8AC3E}">
        <p14:creationId xmlns:p14="http://schemas.microsoft.com/office/powerpoint/2010/main" val="42842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22" grpId="0"/>
      <p:bldP spid="22" grpId="1"/>
      <p:bldP spid="23" grpId="0"/>
      <p:bldP spid="23" grpId="1"/>
      <p:bldP spid="24" grpId="0"/>
      <p:bldP spid="24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41" grpId="0"/>
      <p:bldP spid="41" grpId="1"/>
      <p:bldP spid="42" grpId="0"/>
      <p:bldP spid="42" grpId="1"/>
      <p:bldP spid="43" grpId="0"/>
      <p:bldP spid="43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60" grpId="0"/>
      <p:bldP spid="60" grpId="1"/>
      <p:bldP spid="61" grpId="0"/>
      <p:bldP spid="61" grpId="1"/>
      <p:bldP spid="62" grpId="0"/>
      <p:bldP spid="62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7800" y="93133"/>
            <a:ext cx="13309600" cy="70696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002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/>
            <a:r>
              <a:rPr lang="en-US" sz="6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Now write a paragraph about  the Headmaster of your school by using conjunctions and indicate the clauses.</a:t>
            </a:r>
          </a:p>
        </p:txBody>
      </p:sp>
    </p:spTree>
    <p:extLst>
      <p:ext uri="{BB962C8B-B14F-4D97-AF65-F5344CB8AC3E}">
        <p14:creationId xmlns:p14="http://schemas.microsoft.com/office/powerpoint/2010/main" val="1458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Vv59UN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360"/>
            <a:ext cx="13716000" cy="7945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78AA8-22B4-4678-AC7B-FE8587377A44}"/>
              </a:ext>
            </a:extLst>
          </p:cNvPr>
          <p:cNvSpPr/>
          <p:nvPr/>
        </p:nvSpPr>
        <p:spPr>
          <a:xfrm>
            <a:off x="2833562" y="1933249"/>
            <a:ext cx="7869131" cy="3509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Thank You Very Much.</a:t>
            </a:r>
            <a:endParaRPr lang="en-US" sz="54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159DF-47E1-474B-B13F-DCCDDCF1D4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15686" r="13271" b="-408"/>
          <a:stretch/>
        </p:blipFill>
        <p:spPr>
          <a:xfrm>
            <a:off x="-44935" y="63499"/>
            <a:ext cx="2833562" cy="764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12E03-0E67-479A-B5E1-38C800037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t="15686" r="14275" b="-408"/>
          <a:stretch/>
        </p:blipFill>
        <p:spPr>
          <a:xfrm>
            <a:off x="10792564" y="-86360"/>
            <a:ext cx="2833563" cy="764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8A99C9-6D0C-449A-97FB-E47F17AE5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962400"/>
            <a:ext cx="137159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" presetID="15" presetClass="exit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2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48600" y="4419600"/>
            <a:ext cx="5867400" cy="3352800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48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Class:Nine</a:t>
            </a:r>
            <a:r>
              <a:rPr lang="en-US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 and  Ten</a:t>
            </a:r>
          </a:p>
          <a:p>
            <a:pPr algn="ctr">
              <a:defRPr/>
            </a:pPr>
            <a:r>
              <a:rPr lang="en-US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English 2</a:t>
            </a:r>
            <a:r>
              <a:rPr lang="en-US" sz="4800" b="1" kern="0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nd</a:t>
            </a:r>
            <a:r>
              <a:rPr lang="en-US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 paper</a:t>
            </a:r>
          </a:p>
          <a:p>
            <a:pPr algn="ctr">
              <a:defRPr/>
            </a:pPr>
            <a:r>
              <a:rPr lang="en-US" sz="8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Grammar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419600"/>
            <a:ext cx="7886700" cy="33528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4800" b="1" kern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Muhammad Emdad Hossain</a:t>
            </a:r>
          </a:p>
          <a:p>
            <a:pPr algn="ctr">
              <a:defRPr/>
            </a:pPr>
            <a:r>
              <a:rPr lang="en-US" sz="3800" b="1" kern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Head Teacher</a:t>
            </a:r>
          </a:p>
          <a:p>
            <a:pPr algn="ctr">
              <a:defRPr/>
            </a:pPr>
            <a:r>
              <a:rPr lang="en-US" sz="6400" b="1" kern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Idilpur Govt. Pilot High School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766"/>
            <a:ext cx="3429000" cy="4322905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766"/>
            <a:ext cx="3276600" cy="4336043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87" y="21141"/>
            <a:ext cx="3392214" cy="4305706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9601"/>
            <a:ext cx="3505200" cy="418837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-18520"/>
            <a:ext cx="3505202" cy="4385028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Rectangle 1"/>
          <p:cNvSpPr/>
          <p:nvPr/>
        </p:nvSpPr>
        <p:spPr>
          <a:xfrm>
            <a:off x="1371600" y="762000"/>
            <a:ext cx="9527424" cy="3321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Presented                      By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3333" y="585548"/>
            <a:ext cx="5977468" cy="10595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latin typeface="Baskerville Old Face" panose="02020602080505020303" pitchFamily="18" charset="0"/>
              </a:rPr>
              <a:t>Idilpur is the place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29400" y="598619"/>
            <a:ext cx="2209800" cy="10465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where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837716"/>
            <a:ext cx="137160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otlight MT Light" panose="0204060206030A020304" pitchFamily="18" charset="0"/>
                <a:ea typeface="Kozuka Mincho Pro H" panose="02020A00000000000000" pitchFamily="18" charset="-128"/>
              </a:rPr>
              <a:t>Idilpur Pilot Govt. High School is situated.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1" y="3116998"/>
            <a:ext cx="6553200" cy="4267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  <a:ea typeface="Kozuka Mincho Pr6N H" panose="02020900000000000000" pitchFamily="18" charset="-128"/>
              </a:rPr>
              <a:t>What do you mean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0" y="2822380"/>
            <a:ext cx="7018050" cy="4856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4B0938-488B-4421-B5FD-AB17F7082936}"/>
              </a:ext>
            </a:extLst>
          </p:cNvPr>
          <p:cNvSpPr/>
          <p:nvPr/>
        </p:nvSpPr>
        <p:spPr>
          <a:xfrm>
            <a:off x="381000" y="2081986"/>
            <a:ext cx="12953999" cy="25662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Look at the slide.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06120"/>
            <a:ext cx="4876800" cy="10769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Habib came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706120"/>
            <a:ext cx="1714500" cy="10769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3700" y="706120"/>
            <a:ext cx="6972300" cy="10769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 </a:t>
            </a: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Labib  went there.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011680"/>
            <a:ext cx="4305300" cy="10261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He  is poor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2011680"/>
            <a:ext cx="7467600" cy="9906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he is a bright student.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7700" y="2011680"/>
            <a:ext cx="1828800" cy="10261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  </a:t>
            </a: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but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469640"/>
            <a:ext cx="4648200" cy="9499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 </a:t>
            </a: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Work hard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3469640"/>
            <a:ext cx="1371600" cy="9499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  </a:t>
            </a: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851400"/>
            <a:ext cx="4762500" cy="8636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This is the pen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14900" y="4851400"/>
            <a:ext cx="1943100" cy="8636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which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0" y="4851400"/>
            <a:ext cx="6858000" cy="8636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I lost yesterday</a:t>
            </a:r>
            <a:r>
              <a:rPr lang="en-US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3469640"/>
            <a:ext cx="7543800" cy="9499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You will fail to shine.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" y="6146800"/>
            <a:ext cx="4572000" cy="8636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I Know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86300" y="6146800"/>
            <a:ext cx="2057400" cy="8636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29400" y="6146800"/>
            <a:ext cx="7086600" cy="86360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/>
          <a:lstStyle/>
          <a:p>
            <a:pPr algn="just">
              <a:defRPr/>
            </a:pP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   </a:t>
            </a:r>
            <a:r>
              <a:rPr lang="en-US" sz="4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he is well.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BD76EB-CE57-47D6-9F4D-021B0396B8A9}"/>
              </a:ext>
            </a:extLst>
          </p:cNvPr>
          <p:cNvSpPr/>
          <p:nvPr/>
        </p:nvSpPr>
        <p:spPr>
          <a:xfrm>
            <a:off x="629666" y="2981960"/>
            <a:ext cx="12629134" cy="1534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Look at these sentences.</a:t>
            </a:r>
            <a:endParaRPr lang="en-US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352800"/>
            <a:ext cx="13563600" cy="1813560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6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What kind of topic can we discuss  </a:t>
            </a:r>
            <a:r>
              <a:rPr lang="en-US" sz="6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today?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" y="548640"/>
            <a:ext cx="13030200" cy="18135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97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Guess   it ……….</a:t>
            </a:r>
          </a:p>
        </p:txBody>
      </p:sp>
      <p:sp>
        <p:nvSpPr>
          <p:cNvPr id="4" name="Oval 3"/>
          <p:cNvSpPr/>
          <p:nvPr/>
        </p:nvSpPr>
        <p:spPr>
          <a:xfrm>
            <a:off x="1447800" y="381000"/>
            <a:ext cx="10287000" cy="70104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11800" b="1" kern="0" dirty="0">
                <a:ln w="6600">
                  <a:solidFill>
                    <a:srgbClr val="00206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Clauses</a:t>
            </a:r>
          </a:p>
        </p:txBody>
      </p:sp>
    </p:spTree>
    <p:extLst>
      <p:ext uri="{BB962C8B-B14F-4D97-AF65-F5344CB8AC3E}">
        <p14:creationId xmlns:p14="http://schemas.microsoft.com/office/powerpoint/2010/main" val="40778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A5D1FC-0480-4F00-8CFF-482B28A60043}"/>
              </a:ext>
            </a:extLst>
          </p:cNvPr>
          <p:cNvSpPr/>
          <p:nvPr/>
        </p:nvSpPr>
        <p:spPr>
          <a:xfrm>
            <a:off x="3006058" y="3886200"/>
            <a:ext cx="7160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i. learn what a clause is.</a:t>
            </a:r>
            <a:endParaRPr lang="en-U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24ECA-C083-4002-A47E-E53D4EE781AE}"/>
              </a:ext>
            </a:extLst>
          </p:cNvPr>
          <p:cNvSpPr/>
          <p:nvPr/>
        </p:nvSpPr>
        <p:spPr>
          <a:xfrm>
            <a:off x="1819252" y="5067416"/>
            <a:ext cx="9534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ii. </a:t>
            </a:r>
            <a:r>
              <a:rPr lang="en-US" sz="5400" b="1" spc="5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identify </a:t>
            </a:r>
            <a:r>
              <a:rPr lang="en-U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the clauses of a sentences.</a:t>
            </a:r>
            <a:endParaRPr lang="en-U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6698B3-E9A6-4891-877B-D154561E9CB8}"/>
              </a:ext>
            </a:extLst>
          </p:cNvPr>
          <p:cNvSpPr/>
          <p:nvPr/>
        </p:nvSpPr>
        <p:spPr>
          <a:xfrm>
            <a:off x="914400" y="6172200"/>
            <a:ext cx="11963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iii. learn the uses of sentences having different clauses.</a:t>
            </a:r>
            <a:endParaRPr lang="en-U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DC8D2-F44C-46E8-A833-95206B387431}"/>
              </a:ext>
            </a:extLst>
          </p:cNvPr>
          <p:cNvSpPr/>
          <p:nvPr/>
        </p:nvSpPr>
        <p:spPr>
          <a:xfrm>
            <a:off x="3406901" y="136034"/>
            <a:ext cx="7108699" cy="20737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otlight MT Light" panose="0204060206030A020304" pitchFamily="18" charset="0"/>
              </a:rPr>
              <a:t>Learning Outcomes</a:t>
            </a:r>
            <a:endParaRPr lang="en-US" sz="54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497E0-5F5D-45A5-A502-59B10A210AD9}"/>
              </a:ext>
            </a:extLst>
          </p:cNvPr>
          <p:cNvSpPr/>
          <p:nvPr/>
        </p:nvSpPr>
        <p:spPr>
          <a:xfrm>
            <a:off x="480944" y="2390998"/>
            <a:ext cx="13006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By the end of the lesson the students will be able to ____</a:t>
            </a:r>
            <a:endParaRPr lang="en-US" sz="3200" b="1" cap="none" spc="0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4862"/>
            <a:ext cx="8991600" cy="7395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2786" tIns="61393" rIns="122786" bIns="61393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5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Let’s introduce  with conjunctions at a glance.</a:t>
            </a:r>
          </a:p>
        </p:txBody>
      </p:sp>
      <p:sp>
        <p:nvSpPr>
          <p:cNvPr id="3" name="Down Arrow 2"/>
          <p:cNvSpPr/>
          <p:nvPr/>
        </p:nvSpPr>
        <p:spPr>
          <a:xfrm>
            <a:off x="5867400" y="1605280"/>
            <a:ext cx="914400" cy="604520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Bent-Up Arrow 3"/>
          <p:cNvSpPr/>
          <p:nvPr/>
        </p:nvSpPr>
        <p:spPr>
          <a:xfrm rot="10800000">
            <a:off x="2209796" y="2119040"/>
            <a:ext cx="4114803" cy="776559"/>
          </a:xfrm>
          <a:prstGeom prst="bentUp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5" name="Bent-Up Arrow 4"/>
          <p:cNvSpPr/>
          <p:nvPr/>
        </p:nvSpPr>
        <p:spPr>
          <a:xfrm flipV="1">
            <a:off x="6270552" y="2133599"/>
            <a:ext cx="4110455" cy="735555"/>
          </a:xfrm>
          <a:prstGeom prst="bentUp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7117" y="2855018"/>
            <a:ext cx="3660763" cy="9549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2786" tIns="61393" rIns="122786" bIns="61393">
            <a:spAutoFit/>
          </a:bodyPr>
          <a:lstStyle/>
          <a:p>
            <a:pPr algn="ctr">
              <a:defRPr/>
            </a:pPr>
            <a:r>
              <a:rPr lang="en-US" sz="5400" b="1" kern="0" dirty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skerville Old Face" panose="02020602080505020303" pitchFamily="18" charset="0"/>
              </a:rPr>
              <a:t>Co-ordinate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9740" y="2855018"/>
            <a:ext cx="3771371" cy="9549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2786" tIns="61393" rIns="122786" bIns="61393">
            <a:spAutoFit/>
          </a:bodyPr>
          <a:lstStyle/>
          <a:p>
            <a:pPr algn="ctr">
              <a:defRPr/>
            </a:pPr>
            <a:r>
              <a:rPr lang="en-US" sz="5400" b="1" kern="0" dirty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skerville Old Face" panose="02020602080505020303" pitchFamily="18" charset="0"/>
              </a:rPr>
              <a:t>Sub-ordinate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0" y="3581400"/>
            <a:ext cx="6934200" cy="4191000"/>
          </a:xfrm>
          <a:prstGeom prst="upArrowCallout">
            <a:avLst>
              <a:gd name="adj1" fmla="val 25000"/>
              <a:gd name="adj2" fmla="val 25000"/>
              <a:gd name="adj3" fmla="val 5409"/>
              <a:gd name="adj4" fmla="val 92896"/>
            </a:avLst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8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nion Pro Cond" panose="02040706060306020203" pitchFamily="18" charset="0"/>
                <a:cs typeface="Shonar Bangla" pitchFamily="34" charset="0"/>
              </a:rPr>
              <a:t>and, but, or, still, yet, than, as well as, both..and, not only..but also, either..or, neither….nor, so, as a result, consequently, etc</a:t>
            </a:r>
            <a:r>
              <a:rPr lang="en-US" sz="48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nion Pro Cond" panose="02040706060306020203" pitchFamily="18" charset="0"/>
                <a:cs typeface="Shonar Bangla" pitchFamily="34" charset="0"/>
              </a:rPr>
              <a:t>.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6858000" y="3596640"/>
            <a:ext cx="6858000" cy="4175760"/>
          </a:xfrm>
          <a:prstGeom prst="upArrowCallout">
            <a:avLst>
              <a:gd name="adj1" fmla="val 25000"/>
              <a:gd name="adj2" fmla="val 25000"/>
              <a:gd name="adj3" fmla="val 5409"/>
              <a:gd name="adj4" fmla="val 92896"/>
            </a:avLst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800" b="1" kern="0" dirty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nion Pro Cond" panose="02040706060306020203" pitchFamily="18" charset="0"/>
                <a:cs typeface="Shonar Bangla" pitchFamily="34" charset="0"/>
              </a:rPr>
              <a:t>that, who, whom, whose, which, what, where, when, why, while, how, as, since, because,  for, lest, so that, if, unless, though, although, till, until, etc.</a:t>
            </a:r>
            <a:endParaRPr lang="en-US" sz="1400" b="1" kern="0" dirty="0">
              <a:ln w="6600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nion Pro Cond" panose="02040706060306020203" pitchFamily="18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914400"/>
            <a:ext cx="5161290" cy="762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22786" tIns="61393" rIns="122786" bIns="61393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800" b="1" kern="0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askerville Old Face" panose="02020602080505020303" pitchFamily="18" charset="0"/>
              </a:rPr>
              <a:t>Conjunctions</a:t>
            </a:r>
          </a:p>
        </p:txBody>
      </p:sp>
    </p:spTree>
    <p:extLst>
      <p:ext uri="{BB962C8B-B14F-4D97-AF65-F5344CB8AC3E}">
        <p14:creationId xmlns:p14="http://schemas.microsoft.com/office/powerpoint/2010/main" val="2084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9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9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9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9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9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1870841" cy="1870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1868213"/>
            <a:ext cx="11557138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The name of the founder of Bangladesh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04800" y="2791543"/>
            <a:ext cx="13384924" cy="5015016"/>
          </a:xfrm>
          <a:prstGeom prst="leftRightArrow">
            <a:avLst>
              <a:gd name="adj1" fmla="val 46358"/>
              <a:gd name="adj2" fmla="val 50000"/>
            </a:avLst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54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  </a:t>
            </a:r>
            <a:r>
              <a:rPr lang="en-US" sz="60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It is not a sentence . It is a phrase.   </a:t>
            </a:r>
            <a:r>
              <a:rPr lang="en-US" sz="54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                                                                    </a:t>
            </a:r>
            <a:r>
              <a:rPr lang="en-US" sz="60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Because it has no subject &amp;verb.  </a:t>
            </a:r>
            <a:endParaRPr lang="en-US" sz="4800" b="1" kern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4259" y="2848570"/>
            <a:ext cx="1203182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is Bangabandhu Sheikh Mujibur Rahman.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1981200" y="3712245"/>
            <a:ext cx="10591800" cy="2133600"/>
          </a:xfrm>
          <a:prstGeom prst="upArrowCallout">
            <a:avLst/>
          </a:prstGeom>
          <a:gradFill rotWithShape="1">
            <a:gsLst>
              <a:gs pos="0">
                <a:srgbClr val="009DD9">
                  <a:tint val="98000"/>
                  <a:shade val="25000"/>
                  <a:satMod val="250000"/>
                </a:srgbClr>
              </a:gs>
              <a:gs pos="68000">
                <a:srgbClr val="009DD9">
                  <a:tint val="86000"/>
                  <a:satMod val="115000"/>
                </a:srgbClr>
              </a:gs>
              <a:gs pos="100000">
                <a:srgbClr val="009DD9">
                  <a:tint val="50000"/>
                  <a:satMod val="150000"/>
                </a:srgb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kern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It is a sentence. Because it has a subject &amp; a verb.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" y="3808522"/>
            <a:ext cx="134874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He declared the independence of Bangladesh.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9200" y="4572000"/>
            <a:ext cx="11582400" cy="2886891"/>
            <a:chOff x="1219200" y="228600"/>
            <a:chExt cx="11353800" cy="2590800"/>
          </a:xfrm>
        </p:grpSpPr>
        <p:sp>
          <p:nvSpPr>
            <p:cNvPr id="10" name="Up Arrow Callout 9"/>
            <p:cNvSpPr/>
            <p:nvPr/>
          </p:nvSpPr>
          <p:spPr>
            <a:xfrm>
              <a:off x="1219200" y="228600"/>
              <a:ext cx="11353800" cy="2590800"/>
            </a:xfrm>
            <a:prstGeom prst="upArrowCallou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9200" y="1141274"/>
              <a:ext cx="11353800" cy="157439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skerville Old Face" panose="02020602080505020303" pitchFamily="18" charset="0"/>
                </a:rPr>
                <a:t>It is also sentences. </a:t>
              </a:r>
            </a:p>
            <a:p>
              <a:pPr algn="ctr"/>
              <a:r>
                <a:rPr lang="en-US" sz="5400" b="1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skerville Old Face" panose="02020602080505020303" pitchFamily="18" charset="0"/>
                </a:rPr>
                <a:t>Because it has a subject and a predicate.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 animBg="1"/>
      <p:bldP spid="7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1870841" cy="1870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599" y="1868213"/>
            <a:ext cx="10591801" cy="7987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1. The name of the founder of Bangladesh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599" y="3343870"/>
            <a:ext cx="10591801" cy="7572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is Bangabandhu Sheikh Mujibur Rahman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0300" y="4657651"/>
            <a:ext cx="9563100" cy="9811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declared the independence of Bangladesh.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4705283"/>
            <a:ext cx="1042496" cy="8324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2. 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" y="4648200"/>
            <a:ext cx="996043" cy="9811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who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0407" y="6500172"/>
            <a:ext cx="7499085" cy="976878"/>
          </a:xfrm>
          <a:prstGeom prst="rect">
            <a:avLst/>
          </a:prstGeom>
          <a:solidFill>
            <a:srgbClr val="009DD9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>
            <a:prstTxWarp prst="textPlain">
              <a:avLst>
                <a:gd name="adj" fmla="val 50206"/>
              </a:avLst>
            </a:prstTxWarp>
          </a:bodyPr>
          <a:lstStyle/>
          <a:p>
            <a:pPr algn="ctr">
              <a:defRPr/>
            </a:pPr>
            <a:r>
              <a:rPr lang="en-US" sz="4800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Now it is a large sentence.</a:t>
            </a:r>
          </a:p>
        </p:txBody>
      </p:sp>
      <p:sp>
        <p:nvSpPr>
          <p:cNvPr id="9" name="Minus 8"/>
          <p:cNvSpPr/>
          <p:nvPr/>
        </p:nvSpPr>
        <p:spPr>
          <a:xfrm>
            <a:off x="304800" y="2438400"/>
            <a:ext cx="13411200" cy="431800"/>
          </a:xfrm>
          <a:prstGeom prst="mathMinus">
            <a:avLst/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-457200" y="3886200"/>
            <a:ext cx="14325600" cy="443889"/>
          </a:xfrm>
          <a:prstGeom prst="mathMinus">
            <a:avLst/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838200" y="5470706"/>
            <a:ext cx="12877800" cy="396694"/>
          </a:xfrm>
          <a:prstGeom prst="mathMinus">
            <a:avLst/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1204041" y="5511800"/>
            <a:ext cx="1338943" cy="431800"/>
          </a:xfrm>
          <a:prstGeom prst="mathMinus">
            <a:avLst/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4705372" y="2436750"/>
            <a:ext cx="1692237" cy="759742"/>
          </a:xfrm>
          <a:prstGeom prst="upArrowCallou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SUBJECT</a:t>
            </a:r>
            <a:r>
              <a:rPr lang="en-US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   </a:t>
            </a:r>
            <a:r>
              <a:rPr lang="en-US" sz="4800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                        </a:t>
            </a:r>
          </a:p>
        </p:txBody>
      </p:sp>
      <p:sp>
        <p:nvSpPr>
          <p:cNvPr id="17" name="Up Arrow Callout 16"/>
          <p:cNvSpPr/>
          <p:nvPr/>
        </p:nvSpPr>
        <p:spPr>
          <a:xfrm>
            <a:off x="1027393" y="5638800"/>
            <a:ext cx="1692237" cy="759742"/>
          </a:xfrm>
          <a:prstGeom prst="upArrowCallou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SUBJECT   </a:t>
            </a:r>
            <a:r>
              <a:rPr lang="en-US" sz="4800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4800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/>
              </a:rPr>
              <a:t>                       </a:t>
            </a:r>
          </a:p>
        </p:txBody>
      </p:sp>
      <p:sp>
        <p:nvSpPr>
          <p:cNvPr id="18" name="Up Arrow Callout 17"/>
          <p:cNvSpPr/>
          <p:nvPr/>
        </p:nvSpPr>
        <p:spPr>
          <a:xfrm>
            <a:off x="5376041" y="3979150"/>
            <a:ext cx="2286000" cy="751908"/>
          </a:xfrm>
          <a:prstGeom prst="upArrowCallou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2800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PREDICATE</a:t>
            </a:r>
          </a:p>
        </p:txBody>
      </p:sp>
      <p:sp>
        <p:nvSpPr>
          <p:cNvPr id="19" name="Up Arrow Callout 18"/>
          <p:cNvSpPr/>
          <p:nvPr/>
        </p:nvSpPr>
        <p:spPr>
          <a:xfrm>
            <a:off x="5359712" y="5543691"/>
            <a:ext cx="2286000" cy="949960"/>
          </a:xfrm>
          <a:prstGeom prst="upArrowCallou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2800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PREDICATE</a:t>
            </a:r>
          </a:p>
        </p:txBody>
      </p:sp>
      <p:sp>
        <p:nvSpPr>
          <p:cNvPr id="20" name="Minus 19"/>
          <p:cNvSpPr/>
          <p:nvPr/>
        </p:nvSpPr>
        <p:spPr>
          <a:xfrm>
            <a:off x="304800" y="2438400"/>
            <a:ext cx="13411200" cy="444649"/>
          </a:xfrm>
          <a:prstGeom prst="mathMinus">
            <a:avLst/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21" name="Minus 20"/>
          <p:cNvSpPr/>
          <p:nvPr/>
        </p:nvSpPr>
        <p:spPr>
          <a:xfrm>
            <a:off x="-462644" y="3886200"/>
            <a:ext cx="14331043" cy="444649"/>
          </a:xfrm>
          <a:prstGeom prst="mathMinus">
            <a:avLst/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-457200" y="5486400"/>
            <a:ext cx="14358257" cy="444649"/>
          </a:xfrm>
          <a:prstGeom prst="mathMinus">
            <a:avLst/>
          </a:prstGeom>
          <a:gradFill rotWithShape="1">
            <a:gsLst>
              <a:gs pos="0">
                <a:sysClr val="windowText" lastClr="000000">
                  <a:tint val="70000"/>
                  <a:satMod val="130000"/>
                </a:sysClr>
              </a:gs>
              <a:gs pos="43000">
                <a:sysClr val="windowText" lastClr="000000">
                  <a:tint val="44000"/>
                  <a:satMod val="165000"/>
                </a:sysClr>
              </a:gs>
              <a:gs pos="93000">
                <a:sysClr val="windowText" lastClr="000000">
                  <a:tint val="15000"/>
                  <a:satMod val="165000"/>
                </a:sysClr>
              </a:gs>
              <a:gs pos="100000">
                <a:sysClr val="windowText" lastClr="000000">
                  <a:tint val="5000"/>
                  <a:satMod val="250000"/>
                </a:sys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ysClr val="windowText" lastClr="000000">
                <a:shade val="50000"/>
                <a:satMod val="103000"/>
              </a:sysClr>
            </a:solidFill>
            <a:prstDash val="solid"/>
          </a:ln>
          <a:effectLst>
            <a:outerShdw blurRad="57150" dist="38100" dir="5400000" algn="ctr" rotWithShape="0">
              <a:sysClr val="windowText" lastClr="000000">
                <a:shade val="9000"/>
                <a:satMod val="105000"/>
                <a:alpha val="48000"/>
              </a:sysClr>
            </a:outerShdw>
          </a:effectLst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6034135" y="3904389"/>
            <a:ext cx="726948" cy="677062"/>
          </a:xfrm>
          <a:prstGeom prst="upArrow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5781770" y="5458330"/>
            <a:ext cx="726948" cy="677062"/>
          </a:xfrm>
          <a:prstGeom prst="upArrow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endParaRPr lang="en-US" b="1" ker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nstanti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51083" y="4138765"/>
            <a:ext cx="7620000" cy="1177212"/>
          </a:xfrm>
          <a:prstGeom prst="ellipse">
            <a:avLst/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3600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So it is a principal clause.</a:t>
            </a:r>
          </a:p>
        </p:txBody>
      </p:sp>
      <p:sp>
        <p:nvSpPr>
          <p:cNvPr id="27" name="Oval 26"/>
          <p:cNvSpPr/>
          <p:nvPr/>
        </p:nvSpPr>
        <p:spPr>
          <a:xfrm>
            <a:off x="2914266" y="6099723"/>
            <a:ext cx="7772400" cy="1048564"/>
          </a:xfrm>
          <a:prstGeom prst="ellipse">
            <a:avLst/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22786" tIns="61393" rIns="122786" bIns="61393" rtlCol="0" anchor="ctr"/>
          <a:lstStyle/>
          <a:p>
            <a:pPr algn="ctr">
              <a:defRPr/>
            </a:pPr>
            <a:r>
              <a:rPr lang="en-US" sz="3600" b="1" kern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skerville Old Face" panose="02020602080505020303" pitchFamily="18" charset="0"/>
              </a:rPr>
              <a:t>So it is a sub-ordinate clause.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0647" y="5803221"/>
            <a:ext cx="9184459" cy="12757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There are two sentences in this slide.</a:t>
            </a:r>
          </a:p>
        </p:txBody>
      </p:sp>
    </p:spTree>
    <p:extLst>
      <p:ext uri="{BB962C8B-B14F-4D97-AF65-F5344CB8AC3E}">
        <p14:creationId xmlns:p14="http://schemas.microsoft.com/office/powerpoint/2010/main" val="9926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3"/>
                                    </p:cond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2" grpId="0"/>
      <p:bldP spid="2" grpId="1"/>
      <p:bldP spid="12" grpId="0"/>
      <p:bldP spid="13" grpId="0" animBg="1"/>
      <p:bldP spid="1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/>
      <p:bldP spid="24" grpId="0"/>
      <p:bldP spid="26" grpId="0"/>
      <p:bldP spid="27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772</Words>
  <Application>Microsoft Office PowerPoint</Application>
  <PresentationFormat>Custom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Kozuka Mincho Pr6N H</vt:lpstr>
      <vt:lpstr>Kozuka Mincho Pro H</vt:lpstr>
      <vt:lpstr>Adobe Arabic</vt:lpstr>
      <vt:lpstr>Adobe Caslon Pro Bold</vt:lpstr>
      <vt:lpstr>Arial</vt:lpstr>
      <vt:lpstr>Baskerville Old Face</vt:lpstr>
      <vt:lpstr>Calibri</vt:lpstr>
      <vt:lpstr>Century Schoolbook</vt:lpstr>
      <vt:lpstr>Constantia</vt:lpstr>
      <vt:lpstr>Footlight MT Light</vt:lpstr>
      <vt:lpstr>Minion Pro Cond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178</cp:revision>
  <dcterms:created xsi:type="dcterms:W3CDTF">2016-09-04T07:22:11Z</dcterms:created>
  <dcterms:modified xsi:type="dcterms:W3CDTF">2020-11-10T10:35:20Z</dcterms:modified>
</cp:coreProperties>
</file>