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9"/>
  </p:notesMasterIdLst>
  <p:sldIdLst>
    <p:sldId id="284" r:id="rId2"/>
    <p:sldId id="285" r:id="rId3"/>
    <p:sldId id="258" r:id="rId4"/>
    <p:sldId id="264" r:id="rId5"/>
    <p:sldId id="259" r:id="rId6"/>
    <p:sldId id="283" r:id="rId7"/>
    <p:sldId id="269" r:id="rId8"/>
    <p:sldId id="270" r:id="rId9"/>
    <p:sldId id="279" r:id="rId10"/>
    <p:sldId id="271" r:id="rId11"/>
    <p:sldId id="272" r:id="rId12"/>
    <p:sldId id="273" r:id="rId13"/>
    <p:sldId id="274" r:id="rId14"/>
    <p:sldId id="268" r:id="rId15"/>
    <p:sldId id="260" r:id="rId16"/>
    <p:sldId id="261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5778" autoAdjust="0"/>
  </p:normalViewPr>
  <p:slideViewPr>
    <p:cSldViewPr>
      <p:cViewPr>
        <p:scale>
          <a:sx n="60" d="100"/>
          <a:sy n="60" d="100"/>
        </p:scale>
        <p:origin x="-147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A2A87-F667-4982-B3D5-CC220D940E0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EDD3-A2D8-4FBD-A068-3BC5DD8B1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9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EDD3-A2D8-4FBD-A068-3BC5DD8B10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BEDD3-A2D8-4FBD-A068-3BC5DD8B10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014-A648-42C1-8FDF-D8E776A358F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C03B-9F07-43EF-8E34-74C5946AC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014-A648-42C1-8FDF-D8E776A358F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C03B-9F07-43EF-8E34-74C5946AC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014-A648-42C1-8FDF-D8E776A358F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C03B-9F07-43EF-8E34-74C5946AC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014-A648-42C1-8FDF-D8E776A358F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C03B-9F07-43EF-8E34-74C5946AC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014-A648-42C1-8FDF-D8E776A358F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C03B-9F07-43EF-8E34-74C5946AC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014-A648-42C1-8FDF-D8E776A358F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C03B-9F07-43EF-8E34-74C5946AC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014-A648-42C1-8FDF-D8E776A358F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C03B-9F07-43EF-8E34-74C5946AC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014-A648-42C1-8FDF-D8E776A358F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C03B-9F07-43EF-8E34-74C5946AC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014-A648-42C1-8FDF-D8E776A358F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C03B-9F07-43EF-8E34-74C5946AC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014-A648-42C1-8FDF-D8E776A358F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C03B-9F07-43EF-8E34-74C5946AC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014-A648-42C1-8FDF-D8E776A358F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C03B-9F07-43EF-8E34-74C5946AC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6014-A648-42C1-8FDF-D8E776A358F3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C03B-9F07-43EF-8E34-74C5946AC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ibria80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777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শুভেচ্ছা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2124"/>
              </p:ext>
            </p:extLst>
          </p:nvPr>
        </p:nvGraphicFramePr>
        <p:xfrm>
          <a:off x="914400" y="2514600"/>
          <a:ext cx="7162800" cy="2902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974087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কোয়ান্টাম সংখ্যা (n)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সহকারী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কোয়ান্টাম সংখ্যা (l)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উপস্তর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চৌম্বক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কোয়ান্টাম সংখ্যা (m)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6621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1s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974087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0</a:t>
                      </a:r>
                    </a:p>
                    <a:p>
                      <a:pPr algn="ctr"/>
                      <a:r>
                        <a:rPr lang="bn-BD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2s</a:t>
                      </a:r>
                    </a:p>
                    <a:p>
                      <a:pPr algn="ctr"/>
                      <a:r>
                        <a:rPr lang="bn-BD" sz="2800" dirty="0" smtClean="0"/>
                        <a:t>2p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/>
                        <a:t>0</a:t>
                      </a:r>
                    </a:p>
                    <a:p>
                      <a:pPr algn="ctr"/>
                      <a:r>
                        <a:rPr lang="bn-BD" sz="2800" dirty="0" smtClean="0"/>
                        <a:t>+1,0,-1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914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l ও m এর হিসাব নির্ণয়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8235" y="178731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ইলেকট্রন বিন্যাসের নিয়ম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126" y="1219201"/>
            <a:ext cx="639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(১) প্রধান শক্তিস্তরে ইলেকট্রন প্রবেশ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892" y="3200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(৩) অরবিটালে ইলেকট্রন প্রবেশ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725" y="2229830"/>
            <a:ext cx="591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(২) উপস্তরে ইলেকট্রন প্রবেশ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962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(৪) পলির বর্জন নীতি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(৫) আউফবাউ নীতি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দুটি অরবিটালের মধ্যে যার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n+l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মান কম তার শক্তিও কম হয়। অর্থাৎ সেটি নিন্ম শক্তির অরবিটাল। এবং ইলেকট্রন তুলনামুলকভাবে ওই অরবিটালে আগে প্রবেশ করবে।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hemtutor.com/images/scheme.gif"/>
          <p:cNvPicPr>
            <a:picLocks noChangeAspect="1" noChangeArrowheads="1"/>
          </p:cNvPicPr>
          <p:nvPr/>
        </p:nvPicPr>
        <p:blipFill>
          <a:blip r:embed="rId2"/>
          <a:srcRect l="-1266" t="5555"/>
          <a:stretch>
            <a:fillRect/>
          </a:stretch>
        </p:blipFill>
        <p:spPr bwMode="auto">
          <a:xfrm>
            <a:off x="1524000" y="304800"/>
            <a:ext cx="60960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791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1s &lt; 2s &lt; 2p &lt; 3s &lt; 3p &lt; 4s &lt; 3d &lt; 4p &lt; 5s &lt; 4d &lt; 5p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138" y="3657600"/>
            <a:ext cx="7848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O</a:t>
            </a:r>
            <a:r>
              <a:rPr lang="en-US" sz="2800" dirty="0" smtClean="0"/>
              <a:t> </a:t>
            </a:r>
            <a:r>
              <a:rPr lang="bn-BD" sz="2800" dirty="0" smtClean="0"/>
              <a:t>(8) = 1s</a:t>
            </a:r>
            <a:r>
              <a:rPr lang="bn-BD" sz="2800" baseline="30000" dirty="0" smtClean="0"/>
              <a:t>2</a:t>
            </a:r>
            <a:r>
              <a:rPr lang="bn-BD" sz="2800" dirty="0" smtClean="0"/>
              <a:t> 2s</a:t>
            </a:r>
            <a:r>
              <a:rPr lang="bn-BD" sz="2800" baseline="30000" dirty="0" smtClean="0"/>
              <a:t>2</a:t>
            </a:r>
            <a:r>
              <a:rPr lang="bn-BD" sz="2800" dirty="0" smtClean="0"/>
              <a:t> 2p</a:t>
            </a:r>
            <a:r>
              <a:rPr lang="bn-BD" sz="2800" baseline="30000" dirty="0" smtClean="0"/>
              <a:t>4</a:t>
            </a:r>
            <a:endParaRPr lang="en-US" sz="28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105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 (29) = 1s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2s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2p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3s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3p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3d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 4s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495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ব্যতিক্রমঃ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অরবিটালে সর্বাধিক ইলেকট্রন ধারন ক্ষমতা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smtClean="0">
                <a:latin typeface="+mj-lt"/>
                <a:cs typeface="NikoshBAN" pitchFamily="2" charset="0"/>
              </a:rPr>
              <a:t>2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NikoshBAN" pitchFamily="2" charset="0"/>
              </a:rPr>
              <a:t>p</a:t>
            </a:r>
            <a:r>
              <a:rPr lang="bn-BD" sz="2800" dirty="0" smtClean="0">
                <a:latin typeface="+mj-lt"/>
                <a:cs typeface="NikoshBAN" pitchFamily="2" charset="0"/>
              </a:rPr>
              <a:t> অরবিটালে সর্বাধিক ইলেকট্রন ধারন ক্ষমতা </a:t>
            </a:r>
            <a:r>
              <a:rPr lang="en-US" sz="2800" dirty="0" smtClean="0">
                <a:latin typeface="+mj-lt"/>
                <a:cs typeface="NikoshBAN" pitchFamily="2" charset="0"/>
              </a:rPr>
              <a:t>           6</a:t>
            </a:r>
            <a:endParaRPr lang="en-US" sz="2800" dirty="0">
              <a:latin typeface="+mj-lt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667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 (8) </a:t>
            </a:r>
            <a:r>
              <a:rPr lang="bn-BD" sz="2800" dirty="0" smtClean="0"/>
              <a:t>ও </a:t>
            </a:r>
            <a:r>
              <a:rPr lang="en-US" sz="2800" dirty="0" smtClean="0"/>
              <a:t>Cu (29)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ইলেকট্রন বিন্যাসঃ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52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অরবিটালে সর্বাধিক ইলেকট্রন ধারন ক্ষমতা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smtClean="0">
                <a:latin typeface="+mj-lt"/>
                <a:cs typeface="NikoshBAN" pitchFamily="2" charset="0"/>
              </a:rPr>
              <a:t>10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48425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5720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“কোন পরমানুতে ইলেকট্রনের সঠিক বর্ণনার জন্য চারটি কোয়ান্টাম সংখ্যা অপরিহার্য”; ব্যাখ্যা কর।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http://atig.emmanuel.edu/wp-content/uploads/2013/01/clipart_of_15085_sm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33528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3810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7338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কোয়ান্টাম সংখ্যা কী ?</a:t>
            </a:r>
          </a:p>
          <a:p>
            <a:pPr marL="342900" indent="-342900"/>
            <a:endParaRPr lang="bn-BD" sz="2400" dirty="0" smtClean="0"/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পরমানুর ৩য় শক্তিস্তরে l এবং m এর মান হিসাব করে নির্ণয় কর।</a:t>
            </a:r>
          </a:p>
          <a:p>
            <a:pPr marL="342900" indent="-342900"/>
            <a:endParaRPr lang="bn-BD" sz="2400" dirty="0" smtClean="0"/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 ইলেকট্রন বিন্যাস লিখঃ</a:t>
            </a:r>
            <a:r>
              <a:rPr lang="bn-BD" sz="2400" dirty="0" smtClean="0"/>
              <a:t> Na, Cr, Zn</a:t>
            </a:r>
            <a:endParaRPr lang="en-US" sz="2400" dirty="0"/>
          </a:p>
        </p:txBody>
      </p:sp>
      <p:pic>
        <p:nvPicPr>
          <p:cNvPr id="20482" name="Picture 2" descr="http://images.clipartof.com/thumbnails/1052821-Royalty-Free-Vector-Clip-Art-Illustration-Of-A-Woman-Examining-A-Mans-Personality.jpg"/>
          <p:cNvPicPr>
            <a:picLocks noChangeAspect="1" noChangeArrowheads="1"/>
          </p:cNvPicPr>
          <p:nvPr/>
        </p:nvPicPr>
        <p:blipFill>
          <a:blip r:embed="rId2"/>
          <a:srcRect r="13686"/>
          <a:stretch>
            <a:fillRect/>
          </a:stretch>
        </p:blipFill>
        <p:spPr bwMode="auto">
          <a:xfrm>
            <a:off x="3048000" y="1274536"/>
            <a:ext cx="1723571" cy="2154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67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9966" y="42569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2672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ইলেকট্রন বিন্যাসের নিয়মের মধ্যে আউফবাউ নীতিই মূলভিত্তি, কথাটির তাৎপর্য বিশ্লেষণ কর।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http://bestclipartblog.com/clipart-pics/-homework-clipart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143000"/>
            <a:ext cx="1981200" cy="2595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99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840828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 ধন্যবাদ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684209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29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464" y="188640"/>
            <a:ext cx="892899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 err="1">
                <a:solidFill>
                  <a:srgbClr val="C00000"/>
                </a:solidFill>
              </a:rPr>
              <a:t>নামঃ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গোলাম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কিবরিয়া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</a:p>
          <a:p>
            <a:r>
              <a:rPr lang="en-US" sz="4000" dirty="0" err="1">
                <a:solidFill>
                  <a:srgbClr val="C00000"/>
                </a:solidFill>
              </a:rPr>
              <a:t>পদবীঃ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প্রভাষক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</a:p>
          <a:p>
            <a:r>
              <a:rPr lang="en-US" sz="4000" dirty="0" err="1">
                <a:solidFill>
                  <a:srgbClr val="C00000"/>
                </a:solidFill>
              </a:rPr>
              <a:t>বিষয়ঃ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রসায়ন</a:t>
            </a:r>
            <a:endParaRPr lang="en-US" sz="4000" dirty="0">
              <a:solidFill>
                <a:srgbClr val="C00000"/>
              </a:solidFill>
            </a:endParaRPr>
          </a:p>
          <a:p>
            <a:r>
              <a:rPr lang="bn-IN" sz="4000" dirty="0">
                <a:solidFill>
                  <a:srgbClr val="C00000"/>
                </a:solidFill>
              </a:rPr>
              <a:t>করিমজান মহিলা কামিল – এম,এ মাদ্রাসা</a:t>
            </a:r>
          </a:p>
          <a:p>
            <a:r>
              <a:rPr lang="bn-IN" sz="4000" dirty="0">
                <a:solidFill>
                  <a:srgbClr val="C00000"/>
                </a:solidFill>
              </a:rPr>
              <a:t>চরফ্যাশন, ভোলা</a:t>
            </a:r>
          </a:p>
          <a:p>
            <a:r>
              <a:rPr lang="bn-IN" sz="4000" dirty="0"/>
              <a:t>ইমেইলঃ </a:t>
            </a:r>
            <a:r>
              <a:rPr lang="en-US" sz="4000" dirty="0">
                <a:hlinkClick r:id="rId2"/>
              </a:rPr>
              <a:t>kibria80@gmail.com</a:t>
            </a:r>
            <a:endParaRPr lang="en-US" sz="40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55F0384D-D823-6847-B8D4-4749C685D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73" y="365951"/>
            <a:ext cx="2666974" cy="31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905001"/>
            <a:ext cx="678180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 –একাদশ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বিষয়-রসায়ন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অধ্যায়- ২, পরমানুর গঠন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(কোয়ান্টাম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)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-533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77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3" y="2362200"/>
            <a:ext cx="3978773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438912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0700" y="533400"/>
            <a:ext cx="54102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কোয়ান্টাম সংখ্যা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36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133601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শিক্ষার্থীরা............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কোয়ান্টাম সংখ্যা কী তা বলতে পারবে।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কোয়ান্টাম সংখ্যার মান হিসাব করে নির্ণয় করতে পারবে।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ইলেক্ট্রনের সঠিক বর্ণনার জন্য ৪টি কোয়ান্টাম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সংখ্যার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প্রয়োজনীয়তা ব্যাখ্যা করতে পারবে।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পরমানুর ইলেক্ট্রন বিন্যাস লিখতে পরবে।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09223"/>
            <a:ext cx="3962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65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257800" y="1905000"/>
            <a:ext cx="3276600" cy="31242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1752600"/>
            <a:ext cx="3657600" cy="34290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76800" y="1524000"/>
            <a:ext cx="3962400" cy="3886200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00800" y="2971800"/>
            <a:ext cx="1143000" cy="1066800"/>
          </a:xfrm>
          <a:prstGeom prst="ellipse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86400" y="2209800"/>
            <a:ext cx="2743200" cy="25908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Oval 21"/>
          <p:cNvSpPr/>
          <p:nvPr/>
        </p:nvSpPr>
        <p:spPr>
          <a:xfrm>
            <a:off x="6858000" y="3429000"/>
            <a:ext cx="152400" cy="152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362252" y="2679146"/>
            <a:ext cx="939723" cy="99220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9600" y="1905000"/>
            <a:ext cx="2514600" cy="25908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3400" y="1828800"/>
            <a:ext cx="2667000" cy="27432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7200" y="1752600"/>
            <a:ext cx="2819400" cy="28956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7200" y="1752600"/>
            <a:ext cx="2895600" cy="2895600"/>
          </a:xfrm>
          <a:prstGeom prst="ellips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V="1">
            <a:off x="1752600" y="3048000"/>
            <a:ext cx="152400" cy="152400"/>
          </a:xfrm>
          <a:prstGeom prst="ellipse">
            <a:avLst/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29" idx="6"/>
          </p:cNvCxnSpPr>
          <p:nvPr/>
        </p:nvCxnSpPr>
        <p:spPr>
          <a:xfrm>
            <a:off x="2301975" y="3175250"/>
            <a:ext cx="4175025" cy="177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048000" y="28194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962400" y="23622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114800" y="28956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191000" y="2590800"/>
            <a:ext cx="1371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410200" y="2514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934200" y="3886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628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924800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0010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153400" y="2133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9248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257800" y="2819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610600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534400" y="4267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4799" y="218182"/>
            <a:ext cx="255230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কোয়ান্টাম সংখ্যা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09691" y="107721"/>
            <a:ext cx="3033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১)প্রধান কোয়ান্টাম সংখ্যা, n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621268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২) সহকারী কোয়ান্টাম সংখ্যা, l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14899" y="6127532"/>
            <a:ext cx="3962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৩) ম্যাগনেটিক কোয়ান্টাম সংখ্যা, 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72200" y="5536168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৪) ঘূর্ণন কোয়ান্টাম সংখ্যা, 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2" name="Straight Arrow Connector 61"/>
          <p:cNvCxnSpPr>
            <a:stCxn id="29" idx="7"/>
          </p:cNvCxnSpPr>
          <p:nvPr/>
        </p:nvCxnSpPr>
        <p:spPr>
          <a:xfrm flipV="1">
            <a:off x="2164356" y="538610"/>
            <a:ext cx="1353218" cy="228584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7"/>
          </p:cNvCxnSpPr>
          <p:nvPr/>
        </p:nvCxnSpPr>
        <p:spPr>
          <a:xfrm flipV="1">
            <a:off x="2755945" y="584775"/>
            <a:ext cx="1054055" cy="169963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V="1">
            <a:off x="6139842" y="1024235"/>
            <a:ext cx="1796534" cy="9906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6200000" flipV="1">
            <a:off x="7200900" y="1638300"/>
            <a:ext cx="762000" cy="762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6200000" flipV="1">
            <a:off x="7391400" y="1524000"/>
            <a:ext cx="609600" cy="1524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6200000" flipV="1">
            <a:off x="7543800" y="1371600"/>
            <a:ext cx="533400" cy="3810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0800000">
            <a:off x="6324600" y="660318"/>
            <a:ext cx="1219200" cy="72973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6200000" flipH="1">
            <a:off x="4762500" y="5143500"/>
            <a:ext cx="1524000" cy="5334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4876800" y="5181600"/>
            <a:ext cx="1524000" cy="304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3"/>
          </p:cNvCxnSpPr>
          <p:nvPr/>
        </p:nvCxnSpPr>
        <p:spPr>
          <a:xfrm rot="16200000" flipH="1">
            <a:off x="5040359" y="5268959"/>
            <a:ext cx="1524328" cy="12975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5295900" y="5143500"/>
            <a:ext cx="1447800" cy="304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0" idx="4"/>
          </p:cNvCxnSpPr>
          <p:nvPr/>
        </p:nvCxnSpPr>
        <p:spPr>
          <a:xfrm rot="5400000">
            <a:off x="7867650" y="4781550"/>
            <a:ext cx="1066800" cy="4953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28600" y="6096000"/>
            <a:ext cx="4572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28600" y="6143298"/>
            <a:ext cx="4572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28600" y="6172200"/>
            <a:ext cx="457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28600" y="6232634"/>
            <a:ext cx="4572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229394" y="6247606"/>
            <a:ext cx="914400" cy="1588"/>
          </a:xfrm>
          <a:prstGeom prst="lin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85800" y="5898932"/>
            <a:ext cx="1143000" cy="228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685800" y="5943600"/>
            <a:ext cx="1066800" cy="228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609600" y="5988268"/>
            <a:ext cx="1143000" cy="228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85800" y="6248400"/>
            <a:ext cx="1066800" cy="457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1142206" y="6248400"/>
            <a:ext cx="1219994" cy="7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676400" y="6689834"/>
            <a:ext cx="12192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1752600" y="5594132"/>
            <a:ext cx="1143000" cy="3048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1752600" y="5867400"/>
            <a:ext cx="1143000" cy="76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752600" y="6004034"/>
            <a:ext cx="1143000" cy="152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16200000" flipH="1">
            <a:off x="1942306" y="5906294"/>
            <a:ext cx="1829594" cy="7540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81"/>
          <p:cNvSpPr/>
          <p:nvPr/>
        </p:nvSpPr>
        <p:spPr>
          <a:xfrm>
            <a:off x="2819400" y="5486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819400" y="53340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819400" y="5867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819400" y="57150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819400" y="60960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2819400" y="6248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2819400" y="65532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2819400" y="67056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/>
          <p:cNvSpPr txBox="1"/>
          <p:nvPr/>
        </p:nvSpPr>
        <p:spPr>
          <a:xfrm>
            <a:off x="152400" y="5257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</a:t>
            </a:r>
            <a:endParaRPr lang="en-US" sz="4400" dirty="0"/>
          </a:p>
        </p:txBody>
      </p:sp>
      <p:sp>
        <p:nvSpPr>
          <p:cNvPr id="191" name="TextBox 190"/>
          <p:cNvSpPr txBox="1"/>
          <p:nvPr/>
        </p:nvSpPr>
        <p:spPr>
          <a:xfrm>
            <a:off x="990600" y="5181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</a:t>
            </a:r>
            <a:endParaRPr lang="en-US" sz="3600" dirty="0"/>
          </a:p>
        </p:txBody>
      </p:sp>
      <p:sp>
        <p:nvSpPr>
          <p:cNvPr id="192" name="TextBox 191"/>
          <p:cNvSpPr txBox="1"/>
          <p:nvPr/>
        </p:nvSpPr>
        <p:spPr>
          <a:xfrm>
            <a:off x="2057400" y="4953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</a:t>
            </a:r>
            <a:endParaRPr lang="en-US" sz="3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3124200" y="4648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1921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13873 C 0.0007 -0.13873 0.02917 -0.10428 0.02917 -0.06104 C 0.02917 -0.01873 0.0007 0.01665 -0.03333 0.01665 C -0.06805 0.01665 -0.09583 -0.01873 -0.09583 -0.06104 C -0.09583 -0.10428 -0.06805 -0.13873 -0.03333 -0.13873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13873 C 0.00434 -0.13873 0.03577 -0.10428 0.03577 -0.06104 C 0.03577 -0.01873 0.00434 0.01665 -0.03333 0.01665 C -0.07118 0.01665 -0.10121 -0.01873 -0.10121 -0.06104 C -0.10121 -0.10428 -0.07118 -0.13873 -0.03333 -0.13873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13873 C 0.00173 -0.13873 0.03073 -0.1015 0.03073 -0.05549 C 0.03073 -0.00971 0.00173 0.02775 -0.03333 0.02775 C -0.06892 0.02775 -0.09705 -0.00971 -0.09705 -0.05549 C -0.09705 -0.1015 -0.06892 -0.13873 -0.03333 -0.13873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7 -0.28301 C -0.04653 -0.28301 0.02083 -0.19862 0.02083 -0.09434 C 0.02083 0.00948 -0.04653 0.09433 -0.12917 0.09433 C -0.21198 0.09433 -0.27917 0.00948 -0.27917 -0.09434 C -0.27917 -0.19862 -0.21198 -0.28301 -0.12917 -0.28301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75 -0.24977 C -0.05695 -0.24977 0.00938 -0.16512 0.00938 -0.06105 C 0.00938 0.04279 -0.05695 0.12766 -0.1375 0.12766 C -0.21858 0.12766 -0.28438 0.04279 -0.28438 -0.06105 C -0.28438 -0.16512 -0.21858 -0.24977 -0.1375 -0.24977 Z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54" grpId="0" animBg="1"/>
      <p:bldP spid="55" grpId="0" animBg="1"/>
      <p:bldP spid="5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2968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১)প্রধান</a:t>
            </a:r>
            <a:r>
              <a:rPr lang="bn-BD" sz="2800" dirty="0" smtClean="0">
                <a:latin typeface="NikoshBAN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কোয়ান্টাম সংখ্যা, 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86" y="1890479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 সহকারী কোয়ান্টাম সংখ্যা, l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32539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৩) ম্যাগনেটিক কোয়ান্টাম সংখ্যা, 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99109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৪) ঘূর্ণন কোয়ান্টাম সংখ্যা, s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352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১)প্রধান কোয়ান্টাম সংখ্যা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,।  প্রকাশ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দ্বারা।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4286" y="5212167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+mj-lt"/>
                <a:cs typeface="NikoshBAN" pitchFamily="2" charset="0"/>
              </a:rPr>
              <a:t>এর মান 0 হতে </a:t>
            </a:r>
            <a:r>
              <a:rPr lang="en-US" sz="2800" dirty="0">
                <a:latin typeface="+mj-lt"/>
                <a:cs typeface="NikoshBAN" pitchFamily="2" charset="0"/>
              </a:rPr>
              <a:t>n</a:t>
            </a:r>
            <a:r>
              <a:rPr lang="bn-BD" sz="2800" dirty="0" smtClean="0">
                <a:latin typeface="+mj-lt"/>
                <a:cs typeface="NikoshBAN" pitchFamily="2" charset="0"/>
              </a:rPr>
              <a:t>-</a:t>
            </a:r>
            <a:r>
              <a:rPr lang="en-US" sz="2800" dirty="0" smtClean="0">
                <a:latin typeface="+mj-lt"/>
                <a:cs typeface="NikoshBAN" pitchFamily="2" charset="0"/>
              </a:rPr>
              <a:t>1</a:t>
            </a:r>
            <a:r>
              <a:rPr lang="bn-BD" sz="2800" dirty="0" smtClean="0">
                <a:latin typeface="+mj-lt"/>
                <a:cs typeface="NikoshBAN" pitchFamily="2" charset="0"/>
              </a:rPr>
              <a:t> পর্যন্ত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676" y="5735387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n=</a:t>
            </a:r>
            <a:r>
              <a:rPr lang="en-US" sz="2800" dirty="0" smtClean="0">
                <a:latin typeface="+mj-lt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হলে  l=</a:t>
            </a:r>
            <a:r>
              <a:rPr lang="en-US" sz="2800" dirty="0" smtClean="0">
                <a:latin typeface="+mj-lt"/>
                <a:cs typeface="NikoshBAN" pitchFamily="2" charset="0"/>
              </a:rPr>
              <a:t>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অর্থাৎ  ১ম শক্তিস্তরে উপশক্তিস্তর ১ টি।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252" y="3821308"/>
            <a:ext cx="67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মান  </a:t>
            </a:r>
            <a:r>
              <a:rPr lang="en-US" sz="2800" dirty="0" smtClean="0">
                <a:latin typeface="+mj-lt"/>
                <a:cs typeface="NikoshBAN" pitchFamily="2" charset="0"/>
              </a:rPr>
              <a:t>1,2</a:t>
            </a:r>
            <a:r>
              <a:rPr lang="bn-BD" sz="2800" dirty="0" smtClean="0">
                <a:latin typeface="+mj-lt"/>
                <a:cs typeface="NikoshBAN" pitchFamily="2" charset="0"/>
              </a:rPr>
              <a:t>,</a:t>
            </a:r>
            <a:r>
              <a:rPr lang="en-US" sz="2800" dirty="0" smtClean="0">
                <a:latin typeface="+mj-lt"/>
                <a:cs typeface="NikoshBAN" pitchFamily="2" charset="0"/>
              </a:rPr>
              <a:t>3….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প্রভৃতি পূর্ণ সংখ্যা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972" y="470830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সহকারী কোয়ান্টাম সংখ্যাঃ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প্রকাশ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দ্বারা।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090" y="3370522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ম্যাগনেটিক কোয়ান্টাম সংখ্যা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: প্রকাশ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137" y="4692134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) ঘূর্ণন কোয়ান্টাম 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প্রকাশ s দ্বারা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962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উপস্তর m এর মান +_ l ( 0 সহ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থেকে 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পর্যন্ত)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হতে পারে।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562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মানঃ +</a:t>
            </a:r>
            <a:r>
              <a:rPr lang="en-US" sz="2800" dirty="0">
                <a:latin typeface="+mj-lt"/>
                <a:cs typeface="NikoshBAN" pitchFamily="2" charset="0"/>
              </a:rPr>
              <a:t>1</a:t>
            </a:r>
            <a:r>
              <a:rPr lang="bn-BD" sz="2800" dirty="0" smtClean="0">
                <a:latin typeface="+mj-lt"/>
                <a:cs typeface="NikoshBAN" pitchFamily="2" charset="0"/>
              </a:rPr>
              <a:t>/</a:t>
            </a:r>
            <a:r>
              <a:rPr lang="en-US" sz="2800" dirty="0" smtClean="0">
                <a:latin typeface="+mj-lt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bn-BD" sz="2800" dirty="0" smtClean="0">
                <a:latin typeface="+mj-lt"/>
                <a:cs typeface="NikoshBAN" pitchFamily="2" charset="0"/>
              </a:rPr>
              <a:t>-</a:t>
            </a:r>
            <a:r>
              <a:rPr lang="en-US" sz="2800" dirty="0">
                <a:latin typeface="+mj-lt"/>
                <a:cs typeface="NikoshBAN" pitchFamily="2" charset="0"/>
              </a:rPr>
              <a:t>1</a:t>
            </a:r>
            <a:r>
              <a:rPr lang="bn-BD" sz="2800" dirty="0" smtClean="0">
                <a:latin typeface="+mj-lt"/>
                <a:cs typeface="NikoshBAN" pitchFamily="2" charset="0"/>
              </a:rPr>
              <a:t>/</a:t>
            </a:r>
            <a:r>
              <a:rPr lang="en-US" sz="2800" dirty="0">
                <a:latin typeface="+mj-lt"/>
                <a:cs typeface="NikoshBAN" pitchFamily="2" charset="0"/>
              </a:rPr>
              <a:t>2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090" y="980420"/>
            <a:ext cx="734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n= 3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l=0,1,2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অর্থাৎ  ৩য় শক্তিস্তরে উপশক্তিস্তর ৩ টি।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384" y="457200"/>
            <a:ext cx="6818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n=2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l=0,1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অর্থাৎ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য় শক্তিস্তরে উপশক্তিস্তর ২ টি।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পরমানুতে প্রতিটি ইলেকট্রনের শক্তিস্তরে আকার, আকৃতি, ত্রিমাত্রিক দিক বিন্যাস ও অক্ষ বরাবর ইলেকট্রনগুলোর ঘূর্ণন সুষ্ঠ ভাবে বর্ণনা করার জন্য চারটি কোয়ান্টাম সংখ্যার প্রয়োজন রয়েছে।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H:\image0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895600"/>
            <a:ext cx="3038475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536</Words>
  <Application>Microsoft Office PowerPoint</Application>
  <PresentationFormat>On-screen Show (4:3)</PresentationFormat>
  <Paragraphs>92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Windows User</cp:lastModifiedBy>
  <cp:revision>169</cp:revision>
  <dcterms:created xsi:type="dcterms:W3CDTF">2013-02-06T07:01:13Z</dcterms:created>
  <dcterms:modified xsi:type="dcterms:W3CDTF">2020-11-10T13:31:45Z</dcterms:modified>
</cp:coreProperties>
</file>