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HX9QOxsWf00hloDaH8PgCg==" hashData="XrYPDVJQAm/NJBLYU5Q7Y79RA5IYUqbd1/2/FRa6PfGcGVaTEKHwTrssWRi7af/mEHaXrhKbq8u8tT/SH6R8U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84B4-082C-4FBF-B7EA-50D14EC19C1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E386-2914-4222-BE34-7D3FFF04D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1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84B4-082C-4FBF-B7EA-50D14EC19C1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E386-2914-4222-BE34-7D3FFF04D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7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84B4-082C-4FBF-B7EA-50D14EC19C1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E386-2914-4222-BE34-7D3FFF04D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6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84B4-082C-4FBF-B7EA-50D14EC19C1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E386-2914-4222-BE34-7D3FFF04D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5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84B4-082C-4FBF-B7EA-50D14EC19C1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E386-2914-4222-BE34-7D3FFF04D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2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84B4-082C-4FBF-B7EA-50D14EC19C1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E386-2914-4222-BE34-7D3FFF04D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3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84B4-082C-4FBF-B7EA-50D14EC19C1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E386-2914-4222-BE34-7D3FFF04D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9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84B4-082C-4FBF-B7EA-50D14EC19C1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E386-2914-4222-BE34-7D3FFF04D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8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84B4-082C-4FBF-B7EA-50D14EC19C1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E386-2914-4222-BE34-7D3FFF04D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3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84B4-082C-4FBF-B7EA-50D14EC19C1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E386-2914-4222-BE34-7D3FFF04D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39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84B4-082C-4FBF-B7EA-50D14EC19C1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E386-2914-4222-BE34-7D3FFF04D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5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E84B4-082C-4FBF-B7EA-50D14EC19C1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1E386-2914-4222-BE34-7D3FFF04D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9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0.png"/><Relationship Id="rId18" Type="http://schemas.openxmlformats.org/officeDocument/2006/relationships/image" Target="../media/image36.jpeg"/><Relationship Id="rId3" Type="http://schemas.openxmlformats.org/officeDocument/2006/relationships/image" Target="../media/image21.jpg"/><Relationship Id="rId21" Type="http://schemas.openxmlformats.org/officeDocument/2006/relationships/image" Target="../media/image14.jpeg"/><Relationship Id="rId17" Type="http://schemas.openxmlformats.org/officeDocument/2006/relationships/image" Target="../media/image35.jpeg"/><Relationship Id="rId2" Type="http://schemas.openxmlformats.org/officeDocument/2006/relationships/image" Target="../media/image34.jpeg"/><Relationship Id="rId16" Type="http://schemas.openxmlformats.org/officeDocument/2006/relationships/image" Target="../media/image28.pn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5" Type="http://schemas.microsoft.com/office/2007/relationships/hdphoto" Target="../media/hdphoto2.wdp"/><Relationship Id="rId19" Type="http://schemas.openxmlformats.org/officeDocument/2006/relationships/image" Target="../media/image29.png"/><Relationship Id="rId4" Type="http://schemas.openxmlformats.org/officeDocument/2006/relationships/image" Target="NULL"/><Relationship Id="rId14" Type="http://schemas.openxmlformats.org/officeDocument/2006/relationships/image" Target="../media/image27.png"/><Relationship Id="rId2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45.png"/><Relationship Id="rId3" Type="http://schemas.openxmlformats.org/officeDocument/2006/relationships/image" Target="../media/image44.png"/><Relationship Id="rId7" Type="http://schemas.openxmlformats.org/officeDocument/2006/relationships/image" Target="../media/image42.jpeg"/><Relationship Id="rId12" Type="http://schemas.openxmlformats.org/officeDocument/2006/relationships/image" Target="../media/image2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microsoft.com/office/2007/relationships/hdphoto" Target="../media/hdphoto2.wdp"/><Relationship Id="rId5" Type="http://schemas.openxmlformats.org/officeDocument/2006/relationships/image" Target="../media/image40.jpg"/><Relationship Id="rId15" Type="http://schemas.openxmlformats.org/officeDocument/2006/relationships/image" Target="../media/image9.png"/><Relationship Id="rId10" Type="http://schemas.openxmlformats.org/officeDocument/2006/relationships/image" Target="../media/image27.png"/><Relationship Id="rId4" Type="http://schemas.openxmlformats.org/officeDocument/2006/relationships/image" Target="../media/image39.png"/><Relationship Id="rId9" Type="http://schemas.openxmlformats.org/officeDocument/2006/relationships/image" Target="../media/image21.jpg"/><Relationship Id="rId1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NULL"/><Relationship Id="rId5" Type="http://schemas.openxmlformats.org/officeDocument/2006/relationships/image" Target="../media/image9.png"/><Relationship Id="rId4" Type="http://schemas.openxmlformats.org/officeDocument/2006/relationships/image" Target="../media/image5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21.jp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microsoft.com/office/2007/relationships/hdphoto" Target="../media/hdphoto2.wdp"/><Relationship Id="rId5" Type="http://schemas.openxmlformats.org/officeDocument/2006/relationships/image" Target="../media/image23.jpg"/><Relationship Id="rId15" Type="http://schemas.openxmlformats.org/officeDocument/2006/relationships/image" Target="../media/image9.png"/><Relationship Id="rId10" Type="http://schemas.openxmlformats.org/officeDocument/2006/relationships/image" Target="../media/image27.png"/><Relationship Id="rId4" Type="http://schemas.openxmlformats.org/officeDocument/2006/relationships/image" Target="../media/image22.jpeg"/><Relationship Id="rId9" Type="http://schemas.openxmlformats.org/officeDocument/2006/relationships/image" Target="../media/image26.pn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3500"/>
            <a:ext cx="9207500" cy="641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1440988"/>
            <a:ext cx="65405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67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bn-BD" sz="55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5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bn-BD" sz="55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67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r="7333"/>
          <a:stretch/>
        </p:blipFill>
        <p:spPr>
          <a:xfrm>
            <a:off x="9352973" y="63500"/>
            <a:ext cx="997527" cy="926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26500" y="61076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0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4500" y="304800"/>
            <a:ext cx="494399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33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মিনিট </a:t>
            </a:r>
            <a:r>
              <a:rPr lang="bn-IN" sz="3333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0629" y="3226939"/>
            <a:ext cx="7004957" cy="351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82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43000" y="3408798"/>
                <a:ext cx="10096500" cy="66941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7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3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3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375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75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এবং</m:t>
                    </m:r>
                  </m:oMath>
                </a14:m>
                <a:r>
                  <a:rPr lang="en-US" sz="3750" dirty="0">
                    <a:latin typeface="Calibri" panose="020F0502020204030204" pitchFamily="34" charset="0"/>
                  </a:rPr>
                  <a:t> </a:t>
                </a:r>
                <a:r>
                  <a:rPr lang="en-US" sz="37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3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3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750" dirty="0">
                    <a:latin typeface="Calibri" panose="020F0502020204030204" pitchFamily="34" charset="0"/>
                  </a:rPr>
                  <a:t> </a:t>
                </a:r>
                <a:r>
                  <a:rPr lang="en-US" sz="37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750" dirty="0">
                    <a:latin typeface="Calibri" panose="020F0502020204030204" pitchFamily="34" charset="0"/>
                  </a:rPr>
                  <a:t> </a:t>
                </a:r>
                <a:r>
                  <a:rPr lang="en-US" sz="37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375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m:rPr>
                        <m:nor/>
                      </m:rPr>
                      <a:rPr lang="en-US" sz="375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750" dirty="0">
                        <a:latin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375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এর মান নির্ণয় কর।</m:t>
                    </m:r>
                  </m:oMath>
                </a14:m>
                <a:r>
                  <a:rPr lang="en-US" sz="37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090557"/>
                <a:ext cx="12115800" cy="784830"/>
              </a:xfrm>
              <a:prstGeom prst="rect">
                <a:avLst/>
              </a:prstGeom>
              <a:blipFill rotWithShape="0">
                <a:blip r:embed="rId2"/>
                <a:stretch>
                  <a:fillRect l="-1957" t="-18797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ame 4"/>
          <p:cNvSpPr/>
          <p:nvPr/>
        </p:nvSpPr>
        <p:spPr>
          <a:xfrm>
            <a:off x="762000" y="0"/>
            <a:ext cx="10668000" cy="6858000"/>
          </a:xfrm>
          <a:prstGeom prst="frame">
            <a:avLst>
              <a:gd name="adj1" fmla="val 2585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90501"/>
            <a:ext cx="2524125" cy="15874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4798" y="2676668"/>
            <a:ext cx="825500" cy="12209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667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endParaRPr lang="en-US" sz="3667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4611482"/>
            <a:ext cx="8445500" cy="20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9669" y="190501"/>
            <a:ext cx="999831" cy="9266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00276" y="641126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99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2500" y="1553205"/>
                <a:ext cx="10287000" cy="240065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75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 </a:t>
                </a:r>
                <a:r>
                  <a:rPr lang="en-US" sz="375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75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ততোধিক</a:t>
                </a:r>
                <a:r>
                  <a:rPr lang="en-US" sz="375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375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375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75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নিয়ে</a:t>
                </a:r>
                <a:r>
                  <a:rPr lang="en-US" sz="375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গঠিত</a:t>
                </a:r>
                <a:r>
                  <a:rPr lang="en-US" sz="375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সেটকে</a:t>
                </a:r>
                <a:r>
                  <a:rPr lang="en-US" sz="375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ছেদ</a:t>
                </a:r>
                <a:r>
                  <a:rPr lang="en-US" sz="375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75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375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75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r>
                  <a:rPr lang="el-GR" sz="375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7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bn-IN" sz="37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7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bn-IN" sz="3750" dirty="0"/>
                  <a:t> </a:t>
                </a:r>
                <a:r>
                  <a:rPr lang="bn-IN" sz="375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 সেট হলে তাদের  ছেদ সেটকে </a:t>
                </a:r>
                <a:r>
                  <a:rPr lang="en-US" sz="37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7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sz="37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l-GR" sz="37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bn-IN" sz="375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ea typeface="Cambria Math" panose="02040503050406030204" pitchFamily="18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375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ea typeface="Cambria Math" panose="02040503050406030204" pitchFamily="18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375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ea typeface="Cambria Math" panose="02040503050406030204" pitchFamily="18" charset="0"/>
                    <a:cs typeface="NikoshBAN" panose="02000000000000000000" pitchFamily="2" charset="0"/>
                  </a:rPr>
                  <a:t>করা</a:t>
                </a:r>
                <a:r>
                  <a:rPr lang="en-US" sz="375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ea typeface="Cambria Math" panose="02040503050406030204" pitchFamily="18" charset="0"/>
                    <a:cs typeface="NikoshBAN" panose="02000000000000000000" pitchFamily="2" charset="0"/>
                  </a:rPr>
                  <a:t>হয়</a:t>
                </a:r>
                <a:r>
                  <a:rPr lang="en-US" sz="375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ea typeface="Cambria Math" panose="02040503050406030204" pitchFamily="18" charset="0"/>
                    <a:cs typeface="NikoshBAN" panose="02000000000000000000" pitchFamily="2" charset="0"/>
                  </a:rPr>
                  <a:t>এবং</a:t>
                </a:r>
                <a:r>
                  <a:rPr lang="en-US" sz="375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ea typeface="Cambria Math" panose="02040503050406030204" pitchFamily="18" charset="0"/>
                    <a:cs typeface="NikoshBAN" panose="02000000000000000000" pitchFamily="2" charset="0"/>
                  </a:rPr>
                  <a:t>পড়া</a:t>
                </a:r>
                <a:r>
                  <a:rPr lang="en-US" sz="375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ea typeface="Cambria Math" panose="02040503050406030204" pitchFamily="18" charset="0"/>
                    <a:cs typeface="NikoshBAN" panose="02000000000000000000" pitchFamily="2" charset="0"/>
                  </a:rPr>
                  <a:t>হয়</a:t>
                </a:r>
                <a:r>
                  <a:rPr lang="en-US" sz="375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7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l-GR" sz="37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750" dirty="0" err="1">
                    <a:ea typeface="Cambria Math" panose="02040503050406030204" pitchFamily="18" charset="0"/>
                    <a:cs typeface="NikoshBAN" panose="02000000000000000000" pitchFamily="2" charset="0"/>
                  </a:rPr>
                  <a:t>ছেদ</a:t>
                </a:r>
                <a:r>
                  <a:rPr lang="el-GR" sz="375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7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US" sz="375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 </a:t>
                </a:r>
                <a:r>
                  <a:rPr lang="en-US" sz="3750" dirty="0" err="1">
                    <a:ea typeface="Cambria Math" panose="02040503050406030204" pitchFamily="18" charset="0"/>
                    <a:cs typeface="NikoshBAN" panose="02000000000000000000" pitchFamily="2" charset="0"/>
                  </a:rPr>
                  <a:t>অথবা</a:t>
                </a:r>
                <a:r>
                  <a:rPr lang="en-US" sz="375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7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l-GR" sz="37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750" dirty="0" err="1">
                    <a:ea typeface="Cambria Math" panose="02040503050406030204" pitchFamily="18" charset="0"/>
                    <a:cs typeface="NikoshBAN" panose="02000000000000000000" pitchFamily="2" charset="0"/>
                  </a:rPr>
                  <a:t>ইন্টারসেকশান</a:t>
                </a:r>
                <a:r>
                  <a:rPr lang="el-GR" sz="375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7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n-US" sz="37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sz="375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750" dirty="0"/>
              </a:p>
              <a:p>
                <a:r>
                  <a:rPr lang="bn-IN" sz="37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bn-IN" sz="375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75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863846"/>
                <a:ext cx="12344400" cy="2862322"/>
              </a:xfrm>
              <a:prstGeom prst="rect">
                <a:avLst/>
              </a:prstGeom>
              <a:blipFill rotWithShape="0">
                <a:blip r:embed="rId2"/>
                <a:stretch>
                  <a:fillRect l="-1870" t="-3774" r="-837" b="-901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219235" y="254000"/>
            <a:ext cx="3753531" cy="10444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187" dirty="0">
                <a:latin typeface="NikoshBAN" panose="02000000000000000000" pitchFamily="2" charset="0"/>
                <a:cs typeface="NikoshBAN" panose="02000000000000000000" pitchFamily="2" charset="0"/>
              </a:rPr>
              <a:t>ছেদ সেট </a:t>
            </a:r>
            <a:endParaRPr lang="en-US" sz="618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62000" y="0"/>
            <a:ext cx="10668000" cy="6858000"/>
          </a:xfrm>
          <a:prstGeom prst="frame">
            <a:avLst>
              <a:gd name="adj1" fmla="val 2415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4064001"/>
            <a:ext cx="4381500" cy="27304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9669" y="163088"/>
            <a:ext cx="999831" cy="926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00276" y="64251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64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8566" y="4553595"/>
            <a:ext cx="5321074" cy="19234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2" dirty="0"/>
          </a:p>
        </p:txBody>
      </p:sp>
      <p:sp>
        <p:nvSpPr>
          <p:cNvPr id="7" name="Rectangle 6"/>
          <p:cNvSpPr/>
          <p:nvPr/>
        </p:nvSpPr>
        <p:spPr>
          <a:xfrm>
            <a:off x="1143000" y="1285879"/>
            <a:ext cx="4452865" cy="21553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2">
              <a:solidFill>
                <a:schemeClr val="accent1">
                  <a:lumMod val="20000"/>
                  <a:lumOff val="8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84866" y="1258291"/>
            <a:ext cx="4625194" cy="21553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2" b="1">
              <a:ln w="12700" cmpd="sng">
                <a:solidFill>
                  <a:schemeClr val="accent4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420" y="1879831"/>
            <a:ext cx="945081" cy="11450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24500" y="1899682"/>
                <a:ext cx="1042637" cy="90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304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5304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2279619"/>
                <a:ext cx="1251164" cy="10718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54382" y="3441250"/>
                <a:ext cx="1077687" cy="99027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583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en-US" sz="5835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858" y="4129499"/>
                <a:ext cx="1293224" cy="11698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922334" y="3388859"/>
                <a:ext cx="1145042" cy="99027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583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en-US" sz="5835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2401" y="4066630"/>
                <a:ext cx="1374050" cy="11698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09041" y="3496357"/>
                <a:ext cx="2841574" cy="1685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5304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sz="5304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l-GR" sz="5304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en-US" sz="5304" dirty="0"/>
              </a:p>
              <a:p>
                <a:endParaRPr lang="en-US" sz="1682" dirty="0"/>
              </a:p>
              <a:p>
                <a:endParaRPr lang="en-US" sz="1682" dirty="0"/>
              </a:p>
              <a:p>
                <a:endParaRPr lang="en-US" sz="1682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3735433"/>
                <a:ext cx="3283596" cy="193309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165176" y="269441"/>
            <a:ext cx="2115649" cy="72712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ছেদ সেট </a:t>
            </a:r>
            <a:endParaRPr lang="en-US" sz="4125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07" b="89956" l="10294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1" y="1271519"/>
            <a:ext cx="466779" cy="26268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07" b="89956" l="10294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0501" y="1221122"/>
            <a:ext cx="466779" cy="26268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07" b="89956" l="10294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9437" y="4294642"/>
            <a:ext cx="466779" cy="26268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07" b="89956" l="9375" r="8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0615" y="4274697"/>
            <a:ext cx="442060" cy="26468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07" b="89956" l="9375" r="8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3500" y="1251576"/>
            <a:ext cx="442060" cy="26468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07" b="89956" l="9375" r="8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8000" y="1201180"/>
            <a:ext cx="442060" cy="2646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7293" y="1820263"/>
            <a:ext cx="827708" cy="11623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1382" y="1879831"/>
            <a:ext cx="814618" cy="1145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8" r="13936"/>
          <a:stretch/>
        </p:blipFill>
        <p:spPr>
          <a:xfrm>
            <a:off x="6838308" y="1820264"/>
            <a:ext cx="1162693" cy="11623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8" r="13936"/>
          <a:stretch/>
        </p:blipFill>
        <p:spPr>
          <a:xfrm>
            <a:off x="2667000" y="1832554"/>
            <a:ext cx="1206500" cy="1192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0" y="1820263"/>
            <a:ext cx="1148932" cy="1164238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762000" y="0"/>
            <a:ext cx="10668000" cy="6858000"/>
          </a:xfrm>
          <a:prstGeom prst="frame">
            <a:avLst>
              <a:gd name="adj1" fmla="val 2756"/>
            </a:avLst>
          </a:prstGeom>
          <a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2540000"/>
            <a:ext cx="381000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3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73500" y="2521595"/>
            <a:ext cx="412716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3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01000" y="2476500"/>
            <a:ext cx="381000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3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30932" y="2540000"/>
            <a:ext cx="436361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3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0" y="5588000"/>
            <a:ext cx="508000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3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168084" y="235712"/>
            <a:ext cx="999831" cy="92667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749112" y="642581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9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9841E-6 1.11111E-6 L 0.2748 0.43866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40" y="21933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0635E-6 4.25926E-6 L -0.52406 0.44618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3" y="22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52381E-7 3.33333E-6 L 0.35032 0.4328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0" y="21644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6349E-6 4.25926E-6 L -0.03894 0.4369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" y="218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6" grpId="0"/>
      <p:bldP spid="21" grpId="0" animBg="1"/>
      <p:bldP spid="22" grpId="0" animBg="1"/>
      <p:bldP spid="24" grpId="0"/>
      <p:bldP spid="3" grpId="0" animBg="1"/>
      <p:bldP spid="10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6988" y="190500"/>
            <a:ext cx="3778024" cy="104445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187" b="1" dirty="0">
                <a:latin typeface="NikoshBAN" panose="02000000000000000000" pitchFamily="2" charset="0"/>
                <a:cs typeface="NikoshBAN" panose="02000000000000000000" pitchFamily="2" charset="0"/>
              </a:rPr>
              <a:t>নিশ্ছেদ সেট </a:t>
            </a:r>
            <a:endParaRPr lang="en-US" sz="6187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52500" y="1429906"/>
                <a:ext cx="10287000" cy="182357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IN" sz="37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যদি দুইটি সেটের উপাদানগুলোর মধ্যে কোন সাধারণ উপাদান না থাকে, তবে সেট দুইটিকে পরস্পর নিশ্ছেদ সেট বলে ।</a:t>
                </a:r>
                <a:r>
                  <a:rPr lang="el-GR" sz="375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7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bn-IN" sz="37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7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bn-IN" sz="3750" dirty="0"/>
                  <a:t> </a:t>
                </a:r>
                <a:r>
                  <a:rPr lang="bn-IN" sz="3750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 সেট হলে তাদের  নিশ্ছেদ সেটকে </a:t>
                </a:r>
                <a:r>
                  <a:rPr lang="en-US" sz="37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7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sz="37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l-GR" sz="37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bn-IN" sz="37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37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bn-IN" sz="375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∅</m:t>
                    </m:r>
                  </m:oMath>
                </a14:m>
                <a:r>
                  <a:rPr lang="en-US" sz="37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চিহ্ন</a:t>
                </a:r>
                <a:r>
                  <a:rPr lang="en-US" sz="37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37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37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7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7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bn-IN" sz="37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75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715887"/>
                <a:ext cx="12344400" cy="2169825"/>
              </a:xfrm>
              <a:prstGeom prst="rect">
                <a:avLst/>
              </a:prstGeom>
              <a:blipFill rotWithShape="0">
                <a:blip r:embed="rId2"/>
                <a:stretch>
                  <a:fillRect l="-1921" t="-5263" r="-2512" b="-12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ame 1"/>
          <p:cNvSpPr/>
          <p:nvPr/>
        </p:nvSpPr>
        <p:spPr>
          <a:xfrm>
            <a:off x="762000" y="0"/>
            <a:ext cx="10668000" cy="6858000"/>
          </a:xfrm>
          <a:prstGeom prst="frame">
            <a:avLst>
              <a:gd name="adj1" fmla="val 2927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0" y="3937000"/>
            <a:ext cx="6921500" cy="1785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9669" y="190500"/>
            <a:ext cx="999831" cy="926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5500" y="646036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91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0500" y="3763615"/>
            <a:ext cx="1010331" cy="9085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304" b="1" dirty="0"/>
              <a:t>A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6001" y="1138921"/>
            <a:ext cx="4379060" cy="2492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82" dirty="0"/>
              <a:t>                              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6413501" y="1138921"/>
            <a:ext cx="4729843" cy="2492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2"/>
          </a:p>
        </p:txBody>
      </p:sp>
      <p:sp>
        <p:nvSpPr>
          <p:cNvPr id="5" name="TextBox 4"/>
          <p:cNvSpPr txBox="1"/>
          <p:nvPr/>
        </p:nvSpPr>
        <p:spPr>
          <a:xfrm>
            <a:off x="9750374" y="3794309"/>
            <a:ext cx="1077687" cy="9085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304" b="1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10092" y="1745117"/>
                <a:ext cx="933402" cy="90858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304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5304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711" y="2094141"/>
                <a:ext cx="1120082" cy="10718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85669" y="3563713"/>
                <a:ext cx="2145482" cy="90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304" dirty="0"/>
                  <a:t>A</a:t>
                </a:r>
                <a14:m>
                  <m:oMath xmlns:m="http://schemas.openxmlformats.org/officeDocument/2006/math">
                    <m:r>
                      <a:rPr lang="en-US" sz="5304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5304" dirty="0"/>
                  <a:t>B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403" y="4276456"/>
                <a:ext cx="2574578" cy="1071832"/>
              </a:xfrm>
              <a:prstGeom prst="rect">
                <a:avLst/>
              </a:prstGeom>
              <a:blipFill rotWithShape="0">
                <a:blip r:embed="rId3"/>
                <a:stretch>
                  <a:fillRect t="-18857" b="-4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547360"/>
            <a:ext cx="1018103" cy="15886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0" y="1524536"/>
            <a:ext cx="1016521" cy="17122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1" y="1514690"/>
            <a:ext cx="1024609" cy="17233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1530804"/>
            <a:ext cx="1079582" cy="17304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1" y="1547357"/>
            <a:ext cx="968879" cy="15599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1" y="1547360"/>
            <a:ext cx="1033644" cy="16025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07" b="89956" l="10294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001" y="1138919"/>
            <a:ext cx="466779" cy="26268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07" b="89956" l="9375" r="8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3000" y="1145840"/>
            <a:ext cx="442060" cy="26468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07" b="89956" l="10294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3501" y="1071568"/>
            <a:ext cx="606199" cy="29636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07" b="89956" l="9375" r="8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4500" y="1004215"/>
            <a:ext cx="538843" cy="303099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44135" y="4531406"/>
            <a:ext cx="5158409" cy="18185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826" tIns="40414" rIns="80826" bIns="404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82"/>
          </a:p>
        </p:txBody>
      </p:sp>
      <p:grpSp>
        <p:nvGrpSpPr>
          <p:cNvPr id="28" name="Group 27"/>
          <p:cNvGrpSpPr/>
          <p:nvPr/>
        </p:nvGrpSpPr>
        <p:grpSpPr>
          <a:xfrm>
            <a:off x="3985025" y="4612453"/>
            <a:ext cx="1387978" cy="1928047"/>
            <a:chOff x="2402209" y="4747262"/>
            <a:chExt cx="1727262" cy="239934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07" b="89956" l="10294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02209" y="4747262"/>
              <a:ext cx="754380" cy="239934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07" b="89956" l="9375" r="89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58911" y="4747262"/>
              <a:ext cx="670560" cy="2399347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8200" r="1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0" r="81000"/>
          <a:stretch/>
        </p:blipFill>
        <p:spPr>
          <a:xfrm>
            <a:off x="7231155" y="4495291"/>
            <a:ext cx="808264" cy="21722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24515" y="4758433"/>
            <a:ext cx="1305343" cy="128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779" b="1" dirty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endParaRPr lang="en-US" sz="7779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762000" y="0"/>
            <a:ext cx="10668000" cy="6858000"/>
          </a:xfrm>
          <a:prstGeom prst="frame">
            <a:avLst>
              <a:gd name="adj1" fmla="val 2415"/>
            </a:avLst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4145" y="2638311"/>
            <a:ext cx="236356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3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47765" y="2638311"/>
            <a:ext cx="286913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3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53054" y="2638311"/>
            <a:ext cx="301946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3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07501" y="2638311"/>
            <a:ext cx="316979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3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49579" y="179438"/>
            <a:ext cx="4318000" cy="6052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333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নিচের ছবিগুলো লক্ষ্য করি </a:t>
            </a:r>
            <a:endParaRPr lang="en-US" sz="3333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89217" y="144896"/>
            <a:ext cx="999831" cy="92667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765048" y="64828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7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/>
      <p:bldP spid="12" grpId="0" animBg="1"/>
      <p:bldP spid="13" grpId="0"/>
      <p:bldP spid="9" grpId="0"/>
      <p:bldP spid="10" grpId="0"/>
      <p:bldP spid="17" grpId="0"/>
      <p:bldP spid="24" grpId="0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836" r="8169" b="6164"/>
          <a:stretch/>
        </p:blipFill>
        <p:spPr>
          <a:xfrm>
            <a:off x="947295" y="98350"/>
            <a:ext cx="3048000" cy="1333501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ngle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699000" y="254000"/>
            <a:ext cx="5016500" cy="6566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67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       </a:t>
            </a:r>
            <a:r>
              <a:rPr lang="bn-BD" sz="3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১০ মিনিট </a:t>
            </a:r>
            <a:endParaRPr lang="en-US" sz="3333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2500" y="3302000"/>
                <a:ext cx="10223500" cy="121373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BD" sz="37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যদি </a:t>
                </a:r>
                <a:r>
                  <a:rPr lang="en-US" sz="3750" dirty="0"/>
                  <a:t>A</a:t>
                </a:r>
                <a14:m>
                  <m:oMath xmlns:m="http://schemas.openxmlformats.org/officeDocument/2006/math">
                    <m:r>
                      <a:rPr lang="en-US" sz="37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3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3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m:rPr>
                        <m:nor/>
                      </m:rPr>
                      <a:rPr lang="en-US" sz="375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এবং</m:t>
                    </m:r>
                    <m:r>
                      <a:rPr lang="en-US" sz="37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37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3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37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7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/>
                  <a:t>A</a:t>
                </a:r>
                <a14:m>
                  <m:oMath xmlns:m="http://schemas.openxmlformats.org/officeDocument/2006/math">
                    <m:r>
                      <a:rPr lang="en-US" sz="375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375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375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75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7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7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75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নির্ণয় । </m:t>
                    </m:r>
                  </m:oMath>
                </a14:m>
                <a:endParaRPr lang="en-US" sz="375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537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962400"/>
                <a:ext cx="12268200" cy="1437958"/>
              </a:xfrm>
              <a:prstGeom prst="rect">
                <a:avLst/>
              </a:prstGeom>
              <a:blipFill rotWithShape="0">
                <a:blip r:embed="rId3"/>
                <a:stretch>
                  <a:fillRect l="-1934" t="-9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06500" y="2413000"/>
            <a:ext cx="1079500" cy="6052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3333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endParaRPr lang="en-US" sz="3333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1" y="4500298"/>
            <a:ext cx="9905999" cy="2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6000" y="20045"/>
            <a:ext cx="999831" cy="9266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93250" y="672240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6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8573" y="3429000"/>
            <a:ext cx="5147145" cy="368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797" dirty="0"/>
              <a:t>https://www.youtube.com/watch?v=KLh7EktGaxU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8707" y="756875"/>
            <a:ext cx="9286875" cy="95795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625" dirty="0">
                <a:latin typeface="NikoshBAN" panose="02000000000000000000" pitchFamily="2" charset="0"/>
                <a:cs typeface="NikoshBAN" panose="02000000000000000000" pitchFamily="2" charset="0"/>
              </a:rPr>
              <a:t>চলো এখন</a:t>
            </a:r>
            <a:r>
              <a:rPr lang="en-US" sz="56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25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6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25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6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25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6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Frame 2"/>
          <p:cNvSpPr/>
          <p:nvPr/>
        </p:nvSpPr>
        <p:spPr>
          <a:xfrm>
            <a:off x="762000" y="0"/>
            <a:ext cx="10668000" cy="6858000"/>
          </a:xfrm>
          <a:prstGeom prst="frame">
            <a:avLst>
              <a:gd name="adj1" fmla="val 2585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61145" y="2455091"/>
            <a:ext cx="5842000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33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সংযোগ দিয়ে নিচের লিংকে ক্লিক করতে হবে </a:t>
            </a:r>
            <a:endParaRPr lang="en-US" sz="2333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73500"/>
            <a:ext cx="9715500" cy="2730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2375" y="187305"/>
            <a:ext cx="999831" cy="5695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83750" y="641933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32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03361" y="236304"/>
            <a:ext cx="4635500" cy="65665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3667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67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667" dirty="0">
                <a:latin typeface="NikoshBAN" panose="02000000000000000000" pitchFamily="2" charset="0"/>
                <a:cs typeface="NikoshBAN" panose="02000000000000000000" pitchFamily="2" charset="0"/>
              </a:rPr>
              <a:t>    সময়ঃ২০ মিনিট </a:t>
            </a:r>
            <a:r>
              <a:rPr lang="en-US" sz="36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9500" y="3619500"/>
                <a:ext cx="10160000" cy="122097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BD" sz="3667" b="1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যদি </a:t>
                </a:r>
                <a:r>
                  <a:rPr lang="en-US" sz="3667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67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67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3667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67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3667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67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3667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67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এবং</m:t>
                    </m:r>
                  </m:oMath>
                </a14:m>
                <a:r>
                  <a:rPr lang="en-US" sz="3667" b="1" dirty="0">
                    <a:latin typeface="Calibri" panose="020F0502020204030204" pitchFamily="34" charset="0"/>
                  </a:rPr>
                  <a:t> </a:t>
                </a:r>
                <a:r>
                  <a:rPr lang="en-US" sz="3667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67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67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3667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67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3667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67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  <m:r>
                          <a:rPr lang="en-US" sz="3667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67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</m:d>
                  </m:oMath>
                </a14:m>
                <a:r>
                  <a:rPr lang="en-US" sz="3667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67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হয়, তবে </a:t>
                </a:r>
                <a:r>
                  <a:rPr lang="en-US" sz="3667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67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sz="3667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3667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Q</a:t>
                </a:r>
                <a:r>
                  <a:rPr lang="en-US" sz="3667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67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এর মান নির্ণয় কর।</m:t>
                    </m:r>
                  </m:oMath>
                </a14:m>
                <a:r>
                  <a:rPr lang="en-US" sz="3667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343400"/>
                <a:ext cx="12192000" cy="1446550"/>
              </a:xfrm>
              <a:prstGeom prst="rect">
                <a:avLst/>
              </a:prstGeom>
              <a:blipFill rotWithShape="0">
                <a:blip r:embed="rId2"/>
                <a:stretch>
                  <a:fillRect l="-1895" t="-9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ame 4"/>
          <p:cNvSpPr/>
          <p:nvPr/>
        </p:nvSpPr>
        <p:spPr>
          <a:xfrm>
            <a:off x="762000" y="0"/>
            <a:ext cx="10668000" cy="6858000"/>
          </a:xfrm>
          <a:prstGeom prst="frame">
            <a:avLst>
              <a:gd name="adj1" fmla="val 2414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236303"/>
            <a:ext cx="2984500" cy="15875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8" name="TextBox 7"/>
          <p:cNvSpPr txBox="1"/>
          <p:nvPr/>
        </p:nvSpPr>
        <p:spPr>
          <a:xfrm>
            <a:off x="1110729" y="2736503"/>
            <a:ext cx="15875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9669" y="236303"/>
            <a:ext cx="999831" cy="9266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15500" y="645150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61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5500" y="317500"/>
            <a:ext cx="3129968" cy="104445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187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18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9500" y="1345663"/>
                <a:ext cx="10096500" cy="476669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3375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১) নিম্নের কোনটি সংযোগ সেট ?</a:t>
                </a:r>
              </a:p>
              <a:p>
                <a:r>
                  <a:rPr lang="bn-IN" sz="3375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ক)</a:t>
                </a:r>
                <a:r>
                  <a:rPr lang="en-US" sz="3375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bn-IN" sz="3375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</m:oMath>
                </a14:m>
                <a:r>
                  <a:rPr lang="bn-IN" sz="3375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খ)</a:t>
                </a:r>
                <a:r>
                  <a:rPr lang="en-US" sz="3375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3375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375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∅</m:t>
                    </m:r>
                  </m:oMath>
                </a14:m>
                <a:r>
                  <a:rPr lang="bn-IN" sz="3375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গ)</a:t>
                </a:r>
                <a14:m>
                  <m:oMath xmlns:m="http://schemas.openxmlformats.org/officeDocument/2006/math">
                    <m:r>
                      <a:rPr lang="en-US" sz="3375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bn-IN" sz="3375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∪</m:t>
                    </m:r>
                  </m:oMath>
                </a14:m>
                <a:r>
                  <a:rPr lang="bn-IN" sz="3375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ঘ) </a:t>
                </a:r>
                <a:r>
                  <a:rPr lang="en-US" sz="3375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375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𝜎</m:t>
                    </m:r>
                  </m:oMath>
                </a14:m>
                <a:r>
                  <a:rPr lang="bn-IN" sz="3375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IN" sz="3375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২) ছেদ সেট কাকে বলে ?</a:t>
                </a:r>
              </a:p>
              <a:p>
                <a:r>
                  <a:rPr lang="bn-IN" sz="3375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৩) দুইটি সেটের মধ্যে কোনো সাধারন উপাদান না থাকলে তাকে কি বলে ?</a:t>
                </a:r>
              </a:p>
              <a:p>
                <a:pPr marL="353616" indent="-353616">
                  <a:buFont typeface="+mj-lt"/>
                  <a:buAutoNum type="romanLcPeriod"/>
                </a:pPr>
                <a:r>
                  <a:rPr lang="bn-IN" sz="3375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ফাঁকা সেট    </a:t>
                </a:r>
                <a:r>
                  <a:rPr lang="bn-BD" sz="3375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3375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353616" indent="-353616">
                  <a:buFont typeface="+mj-lt"/>
                  <a:buAutoNum type="romanLcPeriod"/>
                </a:pPr>
                <a:r>
                  <a:rPr lang="bn-IN" sz="3375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ছেদ সেট </a:t>
                </a:r>
              </a:p>
              <a:p>
                <a:pPr marL="353616" indent="-353616">
                  <a:buFont typeface="+mj-lt"/>
                  <a:buAutoNum type="romanLcPeriod"/>
                </a:pPr>
                <a:r>
                  <a:rPr lang="bn-IN" sz="3375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নিশ্চেদ সেট</a:t>
                </a:r>
                <a:endParaRPr lang="bn-BD" sz="3375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375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 কোনটি সঠিক? </a:t>
                </a:r>
                <a:r>
                  <a:rPr lang="bn-IN" sz="3375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IN" sz="3375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ক)</a:t>
                </a:r>
                <a:r>
                  <a:rPr lang="en-US" sz="3375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37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3375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:r>
                  <a:rPr lang="en-US" sz="3375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3375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375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bn-IN" sz="3375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375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375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খ)</a:t>
                </a:r>
                <a:r>
                  <a:rPr lang="en-US" sz="3375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ii, iii</a:t>
                </a:r>
                <a:r>
                  <a:rPr lang="bn-IN" sz="3375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গ)</a:t>
                </a:r>
                <a:r>
                  <a:rPr lang="en-US" sz="3375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375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3375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iii</a:t>
                </a:r>
                <a:r>
                  <a:rPr lang="bn-IN" sz="3375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ঘ)</a:t>
                </a:r>
                <a:r>
                  <a:rPr lang="en-US" sz="3375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375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3375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ii, iii</a:t>
                </a:r>
                <a:r>
                  <a:rPr lang="bn-IN" sz="3375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3375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14796"/>
                <a:ext cx="12115800" cy="5701561"/>
              </a:xfrm>
              <a:prstGeom prst="rect">
                <a:avLst/>
              </a:prstGeom>
              <a:blipFill rotWithShape="0">
                <a:blip r:embed="rId2"/>
                <a:stretch>
                  <a:fillRect l="-1812" t="-1818" b="-3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5191806" y="2540000"/>
                <a:ext cx="404132" cy="404132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82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3182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767" y="3048000"/>
                <a:ext cx="484958" cy="484958"/>
              </a:xfrm>
              <a:prstGeom prst="ellipse">
                <a:avLst/>
              </a:prstGeom>
              <a:blipFill rotWithShape="0">
                <a:blip r:embed="rId3"/>
                <a:stretch>
                  <a:fillRect t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4787674" y="5524500"/>
            <a:ext cx="404132" cy="47148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37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3537" dirty="0">
              <a:solidFill>
                <a:srgbClr val="FF0000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762000" y="0"/>
            <a:ext cx="10668000" cy="6858000"/>
          </a:xfrm>
          <a:prstGeom prst="frame">
            <a:avLst>
              <a:gd name="adj1" fmla="val 2415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1637" y="168244"/>
            <a:ext cx="999831" cy="9266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97468" y="642937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80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52500" y="2857501"/>
                <a:ext cx="10223500" cy="323659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571477" indent="-571477">
                  <a:buFont typeface="Wingdings" panose="05000000000000000000" pitchFamily="2" charset="2"/>
                  <a:buChar char="Ø"/>
                </a:pPr>
                <a:r>
                  <a:rPr lang="en-US" sz="375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A=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75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75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375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75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375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75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375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750" b="1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এবং</m:t>
                    </m:r>
                  </m:oMath>
                </a14:m>
                <a:r>
                  <a:rPr lang="en-US" sz="375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B=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75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75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375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75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n-US" sz="375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হলে </a:t>
                </a:r>
                <a:r>
                  <a:rPr lang="en-US" sz="375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375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375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B</a:t>
                </a:r>
                <a:r>
                  <a:rPr lang="en-US" sz="375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750" b="1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এর মান নির্ণয় কর।</m:t>
                    </m:r>
                  </m:oMath>
                </a14:m>
                <a:r>
                  <a:rPr lang="en-US" sz="375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BD" sz="375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</a:t>
                </a:r>
              </a:p>
              <a:p>
                <a:pPr marL="571477" indent="-571477">
                  <a:buFont typeface="Wingdings" panose="05000000000000000000" pitchFamily="2" charset="2"/>
                  <a:buChar char="Ø"/>
                </a:pPr>
                <a:r>
                  <a:rPr lang="bn-BD" sz="375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75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A=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75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75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375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75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375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75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375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, </a:t>
                </a:r>
                <a:r>
                  <a:rPr lang="bn-BD" sz="375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</a:t>
                </a:r>
                <a:r>
                  <a:rPr lang="en-US" sz="375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B=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75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75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375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75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n-US" sz="375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75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75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এবং</m:t>
                    </m:r>
                  </m:oMath>
                </a14:m>
                <a:r>
                  <a:rPr lang="bn-BD" sz="375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375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C=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75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75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375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75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bn-BD" sz="375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75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75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75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75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</a:t>
                </a:r>
                <a:r>
                  <a:rPr lang="en-US" sz="375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375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∩(</m:t>
                    </m:r>
                    <m:r>
                      <a:rPr lang="en-US" sz="3750" b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  <m:r>
                      <a:rPr lang="en-US" sz="375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3750" b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en-US" sz="375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)</a:t>
                </a:r>
                <a:r>
                  <a:rPr lang="en-US" sz="375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75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এর মান নির্ণয় কর।</m:t>
                    </m:r>
                  </m:oMath>
                </a14:m>
                <a:r>
                  <a:rPr lang="en-US" sz="375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75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303099" indent="-303099">
                  <a:buFont typeface="+mj-lt"/>
                  <a:buAutoNum type="arabicParenR"/>
                </a:pPr>
                <a:endParaRPr lang="en-US" sz="1682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429000"/>
                <a:ext cx="12268200" cy="3865545"/>
              </a:xfrm>
              <a:prstGeom prst="rect">
                <a:avLst/>
              </a:prstGeom>
              <a:blipFill rotWithShape="0">
                <a:blip r:embed="rId2"/>
                <a:stretch>
                  <a:fillRect l="-2036" t="-4245" r="-21251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ame 5"/>
          <p:cNvSpPr/>
          <p:nvPr/>
        </p:nvSpPr>
        <p:spPr>
          <a:xfrm>
            <a:off x="762000" y="0"/>
            <a:ext cx="10668000" cy="6858000"/>
          </a:xfrm>
          <a:prstGeom prst="frame">
            <a:avLst>
              <a:gd name="adj1" fmla="val 2585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2710" y="242125"/>
            <a:ext cx="5524500" cy="215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533539" y="432625"/>
            <a:ext cx="2309943" cy="7848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5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5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6169" y="242125"/>
            <a:ext cx="999831" cy="926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27210" y="636580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90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27001"/>
            <a:ext cx="10414000" cy="6603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extBox 5"/>
          <p:cNvSpPr txBox="1"/>
          <p:nvPr/>
        </p:nvSpPr>
        <p:spPr>
          <a:xfrm>
            <a:off x="1841500" y="508000"/>
            <a:ext cx="2730500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333" b="1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333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33" b="1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333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47000" y="508000"/>
            <a:ext cx="2032000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33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333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540500" y="952500"/>
            <a:ext cx="0" cy="51435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718044" y="1209306"/>
            <a:ext cx="1" cy="465349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11" y="1229312"/>
            <a:ext cx="66046" cy="46943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0500" y="1313729"/>
            <a:ext cx="1651000" cy="1651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1" y="1313729"/>
            <a:ext cx="1396999" cy="1651000"/>
          </a:xfrm>
          <a:prstGeom prst="ellipse">
            <a:avLst/>
          </a:prstGeom>
          <a:ln w="635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3193791" y="1524000"/>
            <a:ext cx="3103119" cy="129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</a:p>
          <a:p>
            <a:r>
              <a:rPr lang="en-US" sz="15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এসসি</a:t>
            </a:r>
            <a:r>
              <a:rPr lang="en-US" sz="1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r>
              <a:rPr lang="en-US" sz="1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BD" sz="15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15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en-US" sz="15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5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(গণিত) </a:t>
            </a:r>
          </a:p>
          <a:p>
            <a:r>
              <a:rPr lang="bn-BD" sz="15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</a:t>
            </a:r>
            <a:r>
              <a:rPr lang="en-US" sz="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01741-198480</a:t>
            </a:r>
          </a:p>
          <a:p>
            <a:r>
              <a:rPr lang="en-US" sz="1333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mahaburrashidict56@gmail.com</a:t>
            </a:r>
            <a:endParaRPr lang="en-US" sz="1333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52" y="3138235"/>
            <a:ext cx="2349501" cy="202644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025" y="1313730"/>
            <a:ext cx="997976" cy="11627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9" name="TextBox 28"/>
          <p:cNvSpPr txBox="1"/>
          <p:nvPr/>
        </p:nvSpPr>
        <p:spPr>
          <a:xfrm>
            <a:off x="7112000" y="2667000"/>
            <a:ext cx="3873500" cy="2144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 ৮ম</a:t>
            </a:r>
          </a:p>
          <a:p>
            <a:r>
              <a:rPr lang="bn-BD" sz="2667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 গণিত</a:t>
            </a:r>
          </a:p>
          <a:p>
            <a:r>
              <a:rPr lang="bn-BD" sz="2667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সপ্তম</a:t>
            </a:r>
          </a:p>
          <a:p>
            <a:r>
              <a:rPr lang="bn-BD" sz="2667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 ২১/১০/২০২০ </a:t>
            </a:r>
          </a:p>
          <a:p>
            <a:r>
              <a:rPr lang="bn-BD" sz="2667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  <a:endParaRPr lang="en-US" sz="2667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23500" y="186558"/>
            <a:ext cx="999831" cy="9266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79000" y="631812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8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762000" y="0"/>
            <a:ext cx="10668000" cy="6858000"/>
          </a:xfrm>
          <a:prstGeom prst="frame">
            <a:avLst>
              <a:gd name="adj1" fmla="val 2585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90500"/>
            <a:ext cx="10223500" cy="635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37000" y="444500"/>
            <a:ext cx="3683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 </a:t>
            </a:r>
            <a:endParaRPr lang="en-US" sz="5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6169" y="190500"/>
            <a:ext cx="999831" cy="926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79000" y="646275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2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6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720682"/>
            <a:ext cx="3683000" cy="2492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803210"/>
            <a:ext cx="4382315" cy="2327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746500"/>
            <a:ext cx="3683000" cy="247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15" y="4196834"/>
            <a:ext cx="4382313" cy="2095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8500" y="17016"/>
            <a:ext cx="4953000" cy="55399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 নিচের ছবিগুলো লক্ষ্য করো 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7500" y="3154015"/>
            <a:ext cx="2286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ডিনার সেট </a:t>
            </a:r>
            <a:endParaRPr lang="en-US" sz="2667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2250" y="3161843"/>
            <a:ext cx="1841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 সেট</a:t>
            </a:r>
            <a:endParaRPr lang="en-US" sz="3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500" y="6176573"/>
            <a:ext cx="2349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চেয়ার সেট </a:t>
            </a:r>
            <a:endParaRPr lang="en-US" sz="3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0" y="6176355"/>
            <a:ext cx="228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সোফা সেট </a:t>
            </a:r>
            <a:endParaRPr lang="en-US" sz="3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92169" y="55664"/>
            <a:ext cx="999831" cy="9266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30169" y="654568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48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762000" y="0"/>
            <a:ext cx="10668000" cy="6858000"/>
          </a:xfrm>
          <a:prstGeom prst="frame">
            <a:avLst>
              <a:gd name="adj1" fmla="val 2757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3500" y="762000"/>
            <a:ext cx="5207000" cy="17145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Oval 3"/>
          <p:cNvSpPr/>
          <p:nvPr/>
        </p:nvSpPr>
        <p:spPr>
          <a:xfrm>
            <a:off x="1587500" y="952500"/>
            <a:ext cx="1333500" cy="1333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" name="Isosceles Triangle 4"/>
          <p:cNvSpPr/>
          <p:nvPr/>
        </p:nvSpPr>
        <p:spPr>
          <a:xfrm>
            <a:off x="3175000" y="952500"/>
            <a:ext cx="1333500" cy="1333500"/>
          </a:xfrm>
          <a:prstGeom prst="triangl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6" name="5-Point Star 5"/>
          <p:cNvSpPr/>
          <p:nvPr/>
        </p:nvSpPr>
        <p:spPr>
          <a:xfrm>
            <a:off x="4826000" y="952500"/>
            <a:ext cx="1397000" cy="1333500"/>
          </a:xfrm>
          <a:prstGeom prst="star5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" name="Rectangle 6"/>
          <p:cNvSpPr/>
          <p:nvPr/>
        </p:nvSpPr>
        <p:spPr>
          <a:xfrm>
            <a:off x="7112000" y="762000"/>
            <a:ext cx="3746500" cy="17145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8" name="Sun 7"/>
          <p:cNvSpPr/>
          <p:nvPr/>
        </p:nvSpPr>
        <p:spPr>
          <a:xfrm>
            <a:off x="7366000" y="1079500"/>
            <a:ext cx="1397000" cy="12065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Isosceles Triangle 8"/>
          <p:cNvSpPr/>
          <p:nvPr/>
        </p:nvSpPr>
        <p:spPr>
          <a:xfrm>
            <a:off x="9207500" y="952500"/>
            <a:ext cx="1333500" cy="1333500"/>
          </a:xfrm>
          <a:prstGeom prst="triangl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5" name="TextBox 14"/>
          <p:cNvSpPr txBox="1"/>
          <p:nvPr/>
        </p:nvSpPr>
        <p:spPr>
          <a:xfrm>
            <a:off x="1270000" y="5786083"/>
            <a:ext cx="6794500" cy="60523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3333" dirty="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3333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ত্রগুলোর</a:t>
            </a:r>
            <a:r>
              <a:rPr lang="bn-IN" sz="3333" dirty="0">
                <a:latin typeface="NikoshBAN" panose="02000000000000000000" pitchFamily="2" charset="0"/>
                <a:cs typeface="NikoshBAN" panose="02000000000000000000" pitchFamily="2" charset="0"/>
              </a:rPr>
              <a:t> মাঝে </a:t>
            </a:r>
            <a:r>
              <a:rPr lang="en-US" sz="3333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bn-IN" sz="3333" dirty="0">
                <a:latin typeface="NikoshBAN" panose="02000000000000000000" pitchFamily="2" charset="0"/>
                <a:cs typeface="NikoshBAN" panose="02000000000000000000" pitchFamily="2" charset="0"/>
              </a:rPr>
              <a:t> সম্পর্ক ঘটেছিল</a:t>
            </a:r>
            <a:r>
              <a:rPr lang="en-US" sz="333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33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33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33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33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33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333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26500" y="5783473"/>
            <a:ext cx="2095500" cy="60523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3333" dirty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33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33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3333" dirty="0"/>
          </a:p>
        </p:txBody>
      </p:sp>
      <p:sp>
        <p:nvSpPr>
          <p:cNvPr id="11" name="TextBox 10"/>
          <p:cNvSpPr txBox="1"/>
          <p:nvPr/>
        </p:nvSpPr>
        <p:spPr>
          <a:xfrm>
            <a:off x="3849579" y="179437"/>
            <a:ext cx="4318000" cy="50276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667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নিচের ছবিগুলো লক্ষ্য করি </a:t>
            </a:r>
            <a:endParaRPr lang="en-US" sz="2667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1000" y="218867"/>
            <a:ext cx="714158" cy="5431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31158" y="639925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57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52381E-7 -1.11111E-6 L 0.04464 0.347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2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619E-7 -1.11111E-6 L 0.09226 0.3472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3" y="1736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47322 0.3472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61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2857E-6 -1.11111E-6 L 0.08928 0.3472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4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0952E-6 -3.7037E-7 L 0.03572 0.328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6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1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762000" y="0"/>
            <a:ext cx="10668000" cy="6858000"/>
          </a:xfrm>
          <a:prstGeom prst="frame">
            <a:avLst>
              <a:gd name="adj1" fmla="val 2753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3500" y="762000"/>
            <a:ext cx="5207000" cy="17145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Rectangle 3"/>
          <p:cNvSpPr/>
          <p:nvPr/>
        </p:nvSpPr>
        <p:spPr>
          <a:xfrm>
            <a:off x="7112000" y="762000"/>
            <a:ext cx="3746500" cy="17145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" name="Oval 4"/>
          <p:cNvSpPr/>
          <p:nvPr/>
        </p:nvSpPr>
        <p:spPr>
          <a:xfrm>
            <a:off x="1587500" y="952500"/>
            <a:ext cx="1333500" cy="1333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6" name="Isosceles Triangle 5"/>
          <p:cNvSpPr/>
          <p:nvPr/>
        </p:nvSpPr>
        <p:spPr>
          <a:xfrm>
            <a:off x="3206750" y="978596"/>
            <a:ext cx="1333500" cy="1333500"/>
          </a:xfrm>
          <a:prstGeom prst="triangl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" name="5-Point Star 6"/>
          <p:cNvSpPr/>
          <p:nvPr/>
        </p:nvSpPr>
        <p:spPr>
          <a:xfrm>
            <a:off x="4826000" y="952500"/>
            <a:ext cx="1397000" cy="1333500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8" name="Sun 7"/>
          <p:cNvSpPr/>
          <p:nvPr/>
        </p:nvSpPr>
        <p:spPr>
          <a:xfrm>
            <a:off x="7366000" y="1079500"/>
            <a:ext cx="1397000" cy="1206500"/>
          </a:xfrm>
          <a:prstGeom prst="su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Isosceles Triangle 8"/>
          <p:cNvSpPr/>
          <p:nvPr/>
        </p:nvSpPr>
        <p:spPr>
          <a:xfrm>
            <a:off x="9207500" y="952500"/>
            <a:ext cx="1333500" cy="1333500"/>
          </a:xfrm>
          <a:prstGeom prst="triangl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1" name="TextBox 10"/>
          <p:cNvSpPr txBox="1"/>
          <p:nvPr/>
        </p:nvSpPr>
        <p:spPr>
          <a:xfrm>
            <a:off x="1343068" y="5334000"/>
            <a:ext cx="7175500" cy="6052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3333" dirty="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3333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ত্রগুলোর</a:t>
            </a:r>
            <a:r>
              <a:rPr lang="bn-IN" sz="3333" dirty="0">
                <a:latin typeface="NikoshBAN" panose="02000000000000000000" pitchFamily="2" charset="0"/>
                <a:cs typeface="NikoshBAN" panose="02000000000000000000" pitchFamily="2" charset="0"/>
              </a:rPr>
              <a:t> মাঝে </a:t>
            </a:r>
            <a:r>
              <a:rPr lang="en-US" sz="3333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bn-IN" sz="3333" dirty="0">
                <a:latin typeface="NikoshBAN" panose="02000000000000000000" pitchFamily="2" charset="0"/>
                <a:cs typeface="NikoshBAN" panose="02000000000000000000" pitchFamily="2" charset="0"/>
              </a:rPr>
              <a:t> সম্পর্ক ঘটেছিল</a:t>
            </a:r>
            <a:r>
              <a:rPr lang="en-US" sz="333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33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33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33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33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33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333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17000" y="5334000"/>
            <a:ext cx="1778000" cy="6052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333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333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33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3333" dirty="0"/>
          </a:p>
        </p:txBody>
      </p:sp>
      <p:sp>
        <p:nvSpPr>
          <p:cNvPr id="12" name="TextBox 11"/>
          <p:cNvSpPr txBox="1"/>
          <p:nvPr/>
        </p:nvSpPr>
        <p:spPr>
          <a:xfrm>
            <a:off x="3849579" y="179437"/>
            <a:ext cx="4318000" cy="50276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667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নিচের ছবিগুলো লক্ষ্য করি </a:t>
            </a:r>
            <a:endParaRPr lang="en-US" sz="2667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004" y="218867"/>
            <a:ext cx="999831" cy="5431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691835" y="639925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17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64198E-7 L 0.1994 0.37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0" y="1875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36607 0.3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4" y="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  <p:bldP spid="9" grpId="1" animBg="1"/>
      <p:bldP spid="11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0" y="381000"/>
            <a:ext cx="7747000" cy="5207000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TextBox 3"/>
          <p:cNvSpPr txBox="1"/>
          <p:nvPr/>
        </p:nvSpPr>
        <p:spPr>
          <a:xfrm>
            <a:off x="3048000" y="1214785"/>
            <a:ext cx="5143500" cy="1785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67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শিরোনাম...</a:t>
            </a:r>
          </a:p>
          <a:p>
            <a:pPr algn="ctr"/>
            <a:endParaRPr lang="bn-BD" sz="3667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67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সেট </a:t>
            </a:r>
            <a:r>
              <a:rPr lang="bn-BD" sz="3667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67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419" y="381000"/>
            <a:ext cx="999831" cy="926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9250" y="52186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31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1" y="217066"/>
            <a:ext cx="10223499" cy="692149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508499" y="231941"/>
            <a:ext cx="1975427" cy="7848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5245" y="2763156"/>
            <a:ext cx="8985250" cy="4195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9" indent="-285739">
              <a:buFont typeface="Wingdings" panose="05000000000000000000" pitchFamily="2" charset="2"/>
              <a:buChar char="Ø"/>
            </a:pPr>
            <a:r>
              <a:rPr lang="bn-BD" sz="3333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সংযোগ, ছেদ এবং নিশ্ছেদ সেটের সংজ্ঞা দিতে পারবে;</a:t>
            </a:r>
          </a:p>
          <a:p>
            <a:pPr marL="476231" indent="-476231">
              <a:buFont typeface="Wingdings" panose="05000000000000000000" pitchFamily="2" charset="2"/>
              <a:buChar char="Ø"/>
            </a:pPr>
            <a:endParaRPr lang="bn-BD" sz="3333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76231" indent="-476231">
              <a:buFont typeface="Wingdings" panose="05000000000000000000" pitchFamily="2" charset="2"/>
              <a:buChar char="Ø"/>
            </a:pPr>
            <a:r>
              <a:rPr lang="bn-BD" sz="3333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সেটগুলো চিহ্নিত করতে পারবে;</a:t>
            </a:r>
          </a:p>
          <a:p>
            <a:pPr marL="476231" indent="-476231">
              <a:buFont typeface="Wingdings" panose="05000000000000000000" pitchFamily="2" charset="2"/>
              <a:buChar char="Ø"/>
            </a:pPr>
            <a:endParaRPr lang="bn-BD" sz="3333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76231" indent="-476231">
              <a:buFont typeface="Wingdings" panose="05000000000000000000" pitchFamily="2" charset="2"/>
              <a:buChar char="Ø"/>
            </a:pPr>
            <a:r>
              <a:rPr lang="bn-BD" sz="3333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সেটের সুত্র প্রয়োগ করে সমস্যা সমাধান করতে পারবে;</a:t>
            </a:r>
          </a:p>
          <a:p>
            <a:pPr marL="476231" indent="-476231">
              <a:buFont typeface="Wingdings" panose="05000000000000000000" pitchFamily="2" charset="2"/>
              <a:buChar char="Ø"/>
            </a:pPr>
            <a:endParaRPr lang="bn-BD" sz="3333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76231" indent="-476231">
              <a:buFont typeface="Wingdings" panose="05000000000000000000" pitchFamily="2" charset="2"/>
              <a:buChar char="Ø"/>
            </a:pPr>
            <a:r>
              <a:rPr lang="bn-BD" sz="3333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দুটি সেট নিশ্ছেদ কিনা তা সনাক্ত করতে পারবে। </a:t>
            </a:r>
          </a:p>
          <a:p>
            <a:pPr marL="476231" indent="-476231">
              <a:buFont typeface="Wingdings" panose="05000000000000000000" pitchFamily="2" charset="2"/>
              <a:buChar char="Ø"/>
            </a:pPr>
            <a:endParaRPr lang="bn-BD" sz="3333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3169" y="1472540"/>
            <a:ext cx="5177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 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495" y="217066"/>
            <a:ext cx="999831" cy="926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52000" y="677399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90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44750" y="1206500"/>
                <a:ext cx="7016750" cy="2964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667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সংযোগ সেট</a:t>
                </a:r>
                <a:r>
                  <a:rPr lang="bn-BD" sz="2667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ঃ</a:t>
                </a:r>
                <a:r>
                  <a:rPr lang="bn-IN" sz="2667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667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000" b="1" i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b="1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2000" b="1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</a:t>
                </a:r>
                <a:r>
                  <a:rPr lang="en-US" sz="2000" b="1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000" b="1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ততোধিক</a:t>
                </a:r>
                <a:r>
                  <a:rPr lang="en-US" sz="2000" b="1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2000" b="1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সকল</a:t>
                </a:r>
                <a:r>
                  <a:rPr lang="en-US" sz="2000" b="1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2000" b="1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নিয়ে</a:t>
                </a:r>
                <a:r>
                  <a:rPr lang="en-US" sz="2000" b="1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গঠিত</a:t>
                </a:r>
                <a:r>
                  <a:rPr lang="en-US" sz="2000" b="1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সেটকে</a:t>
                </a:r>
                <a:r>
                  <a:rPr lang="en-US" sz="2000" b="1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সংযোগ</a:t>
                </a:r>
                <a:r>
                  <a:rPr lang="en-US" sz="2000" b="1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2000" b="1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2000" b="1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000" b="1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bn-IN" sz="2000" b="1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𝜜</m:t>
                    </m:r>
                  </m:oMath>
                </a14:m>
                <a:r>
                  <a:rPr lang="bn-IN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𝜝</m:t>
                    </m:r>
                  </m:oMath>
                </a14:m>
                <a:r>
                  <a:rPr lang="bn-IN" sz="2000" b="1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 সেট হলে তাদের সংযোগকে </a:t>
                </a:r>
                <a14:m>
                  <m:oMath xmlns:m="http://schemas.openxmlformats.org/officeDocument/2006/math"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𝜜</m:t>
                    </m:r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𝜝</m:t>
                    </m:r>
                  </m:oMath>
                </a14:m>
                <a:r>
                  <a:rPr lang="en-US" sz="2000" b="1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দ্বারা </a:t>
                </a:r>
                <a:r>
                  <a:rPr lang="en-US" sz="2000" b="1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2000" b="1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000" b="1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000" b="1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000" b="1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000" b="1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পড়া</a:t>
                </a:r>
                <a:r>
                  <a:rPr lang="en-US" sz="2000" b="1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000" b="1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𝜜</m:t>
                    </m:r>
                  </m:oMath>
                </a14:m>
                <a:r>
                  <a:rPr lang="en-US" sz="2000" b="1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সংযোগ</a:t>
                </a:r>
                <a:r>
                  <a:rPr lang="en-US" sz="2000" b="1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0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𝜝</m:t>
                    </m:r>
                  </m:oMath>
                </a14:m>
                <a:r>
                  <a:rPr lang="en-US" sz="2000" b="1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অথবা</a:t>
                </a:r>
                <a:r>
                  <a:rPr lang="en-US" sz="2000" b="1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𝜜</m:t>
                    </m:r>
                  </m:oMath>
                </a14:m>
                <a:r>
                  <a:rPr lang="en-US" sz="2000" b="1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ইউনিয়ন</a:t>
                </a:r>
                <a:r>
                  <a:rPr lang="en-US" sz="2000" b="1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𝜝</m:t>
                    </m:r>
                  </m:oMath>
                </a14:m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00" y="1447800"/>
                <a:ext cx="8420100" cy="3539430"/>
              </a:xfrm>
              <a:prstGeom prst="rect">
                <a:avLst/>
              </a:prstGeom>
              <a:blipFill rotWithShape="0">
                <a:blip r:embed="rId2"/>
                <a:stretch>
                  <a:fillRect l="-180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1333500"/>
            <a:ext cx="1682750" cy="260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1501" y="1333500"/>
            <a:ext cx="1675214" cy="260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38500" y="190500"/>
            <a:ext cx="4000500" cy="6052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333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 রাখার চেষ্টা করি</a:t>
            </a:r>
            <a:endParaRPr lang="en-US" sz="3333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2169" y="29779"/>
            <a:ext cx="999831" cy="926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0" y="6858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19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0754" y="1005259"/>
            <a:ext cx="4678913" cy="19032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2">
              <a:solidFill>
                <a:schemeClr val="accent1">
                  <a:lumMod val="20000"/>
                  <a:lumOff val="8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35025" y="1010653"/>
            <a:ext cx="4188560" cy="19032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2"/>
          </a:p>
        </p:txBody>
      </p:sp>
      <p:sp>
        <p:nvSpPr>
          <p:cNvPr id="4" name="Rectangle 3"/>
          <p:cNvSpPr/>
          <p:nvPr/>
        </p:nvSpPr>
        <p:spPr>
          <a:xfrm>
            <a:off x="3046191" y="3302308"/>
            <a:ext cx="6027057" cy="27322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2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52" y="1384370"/>
            <a:ext cx="1010331" cy="1145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60" y="1393646"/>
            <a:ext cx="945081" cy="11450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539" y="1356813"/>
            <a:ext cx="864657" cy="1181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874" y="1384371"/>
            <a:ext cx="1010331" cy="11818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42" y="1384370"/>
            <a:ext cx="1016817" cy="1146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54825" y="2772451"/>
                <a:ext cx="1077687" cy="827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4774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en-US" sz="4774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390" y="3326940"/>
                <a:ext cx="1293224" cy="97398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329795" y="2782647"/>
                <a:ext cx="942975" cy="827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4774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en-US" sz="4774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1354" y="3339176"/>
                <a:ext cx="1131570" cy="97398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26579" y="1800410"/>
                <a:ext cx="1007078" cy="99027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83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US" sz="5835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494" y="2160492"/>
                <a:ext cx="1208493" cy="116987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59016" y="6049089"/>
                <a:ext cx="2335125" cy="78483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4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l-GR" sz="4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m:rPr>
                          <m:sty m:val="p"/>
                        </m:rPr>
                        <a:rPr lang="el-GR" sz="4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en-US" sz="45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419" y="7258907"/>
                <a:ext cx="2802150" cy="92333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995487" y="196317"/>
            <a:ext cx="3069013" cy="72712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12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07" b="89956" l="10294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6183" y="3118387"/>
            <a:ext cx="466779" cy="33154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07" b="89956" l="9375" r="8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9109" y="3118387"/>
            <a:ext cx="442060" cy="33812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07" b="89956" l="10294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786" y="802142"/>
            <a:ext cx="466779" cy="26268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07" b="89956" l="10294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6248" y="795396"/>
            <a:ext cx="466779" cy="26268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07" b="89956" l="9375" r="8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0359" y="844146"/>
            <a:ext cx="442060" cy="26468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07" b="89956" l="9375" r="8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9356" y="761645"/>
            <a:ext cx="442060" cy="26468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8" r="13936"/>
          <a:stretch/>
        </p:blipFill>
        <p:spPr>
          <a:xfrm>
            <a:off x="4279659" y="1370008"/>
            <a:ext cx="1206500" cy="1192319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762000" y="0"/>
            <a:ext cx="10668000" cy="6858000"/>
          </a:xfrm>
          <a:prstGeom prst="frame">
            <a:avLst>
              <a:gd name="adj1" fmla="val 2415"/>
            </a:avLst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6500" y="2413000"/>
            <a:ext cx="190500" cy="65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67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67" dirty="0"/>
              <a:t> </a:t>
            </a:r>
            <a:endParaRPr lang="en-US" sz="3667" dirty="0"/>
          </a:p>
        </p:txBody>
      </p:sp>
      <p:sp>
        <p:nvSpPr>
          <p:cNvPr id="13" name="TextBox 12"/>
          <p:cNvSpPr txBox="1"/>
          <p:nvPr/>
        </p:nvSpPr>
        <p:spPr>
          <a:xfrm>
            <a:off x="3819437" y="2413000"/>
            <a:ext cx="363720" cy="65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67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67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64500" y="2476500"/>
            <a:ext cx="206122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3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92331" y="2476500"/>
            <a:ext cx="259669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3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60379" y="4844473"/>
            <a:ext cx="417635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3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58850" y="4749254"/>
            <a:ext cx="377056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3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01847" y="4677105"/>
            <a:ext cx="414895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3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34817" y="206364"/>
            <a:ext cx="999831" cy="7953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778359" y="644150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38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9 -0.09124 L 0.15798 0.34857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9" y="2199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9048E-6 -1.54321E-6 L -0.47209 0.36613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1" y="18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2857E-6 -1.23457E-6 L 0.18464 0.45833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26" y="22917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1905E-6 -6.17284E-7 L -0.21528 0.39738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4" y="198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23457E-6 L 0.1942 0.45544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0" y="227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9.25926E-7 L -0.17968 0.4596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1" y="22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4" grpId="0"/>
      <p:bldP spid="15" grpId="0"/>
      <p:bldP spid="16" grpId="0" animBg="1"/>
      <p:bldP spid="22" grpId="0" animBg="1"/>
      <p:bldP spid="12" grpId="0" animBg="1"/>
      <p:bldP spid="9" grpId="0"/>
      <p:bldP spid="13" grpId="0"/>
      <p:bldP spid="25" grpId="0"/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</Words>
  <Application>Microsoft Office PowerPoint</Application>
  <PresentationFormat>Widescreen</PresentationFormat>
  <Paragraphs>133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</cp:revision>
  <dcterms:created xsi:type="dcterms:W3CDTF">2020-11-10T15:34:06Z</dcterms:created>
  <dcterms:modified xsi:type="dcterms:W3CDTF">2020-11-11T14:19:22Z</dcterms:modified>
</cp:coreProperties>
</file>