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22" r:id="rId2"/>
    <p:sldId id="443" r:id="rId3"/>
    <p:sldId id="455" r:id="rId4"/>
    <p:sldId id="456" r:id="rId5"/>
    <p:sldId id="491" r:id="rId6"/>
    <p:sldId id="490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4" r:id="rId17"/>
    <p:sldId id="502" r:id="rId18"/>
    <p:sldId id="503" r:id="rId19"/>
    <p:sldId id="505" r:id="rId20"/>
    <p:sldId id="464" r:id="rId21"/>
    <p:sldId id="506" r:id="rId22"/>
    <p:sldId id="507" r:id="rId23"/>
    <p:sldId id="465" r:id="rId24"/>
    <p:sldId id="467" r:id="rId25"/>
    <p:sldId id="4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>
      <p:ext uri="{19B8F6BF-5375-455C-9EA6-DF929625EA0E}">
        <p15:presenceInfo xmlns:p15="http://schemas.microsoft.com/office/powerpoint/2012/main" xmlns="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9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12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020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636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326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70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113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183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677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91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514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629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স্টিগার ব্যবহার</a:t>
            </a:r>
            <a:r>
              <a:rPr lang="bn-IN" baseline="0" dirty="0" smtClean="0"/>
              <a:t> করা হয়েছে। উত্তর জানতে উত্তর বাটনে ক্লিক করুন।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1499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376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947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403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39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11-Nov-20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056" y="450404"/>
            <a:ext cx="10598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Light-Bulb_Animated-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902781">
            <a:off x="9738100" y="4049793"/>
            <a:ext cx="2257587" cy="3010116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2678" y="2162483"/>
            <a:ext cx="2715511" cy="26819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ight-Bulb_Animated-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87591">
            <a:off x="361625" y="4057391"/>
            <a:ext cx="2257587" cy="30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614" y="1162374"/>
            <a:ext cx="11220773" cy="451000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252" y="370542"/>
            <a:ext cx="112207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বৈদ্যুতিক বাতি ও পাখা ,টেলিভিশন চালাতে কোন শক্তি ব্যবহার করা হয়?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0739" y="5841569"/>
            <a:ext cx="3581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বিদ্যুৎ শক্তি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4" descr="C:\Users\ATAUR RAHMAN\Desktop\New folder\MTS2_Dara_Savelly_972804_DaraS_DesktopF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3220" y="1583410"/>
            <a:ext cx="3570662" cy="3675681"/>
          </a:xfrm>
          <a:prstGeom prst="roundRect">
            <a:avLst>
              <a:gd name="adj" fmla="val 0"/>
            </a:avLst>
          </a:prstGeom>
          <a:noFill/>
        </p:spPr>
      </p:pic>
      <p:pic>
        <p:nvPicPr>
          <p:cNvPr id="23" name="Picture 22" descr="Light-Bulb_Animated-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252" y="1821051"/>
            <a:ext cx="2433234" cy="3244312"/>
          </a:xfrm>
          <a:prstGeom prst="rect">
            <a:avLst/>
          </a:prstGeom>
        </p:spPr>
      </p:pic>
      <p:pic>
        <p:nvPicPr>
          <p:cNvPr id="25" name="Picture 4" descr="C:\Users\ATAUR RAHMAN\Desktop\New folder\Television-Free-PNG-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2139" y="1821051"/>
            <a:ext cx="3997258" cy="2921430"/>
          </a:xfrm>
          <a:prstGeom prst="rect">
            <a:avLst/>
          </a:prstGeom>
          <a:noFill/>
        </p:spPr>
      </p:pic>
      <p:pic>
        <p:nvPicPr>
          <p:cNvPr id="26" name="Picture 2" descr="E:\PICTURE\ANIMETED ICON\142273_45x45.pn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9563" y="2479729"/>
            <a:ext cx="14097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3518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614" y="1162374"/>
            <a:ext cx="11220773" cy="451000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252" y="370542"/>
            <a:ext cx="112207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বায়ুকল চালানোর শক্তি , চলমান গাড়ির শক্তি কোন ধরনের শক্তি ?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0739" y="5841569"/>
            <a:ext cx="3581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যান্ত্রিক শক্তি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saew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865" y="1480337"/>
            <a:ext cx="4490262" cy="34310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Can 9"/>
          <p:cNvSpPr/>
          <p:nvPr/>
        </p:nvSpPr>
        <p:spPr>
          <a:xfrm>
            <a:off x="2660542" y="2548180"/>
            <a:ext cx="152400" cy="1905000"/>
          </a:xfrm>
          <a:prstGeom prst="can">
            <a:avLst>
              <a:gd name="adj" fmla="val 0"/>
            </a:avLst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60342" y="4453180"/>
            <a:ext cx="32766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012842" y="1862380"/>
            <a:ext cx="1447800" cy="1447800"/>
            <a:chOff x="1485900" y="1524000"/>
            <a:chExt cx="1447800" cy="1447800"/>
          </a:xfrm>
        </p:grpSpPr>
        <p:sp>
          <p:nvSpPr>
            <p:cNvPr id="14" name="Flowchart: Terminator 13"/>
            <p:cNvSpPr/>
            <p:nvPr/>
          </p:nvSpPr>
          <p:spPr>
            <a:xfrm rot="5400000">
              <a:off x="1485900" y="2171700"/>
              <a:ext cx="1447800" cy="152400"/>
            </a:xfrm>
            <a:prstGeom prst="flowChartTerminator">
              <a:avLst/>
            </a:prstGeom>
            <a:blipFill>
              <a:blip r:embed="rId6" cstate="print"/>
              <a:tile tx="0" ty="0" sx="100000" sy="100000" flip="none" algn="tl"/>
            </a:blip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Terminator 15"/>
            <p:cNvSpPr/>
            <p:nvPr/>
          </p:nvSpPr>
          <p:spPr>
            <a:xfrm rot="10800000">
              <a:off x="1485900" y="2171700"/>
              <a:ext cx="1447800" cy="152400"/>
            </a:xfrm>
            <a:prstGeom prst="flowChartTerminator">
              <a:avLst/>
            </a:prstGeom>
            <a:blipFill>
              <a:blip r:embed="rId6" cstate="print"/>
              <a:tile tx="0" ty="0" sx="100000" sy="100000" flip="none" algn="tl"/>
            </a:blip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lowchart: Connector 16"/>
          <p:cNvSpPr/>
          <p:nvPr/>
        </p:nvSpPr>
        <p:spPr>
          <a:xfrm>
            <a:off x="3574942" y="3386380"/>
            <a:ext cx="457200" cy="533400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27342" y="3919780"/>
            <a:ext cx="152400" cy="2286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422542" y="4148380"/>
            <a:ext cx="762000" cy="304800"/>
          </a:xfrm>
          <a:prstGeom prst="roundRect">
            <a:avLst/>
          </a:prstGeom>
          <a:blipFill>
            <a:blip r:embed="rId7" cstate="print"/>
            <a:tile tx="0" ty="0" sx="100000" sy="100000" flip="none" algn="tl"/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ame 19"/>
          <p:cNvSpPr/>
          <p:nvPr/>
        </p:nvSpPr>
        <p:spPr>
          <a:xfrm>
            <a:off x="1060342" y="1633780"/>
            <a:ext cx="3276600" cy="3124200"/>
          </a:xfrm>
          <a:prstGeom prst="frame">
            <a:avLst>
              <a:gd name="adj1" fmla="val 3812"/>
            </a:avLst>
          </a:prstGeom>
          <a:gradFill flip="none" rotWithShape="1">
            <a:gsLst>
              <a:gs pos="53000">
                <a:srgbClr val="3399FF">
                  <a:alpha val="46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  <a:tileRect/>
          </a:gradFill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34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614" y="1162374"/>
            <a:ext cx="11220773" cy="451000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252" y="370542"/>
            <a:ext cx="112207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সূর্য, মোমবাতি,বৈদ্যুতিক বাতি থেকে কোন শক্তি পাই 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0739" y="5841569"/>
            <a:ext cx="3581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আলোক শক্তি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007" y="1978951"/>
            <a:ext cx="2266646" cy="22386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 descr="Light-Bulb_Animated-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78744" y="1879053"/>
            <a:ext cx="1828800" cy="2438400"/>
          </a:xfrm>
          <a:prstGeom prst="rect">
            <a:avLst/>
          </a:prstGeom>
        </p:spPr>
      </p:pic>
      <p:pic>
        <p:nvPicPr>
          <p:cNvPr id="23" name="Picture 22" descr="dsf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916" y="1400576"/>
            <a:ext cx="4009565" cy="411682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14005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614" y="1162374"/>
            <a:ext cx="11220773" cy="451000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252" y="370542"/>
            <a:ext cx="112207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ঢোল থেকে বাজনা এবং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 কলিং বেলের শব্দ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শুনি কোন শক্তির মাধ্যমে 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0739" y="5841569"/>
            <a:ext cx="3581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শক্তি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PICTURE\Ani veraiti\mu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631" y="1956242"/>
            <a:ext cx="2209800" cy="2922270"/>
          </a:xfrm>
          <a:prstGeom prst="rect">
            <a:avLst/>
          </a:prstGeom>
          <a:noFill/>
        </p:spPr>
      </p:pic>
      <p:pic>
        <p:nvPicPr>
          <p:cNvPr id="9" name="Picture 3" descr="E:\PICTURE\Ani veraiti\musi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0985" y="2001918"/>
            <a:ext cx="1629833" cy="2667000"/>
          </a:xfrm>
          <a:prstGeom prst="rect">
            <a:avLst/>
          </a:prstGeom>
          <a:noFill/>
        </p:spPr>
      </p:pic>
      <p:pic>
        <p:nvPicPr>
          <p:cNvPr id="13" name="Picture 12" descr="hg.gif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9296" b="100000" l="0" r="98873">
                        <a14:foregroundMark x1="80282" y1="69014" x2="87324" y2="54366"/>
                        <a14:foregroundMark x1="92113" y1="24225" x2="92113" y2="425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4095" y="1186062"/>
            <a:ext cx="4298712" cy="429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7584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614" y="1162374"/>
            <a:ext cx="11220773" cy="451000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252" y="370542"/>
            <a:ext cx="112207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চুলার আগুন এবং ইস্ত্রি থেকে কোন শক্তি পাই 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0739" y="5841569"/>
            <a:ext cx="3581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শক্তি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ATAUR\Desktop\1234.jpg"/>
          <p:cNvPicPr>
            <a:picLocks noChangeAspect="1" noChangeArrowheads="1"/>
          </p:cNvPicPr>
          <p:nvPr/>
        </p:nvPicPr>
        <p:blipFill>
          <a:blip r:embed="rId3" cstate="print"/>
          <a:srcRect l="2273" t="23237" r="2273" b="23651"/>
          <a:stretch>
            <a:fillRect/>
          </a:stretch>
        </p:blipFill>
        <p:spPr bwMode="auto">
          <a:xfrm>
            <a:off x="709448" y="1491552"/>
            <a:ext cx="5133413" cy="394835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1088374" y="1016873"/>
            <a:ext cx="4375559" cy="1754188"/>
            <a:chOff x="3048000" y="3352800"/>
            <a:chExt cx="3136968" cy="1619250"/>
          </a:xfrm>
        </p:grpSpPr>
        <p:pic>
          <p:nvPicPr>
            <p:cNvPr id="14" name="Picture 13" descr="giphy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3353342"/>
              <a:ext cx="1612968" cy="1618708"/>
            </a:xfrm>
            <a:prstGeom prst="rect">
              <a:avLst/>
            </a:prstGeom>
          </p:spPr>
        </p:pic>
        <p:pic>
          <p:nvPicPr>
            <p:cNvPr id="16" name="Picture 15" descr="giphy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3352800"/>
              <a:ext cx="1612968" cy="1618708"/>
            </a:xfrm>
            <a:prstGeom prst="rect">
              <a:avLst/>
            </a:prstGeom>
          </p:spPr>
        </p:pic>
      </p:grpSp>
      <p:pic>
        <p:nvPicPr>
          <p:cNvPr id="17" name="Picture 2" descr="C:\Users\ATAUR RAHMAN\Desktop\New folder\1001793_415334838582534_200522909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6817" y="1491553"/>
            <a:ext cx="5241929" cy="3948352"/>
          </a:xfrm>
          <a:prstGeom prst="rect">
            <a:avLst/>
          </a:prstGeom>
          <a:noFill/>
        </p:spPr>
      </p:pic>
      <p:pic>
        <p:nvPicPr>
          <p:cNvPr id="18" name="Picture 2" descr="E:\PICTURE\Ani veraiti\irone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59693" y="3906231"/>
            <a:ext cx="1143000" cy="14383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173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614" y="1162374"/>
            <a:ext cx="11220773" cy="451000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8252" y="370542"/>
            <a:ext cx="1122077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খাবার, গ্যাস, তেল ও কয়লা থেকে কী ধরনের শক্তি পাই?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0739" y="5841569"/>
            <a:ext cx="3581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শক্তি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ATAUR RAHMAN\Desktop\kh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48" y="1379663"/>
            <a:ext cx="4020540" cy="4029245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</p:spPr>
      </p:pic>
      <p:pic>
        <p:nvPicPr>
          <p:cNvPr id="19" name="Picture 1" descr="N2.jpeg"/>
          <p:cNvPicPr>
            <a:picLocks noChangeAspect="1"/>
          </p:cNvPicPr>
          <p:nvPr/>
        </p:nvPicPr>
        <p:blipFill>
          <a:blip r:embed="rId4" cstate="print"/>
          <a:srcRect l="11765" r="23529"/>
          <a:stretch>
            <a:fillRect/>
          </a:stretch>
        </p:blipFill>
        <p:spPr bwMode="auto">
          <a:xfrm>
            <a:off x="5552982" y="3656777"/>
            <a:ext cx="1297326" cy="177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images (6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92139" y="1379662"/>
            <a:ext cx="4031228" cy="4029245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2779" y="1403352"/>
            <a:ext cx="1371718" cy="208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017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177" y="397643"/>
            <a:ext cx="20320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kumimoji="0" lang="bn-BD" sz="36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57775" y="397644"/>
            <a:ext cx="298822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</a:t>
            </a:r>
            <a:r>
              <a:rPr lang="bn-IN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kumimoji="0" lang="bn-BD" sz="3600" i="0" u="none" strike="noStrike" kern="0" normalizeH="0" baseline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3332015" y="5472820"/>
            <a:ext cx="60667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বিভিন্ন রূপগুলোর নাম লেখ।</a:t>
            </a:r>
          </a:p>
        </p:txBody>
      </p:sp>
    </p:spTree>
    <p:extLst>
      <p:ext uri="{BB962C8B-B14F-4D97-AF65-F5344CB8AC3E}">
        <p14:creationId xmlns:p14="http://schemas.microsoft.com/office/powerpoint/2010/main" xmlns="" val="379649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4606" y="180670"/>
            <a:ext cx="992278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খুব ভাল করে খেয়াল করে দেখ এ সমস্ত শক্তির মূল উৎস কী ?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71276" y="4729534"/>
            <a:ext cx="2126191" cy="1919240"/>
            <a:chOff x="5221273" y="1121683"/>
            <a:chExt cx="2814363" cy="2757590"/>
          </a:xfrm>
        </p:grpSpPr>
        <p:grpSp>
          <p:nvGrpSpPr>
            <p:cNvPr id="11" name="Group 48"/>
            <p:cNvGrpSpPr/>
            <p:nvPr/>
          </p:nvGrpSpPr>
          <p:grpSpPr>
            <a:xfrm>
              <a:off x="5221273" y="1121683"/>
              <a:ext cx="2814363" cy="2757590"/>
              <a:chOff x="5248982" y="1786701"/>
              <a:chExt cx="2814363" cy="2757590"/>
            </a:xfrm>
          </p:grpSpPr>
          <p:sp>
            <p:nvSpPr>
              <p:cNvPr id="16" name="Sun 15"/>
              <p:cNvSpPr/>
              <p:nvPr/>
            </p:nvSpPr>
            <p:spPr>
              <a:xfrm>
                <a:off x="5248982" y="1786701"/>
                <a:ext cx="2814363" cy="2757590"/>
              </a:xfrm>
              <a:prstGeom prst="sun">
                <a:avLst/>
              </a:prstGeom>
              <a:solidFill>
                <a:srgbClr val="FFFF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8844" y="2272145"/>
                <a:ext cx="1829779" cy="181494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6148510" y="1942004"/>
              <a:ext cx="1028144" cy="928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সূর্য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057" y="1025652"/>
            <a:ext cx="4762315" cy="29326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0" t="13334" r="12500" b="-1"/>
          <a:stretch/>
        </p:blipFill>
        <p:spPr>
          <a:xfrm>
            <a:off x="6569855" y="1025652"/>
            <a:ext cx="4586029" cy="2932668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H="1">
            <a:off x="6684454" y="4138047"/>
            <a:ext cx="2087842" cy="116241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34477" y="4138047"/>
            <a:ext cx="2087842" cy="116241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712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79737" y="206492"/>
            <a:ext cx="5867400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চিত্রটি খুব ভাল করে খেয়াল কর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587" y="5439906"/>
            <a:ext cx="11236272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সহপাঠীর সাথে আলোচনা করে শক্তির কোন কোন রূপ দেখতে পাচ্ছ তা খাতায় লিখ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0177" y="397643"/>
            <a:ext cx="20320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kumimoji="0" lang="bn-BD" sz="36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057775" y="397644"/>
            <a:ext cx="298822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</a:t>
            </a:r>
            <a:r>
              <a:rPr lang="bn-IN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kumimoji="0" lang="bn-BD" sz="3600" i="0" u="none" strike="noStrike" kern="0" normalizeH="0" baseline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 descr="kaj.JPG"/>
          <p:cNvPicPr>
            <a:picLocks noChangeAspect="1"/>
          </p:cNvPicPr>
          <p:nvPr/>
        </p:nvPicPr>
        <p:blipFill rotWithShape="1">
          <a:blip r:embed="rId3"/>
          <a:srcRect l="7881" t="47032" r="5027" b="1453"/>
          <a:stretch/>
        </p:blipFill>
        <p:spPr>
          <a:xfrm>
            <a:off x="2660915" y="1043974"/>
            <a:ext cx="7056521" cy="425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0142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BE7D4E-1F59-4130-B3C4-73E508AE73AA}"/>
              </a:ext>
            </a:extLst>
          </p:cNvPr>
          <p:cNvSpPr txBox="1"/>
          <p:nvPr/>
        </p:nvSpPr>
        <p:spPr>
          <a:xfrm>
            <a:off x="6435894" y="1284996"/>
            <a:ext cx="437651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6487146" y="3490050"/>
            <a:ext cx="4426859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৩০ নং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07" y="243616"/>
            <a:ext cx="5448269" cy="641591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28228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00517" y="331278"/>
            <a:ext cx="3524021" cy="2851688"/>
          </a:xfrm>
          <a:prstGeom prst="roundRect">
            <a:avLst>
              <a:gd name="adj" fmla="val 1450"/>
            </a:avLst>
          </a:prstGeom>
          <a:noFill/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নুরুল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শিক্ষক,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চটীপাড়া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বিদ্যালয়,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নাসিরনগর, ব্রাহ্মণবাড়িয়া।</a:t>
            </a: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নং-০১৭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১৫৩৫৬৯১১</a:t>
            </a:r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ইমেইলঃ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nurul.6911@gmail.com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927316" y="3381962"/>
            <a:ext cx="10337369" cy="5811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82937" y="3182966"/>
            <a:ext cx="10337369" cy="5811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071692" y="3583983"/>
            <a:ext cx="10337369" cy="5811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391179" y="4029671"/>
            <a:ext cx="3952561" cy="2004983"/>
          </a:xfrm>
          <a:prstGeom prst="roundRect">
            <a:avLst>
              <a:gd name="adj" fmla="val 1450"/>
            </a:avLst>
          </a:prstGeom>
          <a:noFill/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পঞ্চম,</a:t>
            </a:r>
          </a:p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বিষয়- প্রাথমিক বিজ্ঞান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endParaRPr lang="bn-IN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৪০ মিনিট।</a:t>
            </a:r>
          </a:p>
        </p:txBody>
      </p:sp>
      <p:sp>
        <p:nvSpPr>
          <p:cNvPr id="21" name="Date Placeholder 12"/>
          <p:cNvSpPr txBox="1">
            <a:spLocks/>
          </p:cNvSpPr>
          <p:nvPr/>
        </p:nvSpPr>
        <p:spPr>
          <a:xfrm>
            <a:off x="6524538" y="4998038"/>
            <a:ext cx="2542924" cy="574464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2D36F3-FD69-42C7-808F-319CB334979E}" type="datetime8">
              <a:rPr lang="bn-BD" sz="3600" smtClean="0">
                <a:latin typeface="NikoshBAN" pitchFamily="2" charset="0"/>
                <a:cs typeface="NikoshBAN" pitchFamily="2" charset="0"/>
              </a:rPr>
              <a:pPr/>
              <a:t>11 নভেম্বর., 20</a:t>
            </a:fld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Sukesh Sutradh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2595" y="3769962"/>
            <a:ext cx="1852088" cy="24612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 descr="284552_118726408222472_691745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31" y="306675"/>
            <a:ext cx="1938228" cy="246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10279315" y="356734"/>
            <a:ext cx="1584764" cy="313879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58652" y="1803151"/>
            <a:ext cx="10178323" cy="314784"/>
            <a:chOff x="599614" y="1285860"/>
            <a:chExt cx="8258666" cy="723557"/>
          </a:xfrm>
          <a:noFill/>
        </p:grpSpPr>
        <p:sp>
          <p:nvSpPr>
            <p:cNvPr id="56" name="Right Arrow 55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214413" y="1285860"/>
              <a:ext cx="7643867" cy="7143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তনু বায়ুর প্রবাহের সাহায্যে চরকা ঘুরাচ্ছে? এখানে বায়ু প্রবাহ কোন শক্তি হিসেবে কাজ করছে?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8" name="Rounded Rectangle 57"/>
          <p:cNvSpPr/>
          <p:nvPr/>
        </p:nvSpPr>
        <p:spPr>
          <a:xfrm>
            <a:off x="1905127" y="2175794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 রাসায়নিক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709750" y="2533926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শব্দ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709750" y="2149326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যান্ত্রিক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905127" y="2590373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আলোক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Horizontal Scroll 61"/>
          <p:cNvSpPr/>
          <p:nvPr/>
        </p:nvSpPr>
        <p:spPr>
          <a:xfrm>
            <a:off x="440326" y="361752"/>
            <a:ext cx="2152059" cy="431922"/>
          </a:xfrm>
          <a:prstGeom prst="horizontalScroll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746162" y="3034831"/>
            <a:ext cx="10178323" cy="314784"/>
            <a:chOff x="599614" y="1285860"/>
            <a:chExt cx="8258666" cy="723557"/>
          </a:xfrm>
          <a:noFill/>
        </p:grpSpPr>
        <p:sp>
          <p:nvSpPr>
            <p:cNvPr id="64" name="Right Arrow 63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ইমা হারমোনিয়াম বাজাচ্ছে। এতে কোন ধরণের শক্তি উৎপন্ন হয়?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1892637" y="3782228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আলোক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727240" y="3765606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শব্দ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727240" y="3381006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যান্ত্রিক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877646" y="3402329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রাসায়নিক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61152" y="4264011"/>
            <a:ext cx="10178323" cy="314784"/>
            <a:chOff x="599614" y="1285860"/>
            <a:chExt cx="8258666" cy="723557"/>
          </a:xfrm>
          <a:noFill/>
        </p:grpSpPr>
        <p:sp>
          <p:nvSpPr>
            <p:cNvPr id="71" name="Right Arrow 70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হ্যারিকেনের চিমনিতে হাত দিলে গরম অনুভুত হয়। এখানে কোন </a:t>
              </a:r>
              <a:r>
                <a:rPr lang="bn-IN" sz="160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শক্তির রূপান্তর ঘটে।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3" name="Rounded Rectangle 72"/>
          <p:cNvSpPr/>
          <p:nvPr/>
        </p:nvSpPr>
        <p:spPr>
          <a:xfrm>
            <a:off x="6719470" y="5071368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রাসায়নিক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885416" y="4620032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আলোক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712250" y="4610186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তাপ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1877647" y="5051233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যান্ত্রিক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46162" y="5598121"/>
            <a:ext cx="10178323" cy="314784"/>
            <a:chOff x="599614" y="1285860"/>
            <a:chExt cx="8258666" cy="723557"/>
          </a:xfrm>
          <a:noFill/>
        </p:grpSpPr>
        <p:sp>
          <p:nvSpPr>
            <p:cNvPr id="78" name="Right Arrow 77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(৪)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sz="1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কলিং বেল বাজলে কোন ধরণের শক্তি উৎপ্নন হয়?</a:t>
              </a:r>
              <a:endPara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1834017" y="6354324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 বিদ্যুৎ শক্তি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668620" y="6337702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</a:t>
            </a:r>
            <a:r>
              <a:rPr lang="bn-IN" sz="1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ঘ) তাপ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668620" y="5953102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শব্দ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819026" y="5974425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  আলোক শক্তি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D15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808136" y="1380488"/>
            <a:ext cx="8382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(১) নিচের কোনটি যান্ত্রিক শক্তি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37536" y="2142489"/>
            <a:ext cx="1752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বায়ু প্রবাহ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70536" y="2142489"/>
            <a:ext cx="1752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চুলার আগুন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70536" y="2980689"/>
            <a:ext cx="1752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জ্বালানি তেল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37536" y="2980689"/>
            <a:ext cx="17526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খাবার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7378953" y="2132308"/>
            <a:ext cx="448983" cy="53564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ultiply 37"/>
          <p:cNvSpPr/>
          <p:nvPr/>
        </p:nvSpPr>
        <p:spPr>
          <a:xfrm>
            <a:off x="7302753" y="2970508"/>
            <a:ext cx="448983" cy="60259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alf Frame 38"/>
          <p:cNvSpPr/>
          <p:nvPr/>
        </p:nvSpPr>
        <p:spPr>
          <a:xfrm rot="14014148">
            <a:off x="9964931" y="2829080"/>
            <a:ext cx="298948" cy="538180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Multiply 39"/>
          <p:cNvSpPr/>
          <p:nvPr/>
        </p:nvSpPr>
        <p:spPr>
          <a:xfrm>
            <a:off x="9961536" y="2208508"/>
            <a:ext cx="448983" cy="53564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084736" y="2132309"/>
            <a:ext cx="685800" cy="635478"/>
            <a:chOff x="2057400" y="3200400"/>
            <a:chExt cx="609600" cy="584775"/>
          </a:xfrm>
        </p:grpSpPr>
        <p:sp>
          <p:nvSpPr>
            <p:cNvPr id="42" name="Donut 41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57400" y="32004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751736" y="2995334"/>
            <a:ext cx="685800" cy="609599"/>
            <a:chOff x="2057400" y="3200400"/>
            <a:chExt cx="609600" cy="560961"/>
          </a:xfrm>
        </p:grpSpPr>
        <p:sp>
          <p:nvSpPr>
            <p:cNvPr id="45" name="Donut 44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057400" y="3200400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84736" y="2970509"/>
            <a:ext cx="685800" cy="609599"/>
            <a:chOff x="2057400" y="3200400"/>
            <a:chExt cx="609600" cy="560961"/>
          </a:xfrm>
        </p:grpSpPr>
        <p:sp>
          <p:nvSpPr>
            <p:cNvPr id="48" name="Donut 47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57400" y="3200400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751736" y="2157134"/>
            <a:ext cx="685800" cy="609599"/>
            <a:chOff x="2057400" y="3200400"/>
            <a:chExt cx="609600" cy="560961"/>
          </a:xfrm>
        </p:grpSpPr>
        <p:sp>
          <p:nvSpPr>
            <p:cNvPr id="51" name="Donut 50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57400" y="3200400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1808136" y="2358230"/>
            <a:ext cx="3429000" cy="917079"/>
          </a:xfrm>
          <a:prstGeom prst="rightArrow">
            <a:avLst/>
          </a:prstGeom>
          <a:solidFill>
            <a:srgbClr val="92D050">
              <a:alpha val="68000"/>
            </a:srgbClr>
          </a:solidFill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অক্ষরে ক্লিক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819719" y="279635"/>
            <a:ext cx="3962400" cy="523220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লিখঃ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75281" y="279635"/>
            <a:ext cx="1676400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008536" y="4570708"/>
            <a:ext cx="685800" cy="609600"/>
            <a:chOff x="2057400" y="3200400"/>
            <a:chExt cx="609600" cy="584775"/>
          </a:xfrm>
        </p:grpSpPr>
        <p:sp>
          <p:nvSpPr>
            <p:cNvPr id="87" name="Donut 86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057400" y="32004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751736" y="5433733"/>
            <a:ext cx="685800" cy="584775"/>
            <a:chOff x="2057400" y="3200400"/>
            <a:chExt cx="609600" cy="560961"/>
          </a:xfrm>
        </p:grpSpPr>
        <p:sp>
          <p:nvSpPr>
            <p:cNvPr id="90" name="Donut 89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057400" y="3200400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008536" y="5357533"/>
            <a:ext cx="685800" cy="584775"/>
            <a:chOff x="2057400" y="3200400"/>
            <a:chExt cx="609600" cy="560961"/>
          </a:xfrm>
        </p:grpSpPr>
        <p:sp>
          <p:nvSpPr>
            <p:cNvPr id="93" name="Donut 92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57400" y="3200400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751736" y="4595533"/>
            <a:ext cx="685800" cy="584775"/>
            <a:chOff x="2057400" y="3200400"/>
            <a:chExt cx="609600" cy="560961"/>
          </a:xfrm>
        </p:grpSpPr>
        <p:sp>
          <p:nvSpPr>
            <p:cNvPr id="96" name="Donut 95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057400" y="3200400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1808136" y="4799308"/>
            <a:ext cx="3429000" cy="917079"/>
          </a:xfrm>
          <a:prstGeom prst="rightArrow">
            <a:avLst/>
          </a:prstGeom>
          <a:solidFill>
            <a:srgbClr val="92D050">
              <a:alpha val="68000"/>
            </a:srgbClr>
          </a:solidFill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অক্ষরে ক্লিক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08136" y="6090243"/>
            <a:ext cx="8458200" cy="461665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বাটনগুলো অন/অফ সুইচের মতো কাজ করবে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808136" y="3742688"/>
            <a:ext cx="8458200" cy="523220"/>
          </a:xfrm>
          <a:prstGeom prst="rect">
            <a:avLst/>
          </a:prstGeom>
          <a:solidFill>
            <a:schemeClr val="accent5">
              <a:lumMod val="75000"/>
              <a:alpha val="67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(২) খাদ্যে নিচের কোন শক্তিটি থাকে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94336" y="4580888"/>
            <a:ext cx="1828800" cy="523220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আলোক শক্তি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694336" y="5419088"/>
            <a:ext cx="1981200" cy="523220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রাসায়নিক শক্তি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437536" y="4580888"/>
            <a:ext cx="1752600" cy="523220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যান্ত্রিক শক্তি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37536" y="5419088"/>
            <a:ext cx="1752600" cy="523220"/>
          </a:xfrm>
          <a:prstGeom prst="rect">
            <a:avLst/>
          </a:prstGeom>
          <a:solidFill>
            <a:schemeClr val="tx2">
              <a:lumMod val="60000"/>
              <a:lumOff val="40000"/>
              <a:alpha val="81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 শক্তি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Half Frame 104"/>
          <p:cNvSpPr/>
          <p:nvPr/>
        </p:nvSpPr>
        <p:spPr>
          <a:xfrm rot="14014148">
            <a:off x="7639662" y="5071064"/>
            <a:ext cx="220480" cy="599491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Multiply 105"/>
          <p:cNvSpPr/>
          <p:nvPr/>
        </p:nvSpPr>
        <p:spPr>
          <a:xfrm>
            <a:off x="7370736" y="4568465"/>
            <a:ext cx="448983" cy="53564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Multiply 106"/>
          <p:cNvSpPr/>
          <p:nvPr/>
        </p:nvSpPr>
        <p:spPr>
          <a:xfrm>
            <a:off x="9961536" y="4568465"/>
            <a:ext cx="448983" cy="53564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Multiply 107"/>
          <p:cNvSpPr/>
          <p:nvPr/>
        </p:nvSpPr>
        <p:spPr>
          <a:xfrm>
            <a:off x="9969753" y="5406665"/>
            <a:ext cx="448983" cy="53564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828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3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661" y="290593"/>
            <a:ext cx="8458200" cy="523220"/>
          </a:xfrm>
          <a:prstGeom prst="rect">
            <a:avLst/>
          </a:prstGeom>
          <a:solidFill>
            <a:schemeClr val="accent3">
              <a:lumMod val="75000"/>
              <a:alpha val="46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(৩) একটি কাঁসার বাটি হাত থেকে নিচে পড়ে গেলে কোন শক্তি উৎপন্ন হয়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8061" y="900193"/>
            <a:ext cx="1676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 শক্তি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5061" y="900193"/>
            <a:ext cx="17526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আলোক শক্তি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8061" y="1738393"/>
            <a:ext cx="1676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 শক্তি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5061" y="1748573"/>
            <a:ext cx="17526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বিদ্যুৎ শক্তি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6985861" y="1662193"/>
            <a:ext cx="448983" cy="6723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14014148">
            <a:off x="7058424" y="772696"/>
            <a:ext cx="333576" cy="538180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76061" y="900194"/>
            <a:ext cx="762000" cy="685799"/>
            <a:chOff x="2057400" y="3200400"/>
            <a:chExt cx="609600" cy="584775"/>
          </a:xfrm>
        </p:grpSpPr>
        <p:sp>
          <p:nvSpPr>
            <p:cNvPr id="10" name="Donut 9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400" y="32004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43061" y="1690122"/>
            <a:ext cx="762000" cy="657871"/>
            <a:chOff x="2057400" y="3200400"/>
            <a:chExt cx="609600" cy="560961"/>
          </a:xfrm>
        </p:grpSpPr>
        <p:sp>
          <p:nvSpPr>
            <p:cNvPr id="13" name="Donut 12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7400" y="3200400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76061" y="1662192"/>
            <a:ext cx="762000" cy="685800"/>
            <a:chOff x="2057400" y="3200400"/>
            <a:chExt cx="609600" cy="584776"/>
          </a:xfrm>
        </p:grpSpPr>
        <p:sp>
          <p:nvSpPr>
            <p:cNvPr id="16" name="Donut 15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57400" y="3224215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43061" y="900193"/>
            <a:ext cx="762000" cy="657871"/>
            <a:chOff x="2057400" y="3200400"/>
            <a:chExt cx="609600" cy="560961"/>
          </a:xfrm>
        </p:grpSpPr>
        <p:sp>
          <p:nvSpPr>
            <p:cNvPr id="19" name="Donut 18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57400" y="3200400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Multiply 20"/>
          <p:cNvSpPr/>
          <p:nvPr/>
        </p:nvSpPr>
        <p:spPr>
          <a:xfrm>
            <a:off x="9805261" y="823993"/>
            <a:ext cx="448983" cy="6723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9729061" y="1662193"/>
            <a:ext cx="448983" cy="672395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75661" y="1126114"/>
            <a:ext cx="3429000" cy="917079"/>
          </a:xfrm>
          <a:prstGeom prst="rightArrow">
            <a:avLst/>
          </a:prstGeom>
          <a:solidFill>
            <a:srgbClr val="92D050">
              <a:alpha val="68000"/>
            </a:srgbClr>
          </a:solidFill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অক্ষরে ক্লিক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5661" y="2434373"/>
            <a:ext cx="8458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(৪) সব শক্তির মূল উৎস কোনটি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4261" y="3120173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কয়লা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81261" y="3120173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বিদ্যুৎ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4261" y="3882173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81261" y="3882173"/>
            <a:ext cx="1676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সূর্য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Multiply 28"/>
          <p:cNvSpPr/>
          <p:nvPr/>
        </p:nvSpPr>
        <p:spPr>
          <a:xfrm>
            <a:off x="7062061" y="3109993"/>
            <a:ext cx="498870" cy="6054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alf Frame 29"/>
          <p:cNvSpPr/>
          <p:nvPr/>
        </p:nvSpPr>
        <p:spPr>
          <a:xfrm rot="14014148">
            <a:off x="9680025" y="3579418"/>
            <a:ext cx="300359" cy="597978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852261" y="3106759"/>
            <a:ext cx="762000" cy="689034"/>
            <a:chOff x="2057400" y="3200400"/>
            <a:chExt cx="609600" cy="584775"/>
          </a:xfrm>
        </p:grpSpPr>
        <p:sp>
          <p:nvSpPr>
            <p:cNvPr id="32" name="Donut 31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57400" y="32004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519261" y="3795796"/>
            <a:ext cx="762000" cy="685801"/>
            <a:chOff x="2057400" y="3200400"/>
            <a:chExt cx="609600" cy="582031"/>
          </a:xfrm>
        </p:grpSpPr>
        <p:sp>
          <p:nvSpPr>
            <p:cNvPr id="35" name="Donut 34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57400" y="3221470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852261" y="3792558"/>
            <a:ext cx="762000" cy="689035"/>
            <a:chOff x="2057400" y="3200400"/>
            <a:chExt cx="609600" cy="584776"/>
          </a:xfrm>
        </p:grpSpPr>
        <p:sp>
          <p:nvSpPr>
            <p:cNvPr id="38" name="Donut 37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57400" y="3224215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519261" y="3109995"/>
            <a:ext cx="762000" cy="737173"/>
            <a:chOff x="2057400" y="3200400"/>
            <a:chExt cx="609600" cy="625630"/>
          </a:xfrm>
        </p:grpSpPr>
        <p:sp>
          <p:nvSpPr>
            <p:cNvPr id="41" name="Donut 40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57400" y="3265069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3" name="Multiply 42"/>
          <p:cNvSpPr/>
          <p:nvPr/>
        </p:nvSpPr>
        <p:spPr>
          <a:xfrm>
            <a:off x="9729061" y="3037953"/>
            <a:ext cx="498870" cy="6054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7062061" y="3871993"/>
            <a:ext cx="498870" cy="6054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1575661" y="3262393"/>
            <a:ext cx="3429000" cy="917079"/>
          </a:xfrm>
          <a:prstGeom prst="rightArrow">
            <a:avLst/>
          </a:prstGeom>
          <a:solidFill>
            <a:srgbClr val="FFFF00">
              <a:alpha val="34000"/>
            </a:srgbClr>
          </a:solidFill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অক্ষরে ক্লিক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75661" y="4557793"/>
            <a:ext cx="8458200" cy="533400"/>
          </a:xfrm>
          <a:prstGeom prst="rect">
            <a:avLst/>
          </a:prstGeom>
          <a:solidFill>
            <a:srgbClr val="00B0F0">
              <a:alpha val="49000"/>
            </a:srgb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(৫) ভেজা কাপড় শুকানো হয় কোন শক্তি ব্যবহার করে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14261" y="5253773"/>
            <a:ext cx="17526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আলো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357461" y="5253773"/>
            <a:ext cx="1676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14261" y="6005593"/>
            <a:ext cx="17526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বিদ্যুৎ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57461" y="6005593"/>
            <a:ext cx="1676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852261" y="5240355"/>
            <a:ext cx="762000" cy="689034"/>
            <a:chOff x="2057400" y="3200400"/>
            <a:chExt cx="609600" cy="584775"/>
          </a:xfrm>
        </p:grpSpPr>
        <p:sp>
          <p:nvSpPr>
            <p:cNvPr id="52" name="Donut 51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057400" y="3200400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595461" y="6005592"/>
            <a:ext cx="762000" cy="685801"/>
            <a:chOff x="2057400" y="3200400"/>
            <a:chExt cx="609600" cy="582031"/>
          </a:xfrm>
        </p:grpSpPr>
        <p:sp>
          <p:nvSpPr>
            <p:cNvPr id="55" name="Donut 54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057400" y="3221470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ঘ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852261" y="6002358"/>
            <a:ext cx="762000" cy="689035"/>
            <a:chOff x="2057400" y="3200400"/>
            <a:chExt cx="609600" cy="584776"/>
          </a:xfrm>
        </p:grpSpPr>
        <p:sp>
          <p:nvSpPr>
            <p:cNvPr id="58" name="Donut 57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57400" y="3224215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গ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595461" y="5243591"/>
            <a:ext cx="762000" cy="737173"/>
            <a:chOff x="2057400" y="3200400"/>
            <a:chExt cx="609600" cy="625630"/>
          </a:xfrm>
        </p:grpSpPr>
        <p:sp>
          <p:nvSpPr>
            <p:cNvPr id="61" name="Donut 60"/>
            <p:cNvSpPr/>
            <p:nvPr/>
          </p:nvSpPr>
          <p:spPr>
            <a:xfrm>
              <a:off x="2133600" y="3200400"/>
              <a:ext cx="533400" cy="533400"/>
            </a:xfrm>
            <a:prstGeom prst="donut">
              <a:avLst>
                <a:gd name="adj" fmla="val 7144"/>
              </a:avLst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57400" y="3265069"/>
              <a:ext cx="609600" cy="56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খ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575661" y="5469514"/>
            <a:ext cx="3429000" cy="917079"/>
          </a:xfrm>
          <a:prstGeom prst="rightArrow">
            <a:avLst/>
          </a:prstGeom>
          <a:solidFill>
            <a:srgbClr val="92D050">
              <a:alpha val="68000"/>
            </a:srgbClr>
          </a:solidFill>
          <a:ln>
            <a:solidFill>
              <a:srgbClr val="0000FF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সঠিক উত্তরের জন্য অক্ষরে ক্লিক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Multiply 63"/>
          <p:cNvSpPr/>
          <p:nvPr/>
        </p:nvSpPr>
        <p:spPr>
          <a:xfrm>
            <a:off x="7138261" y="5247753"/>
            <a:ext cx="498870" cy="6054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alf Frame 64"/>
          <p:cNvSpPr/>
          <p:nvPr/>
        </p:nvSpPr>
        <p:spPr>
          <a:xfrm rot="14014148">
            <a:off x="9706338" y="5014390"/>
            <a:ext cx="300359" cy="597978"/>
          </a:xfrm>
          <a:prstGeom prst="half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Multiply 65"/>
          <p:cNvSpPr/>
          <p:nvPr/>
        </p:nvSpPr>
        <p:spPr>
          <a:xfrm>
            <a:off x="9763591" y="5929393"/>
            <a:ext cx="498870" cy="6054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ultiply 66"/>
          <p:cNvSpPr/>
          <p:nvPr/>
        </p:nvSpPr>
        <p:spPr>
          <a:xfrm>
            <a:off x="7138261" y="6009753"/>
            <a:ext cx="498870" cy="6054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83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orizontal Scroll 39"/>
          <p:cNvSpPr/>
          <p:nvPr/>
        </p:nvSpPr>
        <p:spPr>
          <a:xfrm>
            <a:off x="4822065" y="635742"/>
            <a:ext cx="2684683" cy="5448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সংক্ষিপ্ত প্রশ্নোত্তর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419" y="3782878"/>
            <a:ext cx="1061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) আমরা বিভিন্ন খাদ্য খেয়ে শক্তি অর্জন করি । এটা কোন ধরনের শক্তি 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49342" y="4645801"/>
            <a:ext cx="8476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তোমার বাড়িতে শক্তির কোন কোন রূপ ব্যবহার করা হয় তা লিখে আনবে ।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6200000">
            <a:off x="1139125" y="-279061"/>
            <a:ext cx="1991532" cy="3634352"/>
          </a:xfrm>
          <a:prstGeom prst="rightArrow">
            <a:avLst>
              <a:gd name="adj1" fmla="val 50000"/>
              <a:gd name="adj2" fmla="val 3045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67544" y="1311277"/>
            <a:ext cx="340963" cy="712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378102" y="863682"/>
            <a:ext cx="3435796" cy="89519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9292" y="1067611"/>
            <a:ext cx="10711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 ধন্যবাদ আজকের পাঠ  এখানেই শেষ।</a:t>
            </a:r>
          </a:p>
        </p:txBody>
      </p:sp>
      <p:pic>
        <p:nvPicPr>
          <p:cNvPr id="7" name="Picture 6" descr="Harmonium_Used_With_Vocals.jpg"/>
          <p:cNvPicPr>
            <a:picLocks noChangeAspect="1"/>
          </p:cNvPicPr>
          <p:nvPr/>
        </p:nvPicPr>
        <p:blipFill>
          <a:blip r:embed="rId3" cstate="print"/>
          <a:srcRect b="7733"/>
          <a:stretch>
            <a:fillRect/>
          </a:stretch>
        </p:blipFill>
        <p:spPr>
          <a:xfrm>
            <a:off x="7600627" y="2784768"/>
            <a:ext cx="1828800" cy="2297714"/>
          </a:xfrm>
          <a:prstGeom prst="rect">
            <a:avLst/>
          </a:prstGeom>
        </p:spPr>
      </p:pic>
      <p:pic>
        <p:nvPicPr>
          <p:cNvPr id="8" name="Picture 7" descr="boi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2427" y="2757406"/>
            <a:ext cx="2209800" cy="2330334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2876227" y="2681206"/>
            <a:ext cx="6629400" cy="2514600"/>
          </a:xfrm>
          <a:prstGeom prst="frame">
            <a:avLst>
              <a:gd name="adj1" fmla="val 3872"/>
            </a:avLst>
          </a:prstGeom>
          <a:gradFill>
            <a:gsLst>
              <a:gs pos="50000">
                <a:srgbClr val="00B050">
                  <a:alpha val="61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ge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427" y="3138406"/>
            <a:ext cx="2209800" cy="175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1973" y="3075057"/>
            <a:ext cx="852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চলো আমরা একটি ভিডিও দেখি-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3966" y="3075057"/>
            <a:ext cx="85240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খেলাটি খেলতে কীসের প্রয়োজন?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:\PICTURE\Ani veraiti\b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1322" y="5472113"/>
            <a:ext cx="1223048" cy="1081087"/>
          </a:xfrm>
          <a:prstGeom prst="rect">
            <a:avLst/>
          </a:prstGeom>
          <a:noFill/>
        </p:spPr>
      </p:pic>
      <p:pic>
        <p:nvPicPr>
          <p:cNvPr id="8" name="Picture 7" descr="E:\PICTURE\Ani veraiti\bike13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05454" y="5304819"/>
            <a:ext cx="857250" cy="1333500"/>
          </a:xfrm>
          <a:prstGeom prst="rect">
            <a:avLst/>
          </a:prstGeom>
          <a:noFill/>
        </p:spPr>
      </p:pic>
      <p:pic>
        <p:nvPicPr>
          <p:cNvPr id="9" name="Picture 2" descr="E:\PICTURE\Ani veraiti\worker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8311" y="5472113"/>
            <a:ext cx="1066800" cy="1033463"/>
          </a:xfrm>
          <a:prstGeom prst="rect">
            <a:avLst/>
          </a:prstGeom>
          <a:noFill/>
        </p:spPr>
      </p:pic>
      <p:pic>
        <p:nvPicPr>
          <p:cNvPr id="10" name="Picture 2" descr="E:\PICTURE\Ani veraiti\selle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" y="5625860"/>
            <a:ext cx="1143000" cy="92734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434598" y="495948"/>
            <a:ext cx="4206175" cy="759415"/>
            <a:chOff x="419100" y="278970"/>
            <a:chExt cx="4206175" cy="1007390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278970"/>
              <a:ext cx="4206175" cy="10073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140180" y="418748"/>
              <a:ext cx="24176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4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</a:t>
              </a:r>
              <a:endPara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348964" y="2107768"/>
            <a:ext cx="6764040" cy="1875295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/>
            <a:r>
              <a:rPr lang="bn-I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আমদের চারপাশের শক্তিসমূহ।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1322" y="4219756"/>
            <a:ext cx="5230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5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(পদার্থ ও শক্তি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),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পাঠ্যাংশঃ কোন কিছু...........উৎসই সূর্য।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4598" y="495948"/>
            <a:ext cx="4206175" cy="813257"/>
            <a:chOff x="419100" y="278970"/>
            <a:chExt cx="4206175" cy="1078813"/>
          </a:xfrm>
        </p:grpSpPr>
        <p:sp>
          <p:nvSpPr>
            <p:cNvPr id="3" name="Rounded Rectangle 2"/>
            <p:cNvSpPr/>
            <p:nvPr/>
          </p:nvSpPr>
          <p:spPr>
            <a:xfrm>
              <a:off x="419100" y="278970"/>
              <a:ext cx="4206175" cy="10073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536122" y="418748"/>
              <a:ext cx="1625765" cy="939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sp>
        <p:nvSpPr>
          <p:cNvPr id="12" name="Round Diagonal Corner Rectangle 11"/>
          <p:cNvSpPr/>
          <p:nvPr/>
        </p:nvSpPr>
        <p:spPr>
          <a:xfrm>
            <a:off x="868303" y="2935141"/>
            <a:ext cx="10455395" cy="2034011"/>
          </a:xfrm>
          <a:prstGeom prst="round2Diag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১৬.২.১ শক্তির বিভিন্ন উৎসের নাম বলতে পারবে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7207" y="229652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061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82508" y="76099"/>
            <a:ext cx="542698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শক্তি বলতে কী বোঝ?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4461" y="2591366"/>
            <a:ext cx="58299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লোকটি ধাক্কা দিয়ে গাড়িটি সরিয়েছে 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ATAUR RAHMAN\Desktop\New folder\car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10007" y="1052751"/>
            <a:ext cx="3400425" cy="1343025"/>
          </a:xfrm>
          <a:prstGeom prst="rect">
            <a:avLst/>
          </a:prstGeom>
          <a:noFill/>
        </p:spPr>
      </p:pic>
      <p:pic>
        <p:nvPicPr>
          <p:cNvPr id="18" name="Picture 2" descr="C:\Users\ATAUR RAHMAN\Desktop\New folder\carr.jpg"/>
          <p:cNvPicPr>
            <a:picLocks noChangeAspect="1" noChangeArrowheads="1"/>
          </p:cNvPicPr>
          <p:nvPr/>
        </p:nvPicPr>
        <p:blipFill>
          <a:blip r:embed="rId5" cstate="print"/>
          <a:srcRect l="71709" t="54610" r="12605" b="5674"/>
          <a:stretch>
            <a:fillRect/>
          </a:stretch>
        </p:blipFill>
        <p:spPr bwMode="auto">
          <a:xfrm>
            <a:off x="8819832" y="1786176"/>
            <a:ext cx="533400" cy="533400"/>
          </a:xfrm>
          <a:prstGeom prst="ellipse">
            <a:avLst/>
          </a:prstGeom>
          <a:noFill/>
        </p:spPr>
      </p:pic>
      <p:pic>
        <p:nvPicPr>
          <p:cNvPr id="21" name="Picture 2" descr="C:\Users\ATAUR RAHMAN\Desktop\New folder\carr.jpg"/>
          <p:cNvPicPr>
            <a:picLocks noChangeAspect="1" noChangeArrowheads="1"/>
          </p:cNvPicPr>
          <p:nvPr/>
        </p:nvPicPr>
        <p:blipFill>
          <a:blip r:embed="rId5" cstate="print"/>
          <a:srcRect l="71709" t="54610" r="12605" b="5674"/>
          <a:stretch>
            <a:fillRect/>
          </a:stretch>
        </p:blipFill>
        <p:spPr bwMode="auto">
          <a:xfrm>
            <a:off x="6867207" y="1786176"/>
            <a:ext cx="533400" cy="533400"/>
          </a:xfrm>
          <a:prstGeom prst="ellipse">
            <a:avLst/>
          </a:prstGeom>
          <a:noFill/>
        </p:spPr>
      </p:pic>
      <p:pic>
        <p:nvPicPr>
          <p:cNvPr id="22" name="Picture 3" descr="C:\Users\ATAUR RAHMAN\Pictures\Picture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353232" y="1252776"/>
            <a:ext cx="1219201" cy="1195819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557939" y="2319575"/>
            <a:ext cx="10848814" cy="191427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0" descr="C:\Users\ATAUR RAHMAN\Desktop\New folder\pop-music-dance-man-gif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29432" y="1167978"/>
            <a:ext cx="1103291" cy="1227798"/>
          </a:xfrm>
          <a:prstGeom prst="rect">
            <a:avLst/>
          </a:prstGeom>
          <a:noFill/>
        </p:spPr>
      </p:pic>
      <p:pic>
        <p:nvPicPr>
          <p:cNvPr id="32" name="Picture 4" descr="E:\PICTURE\Ani veraiti\3d187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20674" y="3114586"/>
            <a:ext cx="2216994" cy="295281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97891" y="6147760"/>
            <a:ext cx="32625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লোকটি কাঠ কাটছে।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28819" y="5313622"/>
            <a:ext cx="7162800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কোন কিছু করার সামর্থ্যই হলো শক্তি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06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47083 0.005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27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44444E-6 L -0.47292 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98" y="27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47239 0.009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0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0177" y="397643"/>
            <a:ext cx="20320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kumimoji="0" lang="bn-BD" sz="3600" i="0" u="none" strike="noStrike" kern="0" normalizeH="0" baseline="0" noProof="0" dirty="0" smtClean="0">
                <a:solidFill>
                  <a:schemeClr val="tx1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57775" y="397644"/>
            <a:ext cx="298822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</a:t>
            </a:r>
            <a:r>
              <a:rPr lang="bn-IN" sz="3600" kern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kern="0" noProof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kumimoji="0" lang="bn-BD" sz="3600" i="0" u="none" strike="noStrike" kern="0" normalizeH="0" baseline="0" noProof="0" dirty="0" smtClean="0">
              <a:solidFill>
                <a:schemeClr val="tx1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4184421" y="5100861"/>
            <a:ext cx="60667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বলতে কী বোঝ?</a:t>
            </a:r>
          </a:p>
        </p:txBody>
      </p:sp>
    </p:spTree>
    <p:extLst>
      <p:ext uri="{BB962C8B-B14F-4D97-AF65-F5344CB8AC3E}">
        <p14:creationId xmlns:p14="http://schemas.microsoft.com/office/powerpoint/2010/main" xmlns="" val="212281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2838729"/>
            <a:ext cx="3581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পায়ে হেঁটে স্কুলে যেতে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0" y="2790811"/>
            <a:ext cx="3505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সাইকেল চালাতে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6049944"/>
            <a:ext cx="3657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কম্পিউটার চালাতে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6049943"/>
            <a:ext cx="3581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গাড়ি চালাতে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ATAUR RAHMAN\Desktop\New folder\sasasa.jpg"/>
          <p:cNvPicPr>
            <a:picLocks noChangeAspect="1" noChangeArrowheads="1"/>
          </p:cNvPicPr>
          <p:nvPr/>
        </p:nvPicPr>
        <p:blipFill>
          <a:blip r:embed="rId3" cstate="print">
            <a:lum bright="1000"/>
          </a:blip>
          <a:srcRect r="4341"/>
          <a:stretch>
            <a:fillRect/>
          </a:stretch>
        </p:blipFill>
        <p:spPr bwMode="auto">
          <a:xfrm>
            <a:off x="8382000" y="218420"/>
            <a:ext cx="3505200" cy="2438400"/>
          </a:xfrm>
          <a:prstGeom prst="round2Diag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1" name="Picture 4" descr="C:\Users\ATAUR\Desktop\gari.jpg"/>
          <p:cNvPicPr>
            <a:picLocks noChangeAspect="1" noChangeArrowheads="1"/>
          </p:cNvPicPr>
          <p:nvPr/>
        </p:nvPicPr>
        <p:blipFill>
          <a:blip r:embed="rId4" cstate="print"/>
          <a:srcRect l="3843" r="3843"/>
          <a:stretch>
            <a:fillRect/>
          </a:stretch>
        </p:blipFill>
        <p:spPr bwMode="auto">
          <a:xfrm>
            <a:off x="8382000" y="3664715"/>
            <a:ext cx="3581400" cy="2385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C:\Users\ATAUR RAHMAN\Desktop\NATURE\47.jpg"/>
          <p:cNvPicPr>
            <a:picLocks noChangeAspect="1" noChangeArrowheads="1"/>
          </p:cNvPicPr>
          <p:nvPr/>
        </p:nvPicPr>
        <p:blipFill>
          <a:blip r:embed="rId5" cstate="print">
            <a:lum bright="6000"/>
          </a:blip>
          <a:srcRect/>
          <a:stretch>
            <a:fillRect/>
          </a:stretch>
        </p:blipFill>
        <p:spPr bwMode="auto">
          <a:xfrm>
            <a:off x="4343399" y="228600"/>
            <a:ext cx="3581401" cy="2438400"/>
          </a:xfrm>
          <a:prstGeom prst="round2Diag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" name="Picture 14" descr="computer game-1.jpg"/>
          <p:cNvPicPr>
            <a:picLocks noChangeAspect="1"/>
          </p:cNvPicPr>
          <p:nvPr/>
        </p:nvPicPr>
        <p:blipFill>
          <a:blip r:embed="rId6" cstate="print">
            <a:lum bright="20000" contrast="40000"/>
          </a:blip>
          <a:stretch>
            <a:fillRect/>
          </a:stretch>
        </p:blipFill>
        <p:spPr>
          <a:xfrm>
            <a:off x="4536280" y="3656790"/>
            <a:ext cx="3617120" cy="2362200"/>
          </a:xfrm>
          <a:prstGeom prst="rect">
            <a:avLst/>
          </a:prstGeom>
          <a:noFill/>
          <a:ln w="28575">
            <a:noFill/>
          </a:ln>
          <a:effectLst/>
        </p:spPr>
      </p:pic>
      <p:sp>
        <p:nvSpPr>
          <p:cNvPr id="2" name="Cloud 1"/>
          <p:cNvSpPr/>
          <p:nvPr/>
        </p:nvSpPr>
        <p:spPr>
          <a:xfrm>
            <a:off x="387458" y="1706827"/>
            <a:ext cx="3022169" cy="3206136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কী কাজে শক্তি ব্যবহার করি?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60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6400228" y="1537079"/>
            <a:ext cx="5207430" cy="35068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5431" y="360788"/>
            <a:ext cx="1100121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বৈদ্যুতিক পাখা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চালাতে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এবং চুলাতে আগুন জ্বালাতে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একই ধরনের শক্তি দ্বারা সম্ভব ?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268" y="5365765"/>
            <a:ext cx="8748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শক্তি একই রূপে থাকে নাকি ভিন্ন ভিন্ন রূপে থাকে 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ATAUR\Desktop\1234.jpg"/>
          <p:cNvPicPr>
            <a:picLocks noChangeAspect="1" noChangeArrowheads="1"/>
          </p:cNvPicPr>
          <p:nvPr/>
        </p:nvPicPr>
        <p:blipFill>
          <a:blip r:embed="rId3" cstate="print"/>
          <a:srcRect l="2273" t="23237" r="2273" b="23651"/>
          <a:stretch>
            <a:fillRect/>
          </a:stretch>
        </p:blipFill>
        <p:spPr bwMode="auto">
          <a:xfrm>
            <a:off x="7448227" y="2207719"/>
            <a:ext cx="3200400" cy="1828800"/>
          </a:xfrm>
          <a:prstGeom prst="rect">
            <a:avLst/>
          </a:prstGeom>
          <a:noFill/>
          <a:effectLst/>
        </p:spPr>
      </p:pic>
      <p:grpSp>
        <p:nvGrpSpPr>
          <p:cNvPr id="17" name="Group 16"/>
          <p:cNvGrpSpPr/>
          <p:nvPr/>
        </p:nvGrpSpPr>
        <p:grpSpPr>
          <a:xfrm>
            <a:off x="7479943" y="1316748"/>
            <a:ext cx="3136968" cy="1619250"/>
            <a:chOff x="3048000" y="3352800"/>
            <a:chExt cx="3136968" cy="1619250"/>
          </a:xfrm>
        </p:grpSpPr>
        <p:pic>
          <p:nvPicPr>
            <p:cNvPr id="18" name="Picture 17" descr="giphy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3353342"/>
              <a:ext cx="1612968" cy="1618708"/>
            </a:xfrm>
            <a:prstGeom prst="rect">
              <a:avLst/>
            </a:prstGeom>
          </p:spPr>
        </p:pic>
        <p:pic>
          <p:nvPicPr>
            <p:cNvPr id="19" name="Picture 18" descr="giphy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3352800"/>
              <a:ext cx="1612968" cy="1618708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412145" y="1537080"/>
            <a:ext cx="5207430" cy="35068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C:\Users\ATAUR RAHMAN\Desktop\New folder\ceiling-fan-direction-winte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5228" y="1851318"/>
            <a:ext cx="4798663" cy="2922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123268" y="6027720"/>
            <a:ext cx="87487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এবার দেখি শক্তির বিভিন্ন রূপ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44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3929</TotalTime>
  <Words>695</Words>
  <Application>Microsoft Office PowerPoint</Application>
  <PresentationFormat>Custom</PresentationFormat>
  <Paragraphs>169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</cp:lastModifiedBy>
  <cp:revision>1740</cp:revision>
  <dcterms:created xsi:type="dcterms:W3CDTF">2017-07-12T02:49:00Z</dcterms:created>
  <dcterms:modified xsi:type="dcterms:W3CDTF">2020-11-11T12:08:39Z</dcterms:modified>
</cp:coreProperties>
</file>