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8" r:id="rId6"/>
    <p:sldId id="261" r:id="rId7"/>
    <p:sldId id="264" r:id="rId8"/>
    <p:sldId id="267" r:id="rId9"/>
    <p:sldId id="265" r:id="rId10"/>
    <p:sldId id="263"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0CAC25-2722-4546-8213-EB0694886058}" type="datetimeFigureOut">
              <a:rPr lang="en-ZW" smtClean="0"/>
              <a:t>11/11/2020</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154961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0CAC25-2722-4546-8213-EB0694886058}" type="datetimeFigureOut">
              <a:rPr lang="en-ZW" smtClean="0"/>
              <a:t>11/11/2020</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1443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0CAC25-2722-4546-8213-EB0694886058}" type="datetimeFigureOut">
              <a:rPr lang="en-ZW" smtClean="0"/>
              <a:t>11/11/2020</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30D7234-4D26-45CD-A377-8D78D68F7E20}" type="slidenum">
              <a:rPr lang="en-ZW" smtClean="0"/>
              <a:t>‹#›</a:t>
            </a:fld>
            <a:endParaRPr lang="en-ZW"/>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25995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0CAC25-2722-4546-8213-EB0694886058}" type="datetimeFigureOut">
              <a:rPr lang="en-ZW" smtClean="0"/>
              <a:t>11/11/2020</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79974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0CAC25-2722-4546-8213-EB0694886058}" type="datetimeFigureOut">
              <a:rPr lang="en-ZW" smtClean="0"/>
              <a:t>11/11/2020</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30D7234-4D26-45CD-A377-8D78D68F7E20}" type="slidenum">
              <a:rPr lang="en-ZW" smtClean="0"/>
              <a:t>‹#›</a:t>
            </a:fld>
            <a:endParaRPr lang="en-ZW"/>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696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0CAC25-2722-4546-8213-EB0694886058}" type="datetimeFigureOut">
              <a:rPr lang="en-ZW" smtClean="0"/>
              <a:t>11/11/2020</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2627943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CAC25-2722-4546-8213-EB0694886058}" type="datetimeFigureOut">
              <a:rPr lang="en-ZW" smtClean="0"/>
              <a:t>11/11/2020</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419749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CAC25-2722-4546-8213-EB0694886058}" type="datetimeFigureOut">
              <a:rPr lang="en-ZW" smtClean="0"/>
              <a:t>11/11/2020</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285704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CAC25-2722-4546-8213-EB0694886058}" type="datetimeFigureOut">
              <a:rPr lang="en-ZW" smtClean="0"/>
              <a:t>11/11/2020</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66418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0CAC25-2722-4546-8213-EB0694886058}" type="datetimeFigureOut">
              <a:rPr lang="en-ZW" smtClean="0"/>
              <a:t>11/11/2020</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146610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0CAC25-2722-4546-8213-EB0694886058}" type="datetimeFigureOut">
              <a:rPr lang="en-ZW" smtClean="0"/>
              <a:t>11/11/2020</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197065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0CAC25-2722-4546-8213-EB0694886058}" type="datetimeFigureOut">
              <a:rPr lang="en-ZW" smtClean="0"/>
              <a:t>11/11/2020</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49456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0CAC25-2722-4546-8213-EB0694886058}" type="datetimeFigureOut">
              <a:rPr lang="en-ZW" smtClean="0"/>
              <a:t>11/11/2020</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94547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CAC25-2722-4546-8213-EB0694886058}" type="datetimeFigureOut">
              <a:rPr lang="en-ZW" smtClean="0"/>
              <a:t>11/11/2020</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417416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0CAC25-2722-4546-8213-EB0694886058}" type="datetimeFigureOut">
              <a:rPr lang="en-ZW" smtClean="0"/>
              <a:t>11/11/2020</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424239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30CAC25-2722-4546-8213-EB0694886058}" type="datetimeFigureOut">
              <a:rPr lang="en-ZW" smtClean="0"/>
              <a:t>11/11/2020</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830D7234-4D26-45CD-A377-8D78D68F7E20}" type="slidenum">
              <a:rPr lang="en-ZW" smtClean="0"/>
              <a:t>‹#›</a:t>
            </a:fld>
            <a:endParaRPr lang="en-ZW"/>
          </a:p>
        </p:txBody>
      </p:sp>
    </p:spTree>
    <p:extLst>
      <p:ext uri="{BB962C8B-B14F-4D97-AF65-F5344CB8AC3E}">
        <p14:creationId xmlns:p14="http://schemas.microsoft.com/office/powerpoint/2010/main" val="353028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CAC25-2722-4546-8213-EB0694886058}" type="datetimeFigureOut">
              <a:rPr lang="en-ZW" smtClean="0"/>
              <a:t>11/11/2020</a:t>
            </a:fld>
            <a:endParaRPr lang="en-ZW"/>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0D7234-4D26-45CD-A377-8D78D68F7E20}" type="slidenum">
              <a:rPr lang="en-ZW" smtClean="0"/>
              <a:t>‹#›</a:t>
            </a:fld>
            <a:endParaRPr lang="en-ZW"/>
          </a:p>
        </p:txBody>
      </p:sp>
    </p:spTree>
    <p:extLst>
      <p:ext uri="{BB962C8B-B14F-4D97-AF65-F5344CB8AC3E}">
        <p14:creationId xmlns:p14="http://schemas.microsoft.com/office/powerpoint/2010/main" val="3947515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06463"/>
            <a:ext cx="9156700" cy="1951037"/>
          </a:xfrm>
        </p:spPr>
        <p:txBody>
          <a:bodyPr/>
          <a:lstStyle/>
          <a:p>
            <a:pPr algn="ctr" eaLnBrk="1" hangingPunct="1"/>
            <a:r>
              <a:rPr lang="en-US" altLang="en-US" sz="4800" b="1" smtClean="0">
                <a:solidFill>
                  <a:srgbClr val="00B0F0"/>
                </a:solidFill>
              </a:rPr>
              <a:t>Assalamualaikum Warahmatullahi Wabarakatuhu</a:t>
            </a:r>
            <a:endParaRPr lang="en-ZW" altLang="en-US" sz="4800" b="1" smtClean="0">
              <a:solidFill>
                <a:srgbClr val="00B0F0"/>
              </a:solidFill>
            </a:endParaRPr>
          </a:p>
        </p:txBody>
      </p:sp>
      <p:pic>
        <p:nvPicPr>
          <p:cNvPr id="512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33675" y="2654300"/>
            <a:ext cx="6007100" cy="4200525"/>
          </a:xfrm>
        </p:spPr>
      </p:pic>
    </p:spTree>
    <p:extLst>
      <p:ext uri="{BB962C8B-B14F-4D97-AF65-F5344CB8AC3E}">
        <p14:creationId xmlns:p14="http://schemas.microsoft.com/office/powerpoint/2010/main" val="374659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8652681" cy="6858000"/>
          </a:xfrm>
          <a:prstGeom prst="rect">
            <a:avLst/>
          </a:prstGeom>
        </p:spPr>
      </p:pic>
    </p:spTree>
    <p:extLst>
      <p:ext uri="{BB962C8B-B14F-4D97-AF65-F5344CB8AC3E}">
        <p14:creationId xmlns:p14="http://schemas.microsoft.com/office/powerpoint/2010/main" val="251282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299" y="1713534"/>
            <a:ext cx="7001302" cy="3077766"/>
          </a:xfrm>
          <a:prstGeom prst="rect">
            <a:avLst/>
          </a:prstGeom>
          <a:noFill/>
        </p:spPr>
        <p:txBody>
          <a:bodyPr wrap="square" rtlCol="0">
            <a:spAutoFit/>
          </a:bodyPr>
          <a:lstStyle/>
          <a:p>
            <a:pPr algn="ctr"/>
            <a:r>
              <a:rPr lang="en-US" sz="3200" b="1" dirty="0" smtClean="0"/>
              <a:t>Questions</a:t>
            </a:r>
          </a:p>
          <a:p>
            <a:pPr marL="342900" indent="-342900">
              <a:buFont typeface="Wingdings" panose="05000000000000000000" pitchFamily="2" charset="2"/>
              <a:buChar char="§"/>
            </a:pPr>
            <a:r>
              <a:rPr lang="en-US" sz="2400" dirty="0" smtClean="0"/>
              <a:t>What is the biggest festival of the state?</a:t>
            </a:r>
          </a:p>
          <a:p>
            <a:pPr marL="342900" indent="-342900">
              <a:buFont typeface="Wingdings" panose="05000000000000000000" pitchFamily="2" charset="2"/>
              <a:buChar char="§"/>
            </a:pPr>
            <a:r>
              <a:rPr lang="en-US" sz="2400" dirty="0" smtClean="0"/>
              <a:t>What does </a:t>
            </a:r>
            <a:r>
              <a:rPr lang="en-US" sz="2400" dirty="0"/>
              <a:t>B</a:t>
            </a:r>
            <a:r>
              <a:rPr lang="en-US" sz="2400" dirty="0" smtClean="0"/>
              <a:t>angla </a:t>
            </a:r>
            <a:r>
              <a:rPr lang="en-US" sz="2400" dirty="0"/>
              <a:t>A</a:t>
            </a:r>
            <a:r>
              <a:rPr lang="en-US" sz="2400" dirty="0" smtClean="0"/>
              <a:t>cademy hold?</a:t>
            </a:r>
          </a:p>
          <a:p>
            <a:pPr marL="342900" indent="-342900">
              <a:buFont typeface="Wingdings" panose="05000000000000000000" pitchFamily="2" charset="2"/>
              <a:buChar char="§"/>
            </a:pPr>
            <a:r>
              <a:rPr lang="en-US" sz="2400" dirty="0" smtClean="0"/>
              <a:t>How are the public buildings illuminated?</a:t>
            </a:r>
          </a:p>
          <a:p>
            <a:pPr marL="342900" indent="-342900">
              <a:buFont typeface="Wingdings" panose="05000000000000000000" pitchFamily="2" charset="2"/>
              <a:buChar char="§"/>
            </a:pPr>
            <a:r>
              <a:rPr lang="en-US" sz="2400" dirty="0" smtClean="0"/>
              <a:t>Where is the Nation Mausoleum?</a:t>
            </a:r>
          </a:p>
          <a:p>
            <a:pPr marL="342900" indent="-342900">
              <a:buFont typeface="Wingdings" panose="05000000000000000000" pitchFamily="2" charset="2"/>
              <a:buChar char="§"/>
            </a:pPr>
            <a:r>
              <a:rPr lang="en-US" sz="2400" dirty="0" smtClean="0"/>
              <a:t>Who place floral wreaths at it on behalf of the nation? when?</a:t>
            </a:r>
          </a:p>
          <a:p>
            <a:endParaRPr lang="en-ZW" dirty="0"/>
          </a:p>
        </p:txBody>
      </p:sp>
    </p:spTree>
    <p:extLst>
      <p:ext uri="{BB962C8B-B14F-4D97-AF65-F5344CB8AC3E}">
        <p14:creationId xmlns:p14="http://schemas.microsoft.com/office/powerpoint/2010/main" val="193795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0186" y="2644170"/>
            <a:ext cx="8120418" cy="1569660"/>
          </a:xfrm>
          <a:prstGeom prst="rect">
            <a:avLst/>
          </a:prstGeom>
          <a:noFill/>
        </p:spPr>
        <p:txBody>
          <a:bodyPr wrap="square" rtlCol="0">
            <a:spAutoFit/>
          </a:bodyPr>
          <a:lstStyle/>
          <a:p>
            <a:r>
              <a:rPr lang="en-US" sz="9600" b="1" dirty="0" smtClean="0"/>
              <a:t>Thank You All</a:t>
            </a:r>
            <a:endParaRPr lang="en-ZW" sz="9600" b="1" dirty="0"/>
          </a:p>
        </p:txBody>
      </p:sp>
    </p:spTree>
    <p:extLst>
      <p:ext uri="{BB962C8B-B14F-4D97-AF65-F5344CB8AC3E}">
        <p14:creationId xmlns:p14="http://schemas.microsoft.com/office/powerpoint/2010/main" val="105388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53" y="3898900"/>
            <a:ext cx="4179887" cy="2616200"/>
          </a:xfrm>
        </p:spPr>
        <p:txBody>
          <a:bodyPr rtlCol="0">
            <a:normAutofit fontScale="90000"/>
          </a:bodyPr>
          <a:lstStyle/>
          <a:p>
            <a:pPr eaLnBrk="1" fontAlgn="auto" hangingPunct="1">
              <a:spcAft>
                <a:spcPts val="0"/>
              </a:spcAft>
              <a:defRPr/>
            </a:pPr>
            <a:r>
              <a:rPr lang="en-US" sz="2700" b="1" dirty="0" smtClean="0">
                <a:solidFill>
                  <a:schemeClr val="tx1">
                    <a:lumMod val="85000"/>
                    <a:lumOff val="15000"/>
                  </a:schemeClr>
                </a:solidFill>
              </a:rPr>
              <a:t>Teacher’s Identity</a:t>
            </a:r>
            <a:r>
              <a:rPr lang="en-US" sz="2200" dirty="0" smtClean="0">
                <a:solidFill>
                  <a:schemeClr val="tx1">
                    <a:lumMod val="85000"/>
                    <a:lumOff val="15000"/>
                  </a:schemeClr>
                </a:solidFill>
              </a:rPr>
              <a:t/>
            </a:r>
            <a:br>
              <a:rPr lang="en-US" sz="2200" dirty="0" smtClean="0">
                <a:solidFill>
                  <a:schemeClr val="tx1">
                    <a:lumMod val="85000"/>
                    <a:lumOff val="15000"/>
                  </a:schemeClr>
                </a:solidFill>
              </a:rPr>
            </a:br>
            <a:r>
              <a:rPr lang="en-US" sz="2200" dirty="0" smtClean="0">
                <a:solidFill>
                  <a:srgbClr val="0070C0"/>
                </a:solidFill>
              </a:rPr>
              <a:t>Name: Muhammad Al Amin</a:t>
            </a:r>
            <a:r>
              <a:rPr lang="en-US" sz="2200" dirty="0" smtClean="0">
                <a:solidFill>
                  <a:schemeClr val="tx1">
                    <a:lumMod val="85000"/>
                    <a:lumOff val="15000"/>
                  </a:schemeClr>
                </a:solidFill>
              </a:rPr>
              <a:t/>
            </a:r>
            <a:br>
              <a:rPr lang="en-US" sz="2200" dirty="0" smtClean="0">
                <a:solidFill>
                  <a:schemeClr val="tx1">
                    <a:lumMod val="85000"/>
                    <a:lumOff val="15000"/>
                  </a:schemeClr>
                </a:solidFill>
              </a:rPr>
            </a:br>
            <a:r>
              <a:rPr lang="en-US" sz="2200" dirty="0" smtClean="0">
                <a:solidFill>
                  <a:schemeClr val="tx1">
                    <a:lumMod val="85000"/>
                    <a:lumOff val="15000"/>
                  </a:schemeClr>
                </a:solidFill>
              </a:rPr>
              <a:t>Assistant Teacher (English) </a:t>
            </a:r>
            <a:br>
              <a:rPr lang="en-US" sz="2200" dirty="0" smtClean="0">
                <a:solidFill>
                  <a:schemeClr val="tx1">
                    <a:lumMod val="85000"/>
                    <a:lumOff val="15000"/>
                  </a:schemeClr>
                </a:solidFill>
              </a:rPr>
            </a:br>
            <a:r>
              <a:rPr lang="en-US" sz="2200" dirty="0" err="1" smtClean="0">
                <a:solidFill>
                  <a:schemeClr val="tx1">
                    <a:lumMod val="85000"/>
                    <a:lumOff val="15000"/>
                  </a:schemeClr>
                </a:solidFill>
              </a:rPr>
              <a:t>Kathora</a:t>
            </a:r>
            <a:r>
              <a:rPr lang="en-US" sz="2200" dirty="0" smtClean="0">
                <a:solidFill>
                  <a:schemeClr val="tx1">
                    <a:lumMod val="85000"/>
                    <a:lumOff val="15000"/>
                  </a:schemeClr>
                </a:solidFill>
              </a:rPr>
              <a:t> </a:t>
            </a:r>
            <a:r>
              <a:rPr lang="en-US" sz="2200" dirty="0" err="1" smtClean="0">
                <a:solidFill>
                  <a:schemeClr val="tx1">
                    <a:lumMod val="85000"/>
                    <a:lumOff val="15000"/>
                  </a:schemeClr>
                </a:solidFill>
              </a:rPr>
              <a:t>Mohammadia</a:t>
            </a:r>
            <a:r>
              <a:rPr lang="en-US" sz="2200" dirty="0" smtClean="0">
                <a:solidFill>
                  <a:schemeClr val="tx1">
                    <a:lumMod val="85000"/>
                    <a:lumOff val="15000"/>
                  </a:schemeClr>
                </a:solidFill>
              </a:rPr>
              <a:t> </a:t>
            </a:r>
            <a:r>
              <a:rPr lang="en-US" sz="2200" dirty="0" err="1" smtClean="0">
                <a:solidFill>
                  <a:schemeClr val="tx1">
                    <a:lumMod val="85000"/>
                    <a:lumOff val="15000"/>
                  </a:schemeClr>
                </a:solidFill>
              </a:rPr>
              <a:t>Balika</a:t>
            </a:r>
            <a:r>
              <a:rPr lang="en-US" sz="2200" dirty="0" smtClean="0">
                <a:solidFill>
                  <a:schemeClr val="tx1">
                    <a:lumMod val="85000"/>
                    <a:lumOff val="15000"/>
                  </a:schemeClr>
                </a:solidFill>
              </a:rPr>
              <a:t> </a:t>
            </a:r>
            <a:r>
              <a:rPr lang="en-US" sz="2200" dirty="0" err="1" smtClean="0">
                <a:solidFill>
                  <a:schemeClr val="tx1">
                    <a:lumMod val="85000"/>
                    <a:lumOff val="15000"/>
                  </a:schemeClr>
                </a:solidFill>
              </a:rPr>
              <a:t>Dakhil</a:t>
            </a:r>
            <a:r>
              <a:rPr lang="en-US" sz="2200" dirty="0" smtClean="0">
                <a:solidFill>
                  <a:schemeClr val="tx1">
                    <a:lumMod val="85000"/>
                    <a:lumOff val="15000"/>
                  </a:schemeClr>
                </a:solidFill>
              </a:rPr>
              <a:t> Madrasah, </a:t>
            </a:r>
            <a:r>
              <a:rPr lang="en-US" sz="2200" dirty="0" err="1" smtClean="0">
                <a:solidFill>
                  <a:schemeClr val="tx1">
                    <a:lumMod val="85000"/>
                    <a:lumOff val="15000"/>
                  </a:schemeClr>
                </a:solidFill>
              </a:rPr>
              <a:t>Gazipur</a:t>
            </a:r>
            <a:r>
              <a:rPr lang="en-US" sz="2200" dirty="0" smtClean="0">
                <a:solidFill>
                  <a:schemeClr val="tx1">
                    <a:lumMod val="85000"/>
                    <a:lumOff val="15000"/>
                  </a:schemeClr>
                </a:solidFill>
              </a:rPr>
              <a:t> </a:t>
            </a:r>
            <a:r>
              <a:rPr lang="en-US" sz="2200" dirty="0" err="1" smtClean="0">
                <a:solidFill>
                  <a:schemeClr val="tx1">
                    <a:lumMod val="85000"/>
                    <a:lumOff val="15000"/>
                  </a:schemeClr>
                </a:solidFill>
              </a:rPr>
              <a:t>Sadar</a:t>
            </a:r>
            <a:r>
              <a:rPr lang="en-US" sz="2200" dirty="0" smtClean="0">
                <a:solidFill>
                  <a:schemeClr val="tx1">
                    <a:lumMod val="85000"/>
                    <a:lumOff val="15000"/>
                  </a:schemeClr>
                </a:solidFill>
              </a:rPr>
              <a:t/>
            </a:r>
            <a:br>
              <a:rPr lang="en-US" sz="2200" dirty="0" smtClean="0">
                <a:solidFill>
                  <a:schemeClr val="tx1">
                    <a:lumMod val="85000"/>
                    <a:lumOff val="15000"/>
                  </a:schemeClr>
                </a:solidFill>
              </a:rPr>
            </a:br>
            <a:r>
              <a:rPr lang="en-US" sz="2200" dirty="0" smtClean="0">
                <a:solidFill>
                  <a:schemeClr val="tx1">
                    <a:lumMod val="85000"/>
                    <a:lumOff val="15000"/>
                  </a:schemeClr>
                </a:solidFill>
              </a:rPr>
              <a:t>Mobile: 01726313606</a:t>
            </a:r>
            <a:br>
              <a:rPr lang="en-US" sz="2200" dirty="0" smtClean="0">
                <a:solidFill>
                  <a:schemeClr val="tx1">
                    <a:lumMod val="85000"/>
                    <a:lumOff val="15000"/>
                  </a:schemeClr>
                </a:solidFill>
              </a:rPr>
            </a:br>
            <a:r>
              <a:rPr lang="en-US" sz="2200" dirty="0" smtClean="0">
                <a:solidFill>
                  <a:schemeClr val="tx1">
                    <a:lumMod val="85000"/>
                    <a:lumOff val="15000"/>
                  </a:schemeClr>
                </a:solidFill>
              </a:rPr>
              <a:t>Email: </a:t>
            </a:r>
            <a:r>
              <a:rPr lang="en-US" sz="2200" dirty="0" err="1" smtClean="0">
                <a:solidFill>
                  <a:schemeClr val="tx1">
                    <a:lumMod val="85000"/>
                    <a:lumOff val="15000"/>
                  </a:schemeClr>
                </a:solidFill>
              </a:rPr>
              <a:t>alamin1980059@gmail.com</a:t>
            </a:r>
            <a:r>
              <a:rPr lang="en-US" dirty="0" smtClean="0">
                <a:solidFill>
                  <a:schemeClr val="tx1">
                    <a:lumMod val="85000"/>
                    <a:lumOff val="15000"/>
                  </a:schemeClr>
                </a:solidFill>
              </a:rPr>
              <a:t/>
            </a:r>
            <a:br>
              <a:rPr lang="en-US" dirty="0" smtClean="0">
                <a:solidFill>
                  <a:schemeClr val="tx1">
                    <a:lumMod val="85000"/>
                    <a:lumOff val="15000"/>
                  </a:schemeClr>
                </a:solidFill>
              </a:rPr>
            </a:br>
            <a:endParaRPr lang="en-ZW" dirty="0">
              <a:solidFill>
                <a:schemeClr val="tx1">
                  <a:lumMod val="85000"/>
                  <a:lumOff val="15000"/>
                </a:schemeClr>
              </a:solidFill>
            </a:endParaRPr>
          </a:p>
        </p:txBody>
      </p:sp>
      <p:pic>
        <p:nvPicPr>
          <p:cNvPr id="614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4102" y="581025"/>
            <a:ext cx="3009900" cy="2870200"/>
          </a:xfrm>
        </p:spPr>
      </p:pic>
      <p:sp>
        <p:nvSpPr>
          <p:cNvPr id="4" name="Text Placeholder 3"/>
          <p:cNvSpPr>
            <a:spLocks noGrp="1"/>
          </p:cNvSpPr>
          <p:nvPr>
            <p:ph type="body" sz="half" idx="2"/>
          </p:nvPr>
        </p:nvSpPr>
        <p:spPr>
          <a:xfrm>
            <a:off x="6532563" y="4203700"/>
            <a:ext cx="3717925" cy="2006600"/>
          </a:xfrm>
        </p:spPr>
        <p:txBody>
          <a:bodyPr rtlCol="0"/>
          <a:lstStyle/>
          <a:p>
            <a:pPr eaLnBrk="1" fontAlgn="auto" hangingPunct="1">
              <a:spcAft>
                <a:spcPts val="0"/>
              </a:spcAft>
              <a:buFont typeface="Wingdings 3" charset="2"/>
              <a:buNone/>
              <a:defRPr/>
            </a:pPr>
            <a:r>
              <a:rPr lang="en-US" altLang="en-US" sz="3200" b="1" dirty="0" smtClean="0">
                <a:solidFill>
                  <a:srgbClr val="FF0000"/>
                </a:solidFill>
              </a:rPr>
              <a:t>Lesson Identity</a:t>
            </a:r>
          </a:p>
          <a:p>
            <a:pPr eaLnBrk="1" fontAlgn="auto" hangingPunct="1">
              <a:spcAft>
                <a:spcPts val="0"/>
              </a:spcAft>
              <a:buFont typeface="Wingdings 3" charset="2"/>
              <a:buNone/>
              <a:defRPr/>
            </a:pPr>
            <a:r>
              <a:rPr lang="en-US" altLang="en-US" sz="2000" dirty="0" smtClean="0">
                <a:solidFill>
                  <a:srgbClr val="0070C0"/>
                </a:solidFill>
              </a:rPr>
              <a:t> </a:t>
            </a:r>
            <a:r>
              <a:rPr lang="en-US" altLang="en-US" sz="2400" b="1" dirty="0" smtClean="0">
                <a:solidFill>
                  <a:srgbClr val="0070C0"/>
                </a:solidFill>
              </a:rPr>
              <a:t>Class: </a:t>
            </a:r>
            <a:r>
              <a:rPr lang="en-US" altLang="en-US" sz="2400" b="1" dirty="0" err="1" smtClean="0">
                <a:solidFill>
                  <a:srgbClr val="0070C0"/>
                </a:solidFill>
              </a:rPr>
              <a:t>Dakhil</a:t>
            </a:r>
            <a:r>
              <a:rPr lang="en-US" altLang="en-US" sz="2400" b="1" dirty="0" smtClean="0">
                <a:solidFill>
                  <a:srgbClr val="0070C0"/>
                </a:solidFill>
              </a:rPr>
              <a:t> Nine</a:t>
            </a:r>
          </a:p>
          <a:p>
            <a:pPr eaLnBrk="1" fontAlgn="auto" hangingPunct="1">
              <a:spcAft>
                <a:spcPts val="0"/>
              </a:spcAft>
              <a:buFont typeface="Wingdings 3" charset="2"/>
              <a:buNone/>
              <a:defRPr/>
            </a:pPr>
            <a:r>
              <a:rPr lang="en-US" altLang="en-US" sz="2000" dirty="0" smtClean="0">
                <a:solidFill>
                  <a:srgbClr val="0070C0"/>
                </a:solidFill>
              </a:rPr>
              <a:t> Subject : English first Paper</a:t>
            </a:r>
          </a:p>
          <a:p>
            <a:pPr eaLnBrk="1" fontAlgn="auto" hangingPunct="1">
              <a:spcAft>
                <a:spcPts val="0"/>
              </a:spcAft>
              <a:buFont typeface="Wingdings 3" charset="2"/>
              <a:buNone/>
              <a:defRPr/>
            </a:pPr>
            <a:r>
              <a:rPr lang="en-US" altLang="en-US" sz="1800" dirty="0" smtClean="0">
                <a:solidFill>
                  <a:srgbClr val="0070C0"/>
                </a:solidFill>
              </a:rPr>
              <a:t>Unit-3, Lesson-5 (Page: 36-38)</a:t>
            </a:r>
          </a:p>
          <a:p>
            <a:pPr eaLnBrk="1" fontAlgn="auto" hangingPunct="1">
              <a:spcAft>
                <a:spcPts val="0"/>
              </a:spcAft>
              <a:buFont typeface="Wingdings 3" charset="2"/>
              <a:buNone/>
              <a:defRPr/>
            </a:pPr>
            <a:endParaRPr lang="en-ZW" altLang="en-US" sz="2000" dirty="0" smtClean="0">
              <a:solidFill>
                <a:schemeClr val="tx1">
                  <a:lumMod val="75000"/>
                  <a:lumOff val="25000"/>
                </a:schemeClr>
              </a:solidFill>
            </a:endParaRPr>
          </a:p>
        </p:txBody>
      </p:sp>
      <p:pic>
        <p:nvPicPr>
          <p:cNvPr id="615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5300" y="581025"/>
            <a:ext cx="2679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352" y="581025"/>
            <a:ext cx="1974211" cy="5629275"/>
          </a:xfrm>
          <a:prstGeom prst="rect">
            <a:avLst/>
          </a:prstGeom>
        </p:spPr>
      </p:pic>
    </p:spTree>
    <p:extLst>
      <p:ext uri="{BB962C8B-B14F-4D97-AF65-F5344CB8AC3E}">
        <p14:creationId xmlns:p14="http://schemas.microsoft.com/office/powerpoint/2010/main" val="256634053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724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98613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5471" y="2120950"/>
            <a:ext cx="8871045" cy="2616101"/>
          </a:xfrm>
          <a:prstGeom prst="rect">
            <a:avLst/>
          </a:prstGeom>
          <a:noFill/>
        </p:spPr>
        <p:txBody>
          <a:bodyPr wrap="square" rtlCol="0">
            <a:spAutoFit/>
          </a:bodyPr>
          <a:lstStyle/>
          <a:p>
            <a:pPr algn="ctr"/>
            <a:r>
              <a:rPr lang="en-US" sz="2400" b="1" dirty="0" smtClean="0"/>
              <a:t>Learning Outcomes</a:t>
            </a:r>
          </a:p>
          <a:p>
            <a:r>
              <a:rPr lang="en-US" sz="2000" dirty="0" smtClean="0"/>
              <a:t>After reading this lesson the students will be able to</a:t>
            </a:r>
          </a:p>
          <a:p>
            <a:pPr marL="342900" indent="-342900">
              <a:buFont typeface="Wingdings" panose="05000000000000000000" pitchFamily="2" charset="2"/>
              <a:buChar char="v"/>
            </a:pPr>
            <a:r>
              <a:rPr lang="en-US" sz="2000" dirty="0" smtClean="0"/>
              <a:t>learn the biggest festival of the country.</a:t>
            </a:r>
          </a:p>
          <a:p>
            <a:pPr marL="342900" indent="-342900">
              <a:buFont typeface="Wingdings" panose="05000000000000000000" pitchFamily="2" charset="2"/>
              <a:buChar char="v"/>
            </a:pPr>
            <a:r>
              <a:rPr lang="en-US" sz="2000" dirty="0" smtClean="0"/>
              <a:t>learn about Independence Day.</a:t>
            </a:r>
          </a:p>
          <a:p>
            <a:pPr marL="342900" indent="-342900">
              <a:buFont typeface="Wingdings" panose="05000000000000000000" pitchFamily="2" charset="2"/>
              <a:buChar char="v"/>
            </a:pPr>
            <a:r>
              <a:rPr lang="en-US" sz="2000" dirty="0" smtClean="0"/>
              <a:t>learn where the National Mausoleum situated.</a:t>
            </a:r>
          </a:p>
          <a:p>
            <a:pPr marL="342900" indent="-342900">
              <a:buFont typeface="Wingdings" panose="05000000000000000000" pitchFamily="2" charset="2"/>
              <a:buChar char="v"/>
            </a:pPr>
            <a:r>
              <a:rPr lang="en-US" sz="2000" dirty="0" smtClean="0"/>
              <a:t>learn how does the begin.</a:t>
            </a:r>
          </a:p>
          <a:p>
            <a:pPr marL="342900" indent="-342900">
              <a:buFont typeface="Wingdings" panose="05000000000000000000" pitchFamily="2" charset="2"/>
              <a:buChar char="v"/>
            </a:pPr>
            <a:r>
              <a:rPr lang="en-US" sz="2000" dirty="0" smtClean="0"/>
              <a:t>Know where is the Parade held on 26 March and who took part in the Parade</a:t>
            </a:r>
            <a:r>
              <a:rPr lang="en-US" sz="2000" dirty="0" smtClean="0"/>
              <a:t>.</a:t>
            </a:r>
            <a:endParaRPr lang="en-ZW" sz="2000" dirty="0"/>
          </a:p>
        </p:txBody>
      </p:sp>
    </p:spTree>
    <p:extLst>
      <p:ext uri="{BB962C8B-B14F-4D97-AF65-F5344CB8AC3E}">
        <p14:creationId xmlns:p14="http://schemas.microsoft.com/office/powerpoint/2010/main" val="64158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385700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04"/>
            <a:ext cx="9266830" cy="2325413"/>
          </a:xfrm>
          <a:prstGeom prst="rect">
            <a:avLst/>
          </a:prstGeom>
        </p:spPr>
      </p:pic>
      <p:sp>
        <p:nvSpPr>
          <p:cNvPr id="5" name="TextBox 4"/>
          <p:cNvSpPr txBox="1"/>
          <p:nvPr/>
        </p:nvSpPr>
        <p:spPr>
          <a:xfrm>
            <a:off x="4490122" y="2715904"/>
            <a:ext cx="5772994" cy="2585323"/>
          </a:xfrm>
          <a:prstGeom prst="rect">
            <a:avLst/>
          </a:prstGeom>
          <a:noFill/>
        </p:spPr>
        <p:txBody>
          <a:bodyPr wrap="square" rtlCol="0">
            <a:spAutoFit/>
          </a:bodyPr>
          <a:lstStyle/>
          <a:p>
            <a:r>
              <a:rPr lang="en-US" dirty="0"/>
              <a:t> </a:t>
            </a:r>
            <a:endParaRPr lang="en-US" dirty="0" smtClean="0"/>
          </a:p>
          <a:p>
            <a:r>
              <a:rPr lang="en-US" dirty="0" err="1" smtClean="0"/>
              <a:t>Fervour</a:t>
            </a:r>
            <a:r>
              <a:rPr lang="en-US" dirty="0" smtClean="0"/>
              <a:t> </a:t>
            </a:r>
            <a:r>
              <a:rPr lang="en-US" dirty="0"/>
              <a:t>= a strong feeling of excitement</a:t>
            </a:r>
          </a:p>
          <a:p>
            <a:r>
              <a:rPr lang="en-US" dirty="0"/>
              <a:t> </a:t>
            </a:r>
            <a:r>
              <a:rPr lang="en-US" dirty="0" smtClean="0"/>
              <a:t>Diplomat </a:t>
            </a:r>
            <a:r>
              <a:rPr lang="en-US" dirty="0"/>
              <a:t>= ambassador</a:t>
            </a:r>
          </a:p>
          <a:p>
            <a:r>
              <a:rPr lang="en-US" dirty="0"/>
              <a:t> Highlight = uphold</a:t>
            </a:r>
          </a:p>
          <a:p>
            <a:r>
              <a:rPr lang="en-US" dirty="0"/>
              <a:t> Heroic = brave</a:t>
            </a:r>
          </a:p>
          <a:p>
            <a:r>
              <a:rPr lang="en-US" dirty="0"/>
              <a:t> Parade = showing march past</a:t>
            </a:r>
          </a:p>
          <a:p>
            <a:r>
              <a:rPr lang="en-US" dirty="0"/>
              <a:t> Display = exhibition</a:t>
            </a:r>
          </a:p>
          <a:p>
            <a:r>
              <a:rPr lang="en-US" dirty="0"/>
              <a:t> Illuminate = to decorate a building with bright light</a:t>
            </a:r>
          </a:p>
          <a:p>
            <a:r>
              <a:rPr lang="en-US" dirty="0" smtClean="0"/>
              <a:t> </a:t>
            </a:r>
            <a:endParaRPr lang="en-ZW" dirty="0"/>
          </a:p>
        </p:txBody>
      </p:sp>
      <p:sp>
        <p:nvSpPr>
          <p:cNvPr id="7" name="TextBox 6"/>
          <p:cNvSpPr txBox="1"/>
          <p:nvPr/>
        </p:nvSpPr>
        <p:spPr>
          <a:xfrm>
            <a:off x="777923" y="2811444"/>
            <a:ext cx="3452883" cy="2862322"/>
          </a:xfrm>
          <a:prstGeom prst="rect">
            <a:avLst/>
          </a:prstGeom>
          <a:noFill/>
        </p:spPr>
        <p:txBody>
          <a:bodyPr wrap="square" rtlCol="0">
            <a:spAutoFit/>
          </a:bodyPr>
          <a:lstStyle/>
          <a:p>
            <a:r>
              <a:rPr lang="en-US" dirty="0"/>
              <a:t> </a:t>
            </a:r>
            <a:r>
              <a:rPr lang="en-US" dirty="0" smtClean="0"/>
              <a:t>Vocabulary:</a:t>
            </a:r>
          </a:p>
          <a:p>
            <a:r>
              <a:rPr lang="en-US" dirty="0"/>
              <a:t> </a:t>
            </a:r>
            <a:r>
              <a:rPr lang="en-US" dirty="0" smtClean="0"/>
              <a:t>Independence =</a:t>
            </a:r>
            <a:r>
              <a:rPr lang="en-ZW" dirty="0" smtClean="0"/>
              <a:t> freedom</a:t>
            </a:r>
          </a:p>
          <a:p>
            <a:r>
              <a:rPr lang="en-US" dirty="0"/>
              <a:t> </a:t>
            </a:r>
            <a:r>
              <a:rPr lang="en-US" dirty="0" smtClean="0"/>
              <a:t>Enthusiasm = zeal; eagerness</a:t>
            </a:r>
          </a:p>
          <a:p>
            <a:r>
              <a:rPr lang="en-US" dirty="0"/>
              <a:t> </a:t>
            </a:r>
            <a:r>
              <a:rPr lang="en-US" dirty="0" smtClean="0"/>
              <a:t>Gun-shot = firing up</a:t>
            </a:r>
          </a:p>
          <a:p>
            <a:r>
              <a:rPr lang="en-US" dirty="0"/>
              <a:t> </a:t>
            </a:r>
            <a:r>
              <a:rPr lang="en-US" dirty="0" smtClean="0"/>
              <a:t>pay homage to = show respect</a:t>
            </a:r>
          </a:p>
          <a:p>
            <a:r>
              <a:rPr lang="en-US" dirty="0"/>
              <a:t> </a:t>
            </a:r>
            <a:r>
              <a:rPr lang="en-US" dirty="0" smtClean="0"/>
              <a:t>Sacrifice = giving up</a:t>
            </a:r>
          </a:p>
          <a:p>
            <a:r>
              <a:rPr lang="en-US" dirty="0"/>
              <a:t> </a:t>
            </a:r>
            <a:r>
              <a:rPr lang="en-US" dirty="0" smtClean="0"/>
              <a:t>Spectator = viewer</a:t>
            </a:r>
          </a:p>
          <a:p>
            <a:r>
              <a:rPr lang="en-US" dirty="0"/>
              <a:t> </a:t>
            </a:r>
            <a:r>
              <a:rPr lang="en-US" dirty="0" smtClean="0"/>
              <a:t>Organize = arrange</a:t>
            </a:r>
          </a:p>
          <a:p>
            <a:r>
              <a:rPr lang="en-US" dirty="0"/>
              <a:t> </a:t>
            </a:r>
            <a:r>
              <a:rPr lang="en-US" dirty="0" smtClean="0"/>
              <a:t>Festival =  celebration</a:t>
            </a:r>
          </a:p>
          <a:p>
            <a:r>
              <a:rPr lang="en-US" dirty="0"/>
              <a:t> </a:t>
            </a:r>
            <a:endParaRPr lang="en-US" dirty="0" smtClean="0"/>
          </a:p>
        </p:txBody>
      </p:sp>
    </p:spTree>
    <p:extLst>
      <p:ext uri="{BB962C8B-B14F-4D97-AF65-F5344CB8AC3E}">
        <p14:creationId xmlns:p14="http://schemas.microsoft.com/office/powerpoint/2010/main" val="219870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974" y="1787861"/>
            <a:ext cx="9416955" cy="3600986"/>
          </a:xfrm>
          <a:prstGeom prst="rect">
            <a:avLst/>
          </a:prstGeom>
          <a:noFill/>
        </p:spPr>
        <p:txBody>
          <a:bodyPr wrap="square" rtlCol="0">
            <a:spAutoFit/>
          </a:bodyPr>
          <a:lstStyle/>
          <a:p>
            <a:pPr algn="ctr"/>
            <a:r>
              <a:rPr lang="en-US" sz="2400" dirty="0" smtClean="0"/>
              <a:t> </a:t>
            </a:r>
            <a:r>
              <a:rPr lang="en-US" sz="3600" b="1" dirty="0" smtClean="0"/>
              <a:t>Lesson Gist</a:t>
            </a:r>
          </a:p>
          <a:p>
            <a:r>
              <a:rPr lang="en-US" sz="2400" dirty="0"/>
              <a:t> </a:t>
            </a:r>
            <a:r>
              <a:rPr lang="en-US" sz="2400" dirty="0" smtClean="0"/>
              <a:t>26 March, our Independence Day, is the biggest state festival. The day begins with 31 gunshots. People from all walks of life come there with rallies and processions. Early in the morning the President and the Prime Minister on behalf of the the nation place floral wreaths at the National Mausoleum at </a:t>
            </a:r>
            <a:r>
              <a:rPr lang="en-US" sz="2400" dirty="0" err="1" smtClean="0"/>
              <a:t>Savar</a:t>
            </a:r>
            <a:r>
              <a:rPr lang="en-US" sz="2400" dirty="0" smtClean="0"/>
              <a:t>. The country also witness a smartly dressed parade of </a:t>
            </a:r>
            <a:r>
              <a:rPr lang="en-US" sz="2400" dirty="0" err="1" smtClean="0"/>
              <a:t>defence</a:t>
            </a:r>
            <a:r>
              <a:rPr lang="en-US" sz="2400" dirty="0" smtClean="0"/>
              <a:t> forces, border guards, police, </a:t>
            </a:r>
            <a:r>
              <a:rPr lang="en-US" sz="2400" dirty="0" err="1" smtClean="0"/>
              <a:t>ansars</a:t>
            </a:r>
            <a:r>
              <a:rPr lang="en-US" sz="2400" dirty="0" smtClean="0"/>
              <a:t> and the </a:t>
            </a:r>
            <a:r>
              <a:rPr lang="en-US" sz="2400" dirty="0" err="1" smtClean="0"/>
              <a:t>VDP</a:t>
            </a:r>
            <a:r>
              <a:rPr lang="en-US" sz="2400" dirty="0" smtClean="0"/>
              <a:t> (Village </a:t>
            </a:r>
            <a:r>
              <a:rPr lang="en-US" sz="2400" dirty="0" err="1" smtClean="0"/>
              <a:t>Defence</a:t>
            </a:r>
            <a:r>
              <a:rPr lang="en-US" sz="2400" dirty="0" smtClean="0"/>
              <a:t> Party)</a:t>
            </a:r>
            <a:r>
              <a:rPr lang="en-ZW" sz="2400" dirty="0"/>
              <a:t> </a:t>
            </a:r>
            <a:r>
              <a:rPr lang="en-ZW" sz="2400" dirty="0" smtClean="0"/>
              <a:t>at the National Parade Ground near the National Parliament.</a:t>
            </a:r>
            <a:endParaRPr lang="en-US" sz="2400" dirty="0" smtClean="0"/>
          </a:p>
        </p:txBody>
      </p:sp>
    </p:spTree>
    <p:extLst>
      <p:ext uri="{BB962C8B-B14F-4D97-AF65-F5344CB8AC3E}">
        <p14:creationId xmlns:p14="http://schemas.microsoft.com/office/powerpoint/2010/main" val="101902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939284" cy="6857999"/>
          </a:xfrm>
          <a:prstGeom prst="rect">
            <a:avLst/>
          </a:prstGeom>
        </p:spPr>
      </p:pic>
    </p:spTree>
    <p:extLst>
      <p:ext uri="{BB962C8B-B14F-4D97-AF65-F5344CB8AC3E}">
        <p14:creationId xmlns:p14="http://schemas.microsoft.com/office/powerpoint/2010/main" val="23555616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248</TotalTime>
  <Words>340</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Trebuchet MS</vt:lpstr>
      <vt:lpstr>Wingdings</vt:lpstr>
      <vt:lpstr>Wingdings 3</vt:lpstr>
      <vt:lpstr>Facet</vt:lpstr>
      <vt:lpstr>Assalamualaikum Warahmatullahi Wabarakatuhu</vt:lpstr>
      <vt:lpstr>Teacher’s Identity Name: Muhammad Al Amin Assistant Teacher (English)  Kathora Mohammadia Balika Dakhil Madrasah, Gazipur Sadar Mobile: 01726313606 Email: alamin1980059@gmail.com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Assalamualaikum Warahmatullahi Wabarakatuhu</dc:title>
  <dc:creator>Windows User</dc:creator>
  <cp:lastModifiedBy>Windows User</cp:lastModifiedBy>
  <cp:revision>47</cp:revision>
  <dcterms:created xsi:type="dcterms:W3CDTF">2020-11-10T14:14:38Z</dcterms:created>
  <dcterms:modified xsi:type="dcterms:W3CDTF">2020-11-11T10:43:18Z</dcterms:modified>
</cp:coreProperties>
</file>