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9" r:id="rId3"/>
    <p:sldId id="264" r:id="rId4"/>
    <p:sldId id="259" r:id="rId5"/>
    <p:sldId id="265" r:id="rId6"/>
    <p:sldId id="266"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20A06D-F2A8-46AA-9D1B-FE9E57FABA35}" type="datetimeFigureOut">
              <a:rPr lang="en-US" smtClean="0"/>
              <a:t>11/12/2020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96C19D-39A0-4CB0-8E43-277DA0C02AF5}" type="slidenum">
              <a:rPr lang="en-US" smtClean="0"/>
              <a:t>‹#›</a:t>
            </a:fld>
            <a:endParaRPr lang="en-US"/>
          </a:p>
        </p:txBody>
      </p:sp>
    </p:spTree>
    <p:extLst>
      <p:ext uri="{BB962C8B-B14F-4D97-AF65-F5344CB8AC3E}">
        <p14:creationId xmlns:p14="http://schemas.microsoft.com/office/powerpoint/2010/main" val="2144520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sz="1200" b="0" i="0" kern="1200" dirty="0" smtClean="0">
                <a:solidFill>
                  <a:schemeClr val="tx1"/>
                </a:solidFill>
                <a:effectLst/>
                <a:latin typeface="+mn-lt"/>
                <a:ea typeface="+mn-ea"/>
                <a:cs typeface="+mn-cs"/>
              </a:rPr>
              <a:t>সহীহ : মুসলিম ৮, আবূ দাঊদ ৪৬৯৫, নাসায়ী ৪৯৯০, সহীহ আত্ তারগীব ৩৫১, আহমাদ ৩৬৭।</a:t>
            </a:r>
            <a:endParaRPr lang="en-US" dirty="0"/>
          </a:p>
        </p:txBody>
      </p:sp>
      <p:sp>
        <p:nvSpPr>
          <p:cNvPr id="4" name="Slide Number Placeholder 3"/>
          <p:cNvSpPr>
            <a:spLocks noGrp="1"/>
          </p:cNvSpPr>
          <p:nvPr>
            <p:ph type="sldNum" sz="quarter" idx="10"/>
          </p:nvPr>
        </p:nvSpPr>
        <p:spPr/>
        <p:txBody>
          <a:bodyPr/>
          <a:lstStyle/>
          <a:p>
            <a:fld id="{1E96C19D-39A0-4CB0-8E43-277DA0C02AF5}" type="slidenum">
              <a:rPr lang="en-US" smtClean="0"/>
              <a:t>6</a:t>
            </a:fld>
            <a:endParaRPr lang="en-US"/>
          </a:p>
        </p:txBody>
      </p:sp>
    </p:spTree>
    <p:extLst>
      <p:ext uri="{BB962C8B-B14F-4D97-AF65-F5344CB8AC3E}">
        <p14:creationId xmlns:p14="http://schemas.microsoft.com/office/powerpoint/2010/main" val="2263706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447800" y="152400"/>
            <a:ext cx="6096000" cy="1295400"/>
          </a:xfrm>
          <a:prstGeom prst="ellipse">
            <a:avLst/>
          </a:prstGeom>
          <a:solidFill>
            <a:schemeClr val="accent6"/>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SA" sz="4400" b="1" dirty="0" smtClean="0">
              <a:ln w="12700">
                <a:solidFill>
                  <a:schemeClr val="tx2">
                    <a:lumMod val="75000"/>
                  </a:schemeClr>
                </a:solidFill>
                <a:prstDash val="solid"/>
              </a:ln>
              <a:blipFill>
                <a:blip r:embed="rId2"/>
                <a:tile tx="0" ty="0" sx="100000" sy="100000" flip="none" algn="tl"/>
              </a:blipFill>
              <a:latin typeface="NikoshBAN" panose="02000000000000000000" pitchFamily="2" charset="0"/>
              <a:cs typeface="NikoshBAN" panose="02000000000000000000" pitchFamily="2" charset="0"/>
            </a:endParaRPr>
          </a:p>
          <a:p>
            <a:pPr algn="ctr"/>
            <a:r>
              <a:rPr lang="bn-IN" sz="4400" b="1" dirty="0" smtClean="0">
                <a:ln w="12700">
                  <a:solidFill>
                    <a:schemeClr val="tx2">
                      <a:lumMod val="75000"/>
                    </a:schemeClr>
                  </a:solidFill>
                  <a:prstDash val="solid"/>
                </a:ln>
                <a:blipFill>
                  <a:blip r:embed="rId2"/>
                  <a:tile tx="0" ty="0" sx="100000" sy="100000" flip="none" algn="tl"/>
                </a:blipFill>
                <a:latin typeface="NikoshBAN" panose="02000000000000000000" pitchFamily="2" charset="0"/>
                <a:cs typeface="NikoshBAN" panose="02000000000000000000" pitchFamily="2" charset="0"/>
              </a:rPr>
              <a:t>স্বাগতম</a:t>
            </a:r>
            <a:r>
              <a:rPr lang="en-US" sz="4400" b="1" dirty="0" smtClean="0">
                <a:ln w="12700">
                  <a:solidFill>
                    <a:schemeClr val="tx2">
                      <a:lumMod val="75000"/>
                    </a:schemeClr>
                  </a:solidFill>
                  <a:prstDash val="solid"/>
                </a:ln>
                <a:blipFill>
                  <a:blip r:embed="rId2"/>
                  <a:tile tx="0" ty="0" sx="100000" sy="100000" flip="none" algn="tl"/>
                </a:blipFill>
                <a:latin typeface="NikoshBAN" panose="02000000000000000000" pitchFamily="2" charset="0"/>
                <a:cs typeface="NikoshBAN" panose="02000000000000000000" pitchFamily="2" charset="0"/>
              </a:rPr>
              <a:t> </a:t>
            </a:r>
            <a:r>
              <a:rPr lang="ar-SA" sz="4400" b="1" dirty="0">
                <a:ln w="12700">
                  <a:solidFill>
                    <a:schemeClr val="tx2">
                      <a:lumMod val="75000"/>
                    </a:schemeClr>
                  </a:solidFill>
                  <a:prstDash val="solid"/>
                </a:ln>
                <a:blipFill>
                  <a:blip r:embed="rId2"/>
                  <a:tile tx="0" ty="0" sx="100000" sy="100000" flip="none" algn="tl"/>
                </a:blipFill>
                <a:latin typeface="NikoshBAN" panose="02000000000000000000" pitchFamily="2" charset="0"/>
                <a:cs typeface="NikoshBAN" panose="02000000000000000000" pitchFamily="2" charset="0"/>
              </a:rPr>
              <a:t>اهلا سهلا </a:t>
            </a:r>
            <a:endParaRPr lang="en-US" sz="4400" b="1" dirty="0">
              <a:ln w="12700">
                <a:solidFill>
                  <a:schemeClr val="tx2">
                    <a:lumMod val="75000"/>
                  </a:schemeClr>
                </a:solidFill>
                <a:prstDash val="solid"/>
              </a:ln>
              <a:blipFill>
                <a:blip r:embed="rId2"/>
                <a:tile tx="0" ty="0" sx="100000" sy="100000" flip="none" algn="tl"/>
              </a:blipFill>
              <a:latin typeface="NikoshBAN" panose="02000000000000000000" pitchFamily="2" charset="0"/>
              <a:cs typeface="NikoshBAN" panose="02000000000000000000" pitchFamily="2" charset="0"/>
            </a:endParaRPr>
          </a:p>
          <a:p>
            <a:pPr algn="ctr"/>
            <a:endParaRPr lang="en-US" sz="4400" dirty="0"/>
          </a:p>
        </p:txBody>
      </p:sp>
      <p:sp>
        <p:nvSpPr>
          <p:cNvPr id="5" name="Snip Same Side Corner Rectangle 4"/>
          <p:cNvSpPr/>
          <p:nvPr/>
        </p:nvSpPr>
        <p:spPr>
          <a:xfrm>
            <a:off x="0" y="4171098"/>
            <a:ext cx="9144000" cy="2686901"/>
          </a:xfrm>
          <a:prstGeom prst="snip2Same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SA" sz="4400" dirty="0"/>
              <a:t>يايها الطلاب </a:t>
            </a:r>
            <a:r>
              <a:rPr lang="ar-SA" sz="4400" dirty="0" smtClean="0"/>
              <a:t>الاحباء              </a:t>
            </a:r>
            <a:endParaRPr lang="en-US" sz="4400" dirty="0"/>
          </a:p>
          <a:p>
            <a:r>
              <a:rPr lang="ar-SA" sz="4400" i="1" dirty="0"/>
              <a:t>ا</a:t>
            </a:r>
            <a:r>
              <a:rPr lang="ar-SA" sz="4400" i="1" dirty="0" smtClean="0"/>
              <a:t>رحب بكم ترحيبا حارابااهلا و سهلا  في درس  اليوم عن موضوع  من حديث النببي من مشكاة المصابيح لصف العالم  </a:t>
            </a:r>
            <a:r>
              <a:rPr lang="ar-SA" sz="4400" i="1" dirty="0"/>
              <a:t>جزاكم الله </a:t>
            </a:r>
            <a:r>
              <a:rPr lang="ar-SA" sz="4400" i="1" dirty="0" smtClean="0"/>
              <a:t>خيران و </a:t>
            </a:r>
            <a:r>
              <a:rPr lang="ar-SA" sz="4400" i="1" dirty="0"/>
              <a:t>تقبله منا</a:t>
            </a:r>
            <a:endParaRPr lang="en-US" sz="4400" dirty="0"/>
          </a:p>
          <a:p>
            <a:pPr algn="ctr"/>
            <a:endParaRPr lang="en-US" sz="4400" dirty="0"/>
          </a:p>
        </p:txBody>
      </p:sp>
      <p:sp>
        <p:nvSpPr>
          <p:cNvPr id="2" name="Rounded Rectangle 1"/>
          <p:cNvSpPr/>
          <p:nvPr/>
        </p:nvSpPr>
        <p:spPr>
          <a:xfrm>
            <a:off x="152400" y="1600200"/>
            <a:ext cx="8534400" cy="22098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err="1" smtClean="0">
                <a:solidFill>
                  <a:srgbClr val="FFFF00"/>
                </a:solidFill>
                <a:latin typeface="RabeyaSreeMJ" pitchFamily="2" charset="0"/>
              </a:rPr>
              <a:t>evwKjv</a:t>
            </a:r>
            <a:r>
              <a:rPr lang="en-US" sz="4800" b="1" dirty="0" smtClean="0">
                <a:solidFill>
                  <a:srgbClr val="FFFF00"/>
                </a:solidFill>
                <a:latin typeface="RabeyaSreeMJ" pitchFamily="2" charset="0"/>
              </a:rPr>
              <a:t> </a:t>
            </a:r>
            <a:r>
              <a:rPr lang="en-US" sz="4800" b="1" dirty="0" err="1" smtClean="0">
                <a:solidFill>
                  <a:srgbClr val="FFFF00"/>
                </a:solidFill>
                <a:latin typeface="RabeyaSreeMJ" pitchFamily="2" charset="0"/>
              </a:rPr>
              <a:t>dvwRj</a:t>
            </a:r>
            <a:r>
              <a:rPr lang="en-US" sz="4800" b="1" dirty="0" smtClean="0">
                <a:solidFill>
                  <a:srgbClr val="FFFF00"/>
                </a:solidFill>
                <a:latin typeface="RabeyaSreeMJ" pitchFamily="2" charset="0"/>
              </a:rPr>
              <a:t> </a:t>
            </a:r>
            <a:r>
              <a:rPr lang="en-US" sz="4800" b="1" dirty="0" err="1" smtClean="0">
                <a:solidFill>
                  <a:srgbClr val="FFFF00"/>
                </a:solidFill>
                <a:latin typeface="RabeyaSreeMJ" pitchFamily="2" charset="0"/>
              </a:rPr>
              <a:t>wWwM</a:t>
            </a:r>
            <a:r>
              <a:rPr lang="en-US" sz="4800" b="1" dirty="0" smtClean="0">
                <a:solidFill>
                  <a:srgbClr val="FFFF00"/>
                </a:solidFill>
                <a:latin typeface="RabeyaSreeMJ" pitchFamily="2" charset="0"/>
              </a:rPr>
              <a:t>ª </a:t>
            </a:r>
            <a:r>
              <a:rPr lang="en-US" sz="4800" b="1" dirty="0" err="1" smtClean="0">
                <a:solidFill>
                  <a:srgbClr val="FFFF00"/>
                </a:solidFill>
                <a:latin typeface="RabeyaSreeMJ" pitchFamily="2" charset="0"/>
              </a:rPr>
              <a:t>gv</a:t>
            </a:r>
            <a:r>
              <a:rPr lang="en-US" sz="4800" b="1" dirty="0" smtClean="0">
                <a:solidFill>
                  <a:srgbClr val="FFFF00"/>
                </a:solidFill>
                <a:latin typeface="RabeyaSreeMJ" pitchFamily="2" charset="0"/>
              </a:rPr>
              <a:t>`ª</a:t>
            </a:r>
            <a:r>
              <a:rPr lang="en-US" sz="4800" b="1" smtClean="0">
                <a:solidFill>
                  <a:srgbClr val="FFFF00"/>
                </a:solidFill>
                <a:latin typeface="RabeyaSreeMJ" pitchFamily="2" charset="0"/>
              </a:rPr>
              <a:t>vmvi </a:t>
            </a:r>
            <a:r>
              <a:rPr lang="en-US" sz="4800" b="1" dirty="0" err="1" smtClean="0">
                <a:solidFill>
                  <a:srgbClr val="FFFF00"/>
                </a:solidFill>
                <a:latin typeface="RabeyaSreeMJ" pitchFamily="2" charset="0"/>
              </a:rPr>
              <a:t>cÿ</a:t>
            </a:r>
            <a:r>
              <a:rPr lang="en-US" sz="4800" b="1" dirty="0" smtClean="0">
                <a:solidFill>
                  <a:srgbClr val="FFFF00"/>
                </a:solidFill>
                <a:latin typeface="RabeyaSreeMJ" pitchFamily="2" charset="0"/>
              </a:rPr>
              <a:t> †_‡K </a:t>
            </a:r>
            <a:r>
              <a:rPr lang="en-US" sz="4800" b="1" dirty="0" err="1" smtClean="0">
                <a:solidFill>
                  <a:srgbClr val="FFFF00"/>
                </a:solidFill>
                <a:latin typeface="RabeyaSreeMJ" pitchFamily="2" charset="0"/>
              </a:rPr>
              <a:t>mKj</a:t>
            </a:r>
            <a:r>
              <a:rPr lang="en-US" sz="4800" b="1" dirty="0" smtClean="0">
                <a:solidFill>
                  <a:srgbClr val="FFFF00"/>
                </a:solidFill>
                <a:latin typeface="RabeyaSreeMJ" pitchFamily="2" charset="0"/>
              </a:rPr>
              <a:t> </a:t>
            </a:r>
            <a:r>
              <a:rPr lang="en-US" sz="4800" b="1" dirty="0" err="1" smtClean="0">
                <a:solidFill>
                  <a:srgbClr val="FFFF00"/>
                </a:solidFill>
                <a:latin typeface="RabeyaSreeMJ" pitchFamily="2" charset="0"/>
              </a:rPr>
              <a:t>wkÿv</a:t>
            </a:r>
            <a:r>
              <a:rPr lang="en-US" sz="4800" b="1" dirty="0" smtClean="0">
                <a:solidFill>
                  <a:srgbClr val="FFFF00"/>
                </a:solidFill>
                <a:latin typeface="RabeyaSreeMJ" pitchFamily="2" charset="0"/>
              </a:rPr>
              <a:t>©_x‡`</a:t>
            </a:r>
            <a:r>
              <a:rPr lang="en-US" sz="4800" b="1" dirty="0" err="1" smtClean="0">
                <a:solidFill>
                  <a:srgbClr val="FFFF00"/>
                </a:solidFill>
                <a:latin typeface="RabeyaSreeMJ" pitchFamily="2" charset="0"/>
              </a:rPr>
              <a:t>i‡K</a:t>
            </a:r>
            <a:r>
              <a:rPr lang="en-US" sz="4800" b="1" dirty="0" smtClean="0">
                <a:solidFill>
                  <a:srgbClr val="FFFF00"/>
                </a:solidFill>
                <a:latin typeface="RabeyaSreeMJ" pitchFamily="2" charset="0"/>
              </a:rPr>
              <a:t> </a:t>
            </a:r>
            <a:r>
              <a:rPr lang="en-US" sz="4800" b="1" dirty="0" err="1" smtClean="0">
                <a:solidFill>
                  <a:srgbClr val="FFFF00"/>
                </a:solidFill>
                <a:latin typeface="RabeyaSreeMJ" pitchFamily="2" charset="0"/>
              </a:rPr>
              <a:t>Rvbvw”Q</a:t>
            </a:r>
            <a:r>
              <a:rPr lang="en-US" sz="4800" b="1" dirty="0" smtClean="0">
                <a:solidFill>
                  <a:srgbClr val="FFFF00"/>
                </a:solidFill>
                <a:latin typeface="RabeyaSreeMJ" pitchFamily="2" charset="0"/>
              </a:rPr>
              <a:t> </a:t>
            </a:r>
            <a:r>
              <a:rPr lang="en-US" sz="4800" b="1" dirty="0" err="1" smtClean="0">
                <a:solidFill>
                  <a:srgbClr val="FFFF00"/>
                </a:solidFill>
                <a:latin typeface="RabeyaSreeMJ" pitchFamily="2" charset="0"/>
              </a:rPr>
              <a:t>AvšÍwiK</a:t>
            </a:r>
            <a:r>
              <a:rPr lang="en-US" sz="4800" b="1" dirty="0" smtClean="0">
                <a:solidFill>
                  <a:srgbClr val="FFFF00"/>
                </a:solidFill>
                <a:latin typeface="RabeyaSreeMJ" pitchFamily="2" charset="0"/>
              </a:rPr>
              <a:t> </a:t>
            </a:r>
            <a:r>
              <a:rPr lang="en-US" sz="4800" b="1" dirty="0" err="1" smtClean="0">
                <a:solidFill>
                  <a:srgbClr val="FFFF00"/>
                </a:solidFill>
                <a:latin typeface="RabeyaSreeMJ" pitchFamily="2" charset="0"/>
              </a:rPr>
              <a:t>Awfb</a:t>
            </a:r>
            <a:r>
              <a:rPr lang="en-US" sz="4800" b="1" dirty="0" smtClean="0">
                <a:solidFill>
                  <a:srgbClr val="FFFF00"/>
                </a:solidFill>
                <a:latin typeface="RabeyaSreeMJ" pitchFamily="2" charset="0"/>
              </a:rPr>
              <a:t>›`b I </a:t>
            </a:r>
            <a:r>
              <a:rPr lang="en-US" sz="4800" b="1" dirty="0" err="1" smtClean="0">
                <a:solidFill>
                  <a:srgbClr val="FFFF00"/>
                </a:solidFill>
                <a:latin typeface="RabeyaSreeMJ" pitchFamily="2" charset="0"/>
              </a:rPr>
              <a:t>ï‡f”Qv</a:t>
            </a:r>
            <a:endParaRPr lang="en-US" sz="4800" b="1" dirty="0">
              <a:solidFill>
                <a:srgbClr val="FFFF00"/>
              </a:solidFill>
              <a:latin typeface="RabeyaSreeMJ" pitchFamily="2" charset="0"/>
            </a:endParaRPr>
          </a:p>
        </p:txBody>
      </p:sp>
    </p:spTree>
    <p:extLst>
      <p:ext uri="{BB962C8B-B14F-4D97-AF65-F5344CB8AC3E}">
        <p14:creationId xmlns:p14="http://schemas.microsoft.com/office/powerpoint/2010/main" val="384637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style.rotation</p:attrName>
                                        </p:attrNameLst>
                                      </p:cBhvr>
                                      <p:tavLst>
                                        <p:tav tm="0">
                                          <p:val>
                                            <p:fltVal val="90"/>
                                          </p:val>
                                        </p:tav>
                                        <p:tav tm="100000">
                                          <p:val>
                                            <p:fltVal val="0"/>
                                          </p:val>
                                        </p:tav>
                                      </p:tavLst>
                                    </p:anim>
                                    <p:animEffect transition="in" filter="fade">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1000" fill="hold"/>
                                        <p:tgtEl>
                                          <p:spTgt spid="2"/>
                                        </p:tgtEl>
                                        <p:attrNameLst>
                                          <p:attrName>ppt_w</p:attrName>
                                        </p:attrNameLst>
                                      </p:cBhvr>
                                      <p:tavLst>
                                        <p:tav tm="0">
                                          <p:val>
                                            <p:fltVal val="0"/>
                                          </p:val>
                                        </p:tav>
                                        <p:tav tm="100000">
                                          <p:val>
                                            <p:strVal val="#ppt_w"/>
                                          </p:val>
                                        </p:tav>
                                      </p:tavLst>
                                    </p:anim>
                                    <p:anim calcmode="lin" valueType="num">
                                      <p:cBhvr>
                                        <p:cTn id="23" dur="1000" fill="hold"/>
                                        <p:tgtEl>
                                          <p:spTgt spid="2"/>
                                        </p:tgtEl>
                                        <p:attrNameLst>
                                          <p:attrName>ppt_h</p:attrName>
                                        </p:attrNameLst>
                                      </p:cBhvr>
                                      <p:tavLst>
                                        <p:tav tm="0">
                                          <p:val>
                                            <p:fltVal val="0"/>
                                          </p:val>
                                        </p:tav>
                                        <p:tav tm="100000">
                                          <p:val>
                                            <p:strVal val="#ppt_h"/>
                                          </p:val>
                                        </p:tav>
                                      </p:tavLst>
                                    </p:anim>
                                    <p:anim calcmode="lin" valueType="num">
                                      <p:cBhvr>
                                        <p:cTn id="24" dur="1000" fill="hold"/>
                                        <p:tgtEl>
                                          <p:spTgt spid="2"/>
                                        </p:tgtEl>
                                        <p:attrNameLst>
                                          <p:attrName>style.rotation</p:attrName>
                                        </p:attrNameLst>
                                      </p:cBhvr>
                                      <p:tavLst>
                                        <p:tav tm="0">
                                          <p:val>
                                            <p:fltVal val="90"/>
                                          </p:val>
                                        </p:tav>
                                        <p:tav tm="100000">
                                          <p:val>
                                            <p:fltVal val="0"/>
                                          </p:val>
                                        </p:tav>
                                      </p:tavLst>
                                    </p:anim>
                                    <p:animEffect transition="in" filter="fade">
                                      <p:cBhvr>
                                        <p:cTn id="2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1066800"/>
            <a:ext cx="9144000" cy="5791200"/>
            <a:chOff x="0" y="1066800"/>
            <a:chExt cx="9144000" cy="579120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479675"/>
              <a:ext cx="3352800" cy="190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0"/>
              <a:ext cx="9144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2895600" y="3200400"/>
              <a:ext cx="184731" cy="369332"/>
            </a:xfrm>
            <a:prstGeom prst="rect">
              <a:avLst/>
            </a:prstGeom>
            <a:noFill/>
          </p:spPr>
          <p:txBody>
            <a:bodyPr wrap="none" rtlCol="0">
              <a:spAutoFit/>
            </a:bodyPr>
            <a:lstStyle/>
            <a:p>
              <a:endParaRPr lang="en-US" dirty="0"/>
            </a:p>
          </p:txBody>
        </p:sp>
        <p:sp>
          <p:nvSpPr>
            <p:cNvPr id="12" name="Oval 11"/>
            <p:cNvSpPr/>
            <p:nvPr/>
          </p:nvSpPr>
          <p:spPr>
            <a:xfrm>
              <a:off x="6096000" y="1979119"/>
              <a:ext cx="2667000" cy="1001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b="1" dirty="0" smtClean="0">
                  <a:solidFill>
                    <a:schemeClr val="accent2">
                      <a:lumMod val="50000"/>
                    </a:schemeClr>
                  </a:solidFill>
                </a:rPr>
                <a:t>المدرس</a:t>
              </a:r>
              <a:endParaRPr lang="en-US" sz="4400" dirty="0">
                <a:solidFill>
                  <a:schemeClr val="accent2">
                    <a:lumMod val="50000"/>
                  </a:schemeClr>
                </a:solidFill>
              </a:endParaRPr>
            </a:p>
          </p:txBody>
        </p:sp>
        <p:sp>
          <p:nvSpPr>
            <p:cNvPr id="16" name="Oval 15"/>
            <p:cNvSpPr/>
            <p:nvPr/>
          </p:nvSpPr>
          <p:spPr>
            <a:xfrm>
              <a:off x="990600" y="2058733"/>
              <a:ext cx="2667000" cy="1001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b="1" dirty="0" smtClean="0"/>
                <a:t>الدرس</a:t>
              </a:r>
              <a:endParaRPr lang="en-US" sz="4400" dirty="0">
                <a:solidFill>
                  <a:schemeClr val="accent2">
                    <a:lumMod val="50000"/>
                  </a:schemeClr>
                </a:solidFill>
              </a:endParaRPr>
            </a:p>
          </p:txBody>
        </p:sp>
        <p:sp>
          <p:nvSpPr>
            <p:cNvPr id="13" name="Half Frame 12"/>
            <p:cNvSpPr/>
            <p:nvPr/>
          </p:nvSpPr>
          <p:spPr>
            <a:xfrm>
              <a:off x="4243573" y="3200400"/>
              <a:ext cx="159253" cy="350520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Rectangle 1"/>
            <p:cNvSpPr/>
            <p:nvPr/>
          </p:nvSpPr>
          <p:spPr>
            <a:xfrm>
              <a:off x="152400" y="3200400"/>
              <a:ext cx="3810000" cy="3505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a:solidFill>
                    <a:schemeClr val="tx1"/>
                  </a:solidFill>
                </a:rPr>
                <a:t>اسم الدرس:الحديث النببي </a:t>
              </a:r>
              <a:endParaRPr lang="ar-SA" sz="3600" b="1" dirty="0" smtClean="0">
                <a:solidFill>
                  <a:schemeClr val="tx1"/>
                </a:solidFill>
              </a:endParaRPr>
            </a:p>
            <a:p>
              <a:pPr algn="ctr"/>
              <a:r>
                <a:rPr lang="ar-SA" sz="3600" b="1" dirty="0" smtClean="0">
                  <a:solidFill>
                    <a:schemeClr val="tx1"/>
                  </a:solidFill>
                </a:rPr>
                <a:t> </a:t>
              </a:r>
              <a:r>
                <a:rPr lang="ar-SA" sz="3600" b="1" dirty="0">
                  <a:solidFill>
                    <a:schemeClr val="tx1"/>
                  </a:solidFill>
                </a:rPr>
                <a:t>مشكاة الصابيح </a:t>
              </a:r>
            </a:p>
            <a:p>
              <a:pPr algn="ctr"/>
              <a:endParaRPr lang="en-US" sz="3600" b="1" dirty="0">
                <a:solidFill>
                  <a:schemeClr val="tx1"/>
                </a:solidFill>
              </a:endParaRPr>
            </a:p>
          </p:txBody>
        </p:sp>
        <p:sp>
          <p:nvSpPr>
            <p:cNvPr id="3" name="Rectangle 2"/>
            <p:cNvSpPr/>
            <p:nvPr/>
          </p:nvSpPr>
          <p:spPr>
            <a:xfrm>
              <a:off x="6248400" y="3200400"/>
              <a:ext cx="2819400" cy="3505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a:solidFill>
                    <a:schemeClr val="tx1"/>
                  </a:solidFill>
                </a:rPr>
                <a:t>اسم المدرس:شيخ </a:t>
              </a:r>
              <a:r>
                <a:rPr lang="ar-SA" sz="3200" b="1" dirty="0" smtClean="0">
                  <a:solidFill>
                    <a:schemeClr val="tx1"/>
                  </a:solidFill>
                </a:rPr>
                <a:t>فريد</a:t>
              </a:r>
            </a:p>
            <a:p>
              <a:pPr algn="ctr"/>
              <a:r>
                <a:rPr lang="ar-SA" sz="3200" b="1" dirty="0" smtClean="0">
                  <a:solidFill>
                    <a:schemeClr val="tx1"/>
                  </a:solidFill>
                </a:rPr>
                <a:t>محاضر </a:t>
              </a:r>
              <a:r>
                <a:rPr lang="ar-SA" sz="3200" b="1" dirty="0">
                  <a:solidFill>
                    <a:schemeClr val="tx1"/>
                  </a:solidFill>
                </a:rPr>
                <a:t>باللغة </a:t>
              </a:r>
              <a:r>
                <a:rPr lang="ar-SA" sz="3200" b="1" dirty="0" smtClean="0">
                  <a:solidFill>
                    <a:schemeClr val="tx1"/>
                  </a:solidFill>
                </a:rPr>
                <a:t>العربية</a:t>
              </a:r>
              <a:endParaRPr lang="ar-SA" sz="3200" b="1" dirty="0">
                <a:solidFill>
                  <a:schemeClr val="tx1"/>
                </a:solidFill>
              </a:endParaRPr>
            </a:p>
            <a:p>
              <a:pPr algn="ctr"/>
              <a:r>
                <a:rPr lang="ar-SA" sz="3200" b="1" dirty="0">
                  <a:solidFill>
                    <a:schemeClr val="tx1"/>
                  </a:solidFill>
                </a:rPr>
                <a:t>اسم المدرسة: مدرسة </a:t>
              </a:r>
              <a:r>
                <a:rPr lang="ar-SA" sz="3200" b="1" dirty="0" smtClean="0">
                  <a:solidFill>
                    <a:schemeClr val="tx1"/>
                  </a:solidFill>
                </a:rPr>
                <a:t>فاضل</a:t>
              </a:r>
            </a:p>
            <a:p>
              <a:pPr algn="ctr"/>
              <a:r>
                <a:rPr lang="ar-SA" sz="3200" b="1" dirty="0">
                  <a:solidFill>
                    <a:schemeClr val="tx1"/>
                  </a:solidFill>
                </a:rPr>
                <a:t>بكالوريوس بباكيلة</a:t>
              </a:r>
              <a:endParaRPr lang="en-US" sz="3200" b="1" dirty="0">
                <a:solidFill>
                  <a:schemeClr val="tx1"/>
                </a:solidFill>
              </a:endParaRPr>
            </a:p>
          </p:txBody>
        </p:sp>
        <p:sp>
          <p:nvSpPr>
            <p:cNvPr id="4" name="Rectangle 3"/>
            <p:cNvSpPr/>
            <p:nvPr/>
          </p:nvSpPr>
          <p:spPr>
            <a:xfrm>
              <a:off x="1275199" y="1066800"/>
              <a:ext cx="6096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t>الان اقدم امامكم </a:t>
              </a:r>
              <a:r>
                <a:rPr lang="ar-SA" sz="3200" b="1" dirty="0"/>
                <a:t>تعريف  الدرس و المدرس </a:t>
              </a:r>
              <a:r>
                <a:rPr lang="ar-SA" sz="3200" dirty="0" smtClean="0"/>
                <a:t> </a:t>
              </a:r>
              <a:endParaRPr lang="en-US" dirty="0"/>
            </a:p>
          </p:txBody>
        </p:sp>
      </p:gr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97259" y="3263444"/>
            <a:ext cx="2004827" cy="2222872"/>
          </a:xfrm>
          <a:prstGeom prst="rect">
            <a:avLst/>
          </a:prstGeom>
        </p:spPr>
      </p:pic>
    </p:spTree>
    <p:extLst>
      <p:ext uri="{BB962C8B-B14F-4D97-AF65-F5344CB8AC3E}">
        <p14:creationId xmlns:p14="http://schemas.microsoft.com/office/powerpoint/2010/main" val="778486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609600"/>
            <a:ext cx="8686800" cy="49530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C00000"/>
                </a:solidFill>
              </a:rPr>
              <a:t>ارجو انكم بالخير بالسلامة الكاملة بعون الله تعالي وانا ايضا بالخير الحمد لله –يايها الطلاب الاعزا اليوم ابحث عن موضوع مهم من حديث النببي صعلم ما بين النبي فيه عن الايمان و الاسلام و الاحسان و علامة القيامة و غير ذالك-</a:t>
            </a:r>
          </a:p>
        </p:txBody>
      </p:sp>
    </p:spTree>
    <p:extLst>
      <p:ext uri="{BB962C8B-B14F-4D97-AF65-F5344CB8AC3E}">
        <p14:creationId xmlns:p14="http://schemas.microsoft.com/office/powerpoint/2010/main" val="241014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24400" y="213360"/>
            <a:ext cx="4206240" cy="12192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000" b="1" dirty="0" smtClean="0">
                <a:ln w="11430"/>
                <a:solidFill>
                  <a:srgbClr val="C00000"/>
                </a:solidFill>
                <a:effectLst>
                  <a:outerShdw blurRad="80000" dist="40000" dir="5040000" algn="tl">
                    <a:srgbClr val="000000">
                      <a:alpha val="30000"/>
                    </a:srgbClr>
                  </a:outerShdw>
                </a:effectLst>
              </a:rPr>
              <a:t>الاستفادة</a:t>
            </a:r>
            <a:endParaRPr lang="en-US" sz="6000" b="1" dirty="0" smtClean="0">
              <a:ln w="11430"/>
              <a:solidFill>
                <a:srgbClr val="C00000"/>
              </a:solidFill>
              <a:effectLst>
                <a:outerShdw blurRad="80000" dist="40000" dir="5040000" algn="tl">
                  <a:srgbClr val="000000">
                    <a:alpha val="30000"/>
                  </a:srgbClr>
                </a:outerShdw>
              </a:effectLst>
            </a:endParaRPr>
          </a:p>
        </p:txBody>
      </p:sp>
      <p:sp>
        <p:nvSpPr>
          <p:cNvPr id="5" name="Rectangle 4"/>
          <p:cNvSpPr/>
          <p:nvPr/>
        </p:nvSpPr>
        <p:spPr>
          <a:xfrm>
            <a:off x="304800" y="228600"/>
            <a:ext cx="4229100" cy="12192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a:latin typeface="SutonnyMJ" pitchFamily="2" charset="0"/>
              </a:rPr>
              <a:t>wkLb</a:t>
            </a:r>
            <a:r>
              <a:rPr lang="en-US" sz="4400" dirty="0">
                <a:latin typeface="SutonnyMJ" pitchFamily="2" charset="0"/>
              </a:rPr>
              <a:t> </a:t>
            </a:r>
            <a:r>
              <a:rPr lang="en-US" sz="4400" dirty="0" err="1" smtClean="0">
                <a:latin typeface="SutonnyMJ" pitchFamily="2" charset="0"/>
              </a:rPr>
              <a:t>dj</a:t>
            </a:r>
            <a:endParaRPr lang="en-US" sz="4400" dirty="0">
              <a:latin typeface="SutonnyMJ" pitchFamily="2" charset="0"/>
            </a:endParaRPr>
          </a:p>
        </p:txBody>
      </p:sp>
      <p:sp>
        <p:nvSpPr>
          <p:cNvPr id="7" name="Rectangle 6"/>
          <p:cNvSpPr/>
          <p:nvPr/>
        </p:nvSpPr>
        <p:spPr>
          <a:xfrm>
            <a:off x="304800" y="1447800"/>
            <a:ext cx="4229100" cy="5181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u="sng" dirty="0">
                <a:ln w="11430">
                  <a:noFill/>
                </a:ln>
                <a:solidFill>
                  <a:schemeClr val="tx1"/>
                </a:solidFill>
                <a:latin typeface="NikoshBAN" pitchFamily="2" charset="0"/>
                <a:cs typeface="NikoshBAN" pitchFamily="2" charset="0"/>
              </a:rPr>
              <a:t>* এ </a:t>
            </a:r>
            <a:r>
              <a:rPr lang="en-US" sz="3200" u="sng" dirty="0" err="1">
                <a:ln w="11430">
                  <a:noFill/>
                </a:ln>
                <a:solidFill>
                  <a:schemeClr val="tx1"/>
                </a:solidFill>
                <a:latin typeface="NikoshBAN" pitchFamily="2" charset="0"/>
                <a:cs typeface="NikoshBAN" pitchFamily="2" charset="0"/>
              </a:rPr>
              <a:t>পাঠ</a:t>
            </a:r>
            <a:r>
              <a:rPr lang="en-US" sz="3200" u="sng" dirty="0">
                <a:ln w="11430">
                  <a:noFill/>
                </a:ln>
                <a:solidFill>
                  <a:schemeClr val="tx1"/>
                </a:solidFill>
                <a:latin typeface="NikoshBAN" pitchFamily="2" charset="0"/>
                <a:cs typeface="NikoshBAN" pitchFamily="2" charset="0"/>
              </a:rPr>
              <a:t> </a:t>
            </a:r>
            <a:r>
              <a:rPr lang="en-US" sz="3200" u="sng" dirty="0" err="1">
                <a:ln w="11430">
                  <a:noFill/>
                </a:ln>
                <a:solidFill>
                  <a:schemeClr val="tx1"/>
                </a:solidFill>
                <a:latin typeface="NikoshBAN" pitchFamily="2" charset="0"/>
                <a:cs typeface="NikoshBAN" pitchFamily="2" charset="0"/>
              </a:rPr>
              <a:t>শেষে</a:t>
            </a:r>
            <a:r>
              <a:rPr lang="en-US" sz="3200" u="sng" dirty="0">
                <a:ln w="11430">
                  <a:noFill/>
                </a:ln>
                <a:solidFill>
                  <a:schemeClr val="tx1"/>
                </a:solidFill>
                <a:latin typeface="NikoshBAN" pitchFamily="2" charset="0"/>
                <a:cs typeface="NikoshBAN" pitchFamily="2" charset="0"/>
              </a:rPr>
              <a:t> </a:t>
            </a:r>
            <a:r>
              <a:rPr lang="en-US" sz="3200" u="sng" dirty="0" err="1">
                <a:ln w="11430">
                  <a:noFill/>
                </a:ln>
                <a:solidFill>
                  <a:schemeClr val="tx1"/>
                </a:solidFill>
                <a:latin typeface="NikoshBAN" pitchFamily="2" charset="0"/>
                <a:cs typeface="NikoshBAN" pitchFamily="2" charset="0"/>
              </a:rPr>
              <a:t>শিক্ষার্থীরা</a:t>
            </a:r>
            <a:r>
              <a:rPr lang="en-US" sz="3200" u="sng" dirty="0">
                <a:ln w="11430">
                  <a:noFill/>
                </a:ln>
                <a:solidFill>
                  <a:schemeClr val="tx1"/>
                </a:solidFill>
                <a:latin typeface="NikoshBAN" pitchFamily="2" charset="0"/>
                <a:cs typeface="NikoshBAN" pitchFamily="2" charset="0"/>
              </a:rPr>
              <a:t> -------</a:t>
            </a:r>
          </a:p>
          <a:p>
            <a:r>
              <a:rPr lang="en-US" sz="3200" dirty="0">
                <a:ln w="11430">
                  <a:noFill/>
                </a:ln>
                <a:solidFill>
                  <a:schemeClr val="tx1"/>
                </a:solidFill>
                <a:latin typeface="NikoshBAN" pitchFamily="2" charset="0"/>
                <a:cs typeface="NikoshBAN" pitchFamily="2" charset="0"/>
              </a:rPr>
              <a:t>১। </a:t>
            </a:r>
            <a:r>
              <a:rPr lang="en-US" sz="3200" dirty="0" err="1" smtClean="0">
                <a:ln w="11430">
                  <a:noFill/>
                </a:ln>
                <a:solidFill>
                  <a:schemeClr val="tx1"/>
                </a:solidFill>
                <a:latin typeface="SutonnyMJ" pitchFamily="2" charset="0"/>
                <a:cs typeface="NikoshBAN" pitchFamily="2" charset="0"/>
              </a:rPr>
              <a:t>Bgvb</a:t>
            </a:r>
            <a:r>
              <a:rPr lang="en-US" sz="3200" dirty="0" smtClean="0">
                <a:ln w="11430">
                  <a:noFill/>
                </a:ln>
                <a:solidFill>
                  <a:schemeClr val="tx1"/>
                </a:solidFill>
                <a:latin typeface="SutonnyMJ" pitchFamily="2" charset="0"/>
                <a:cs typeface="NikoshBAN" pitchFamily="2" charset="0"/>
              </a:rPr>
              <a:t>, </a:t>
            </a:r>
            <a:r>
              <a:rPr lang="en-US" sz="3200" dirty="0" err="1" smtClean="0">
                <a:ln w="11430">
                  <a:noFill/>
                </a:ln>
                <a:solidFill>
                  <a:schemeClr val="tx1"/>
                </a:solidFill>
                <a:latin typeface="SutonnyMJ" pitchFamily="2" charset="0"/>
                <a:cs typeface="NikoshBAN" pitchFamily="2" charset="0"/>
              </a:rPr>
              <a:t>Bmjvg</a:t>
            </a:r>
            <a:r>
              <a:rPr lang="en-US" sz="3200" dirty="0" smtClean="0">
                <a:ln w="11430">
                  <a:noFill/>
                </a:ln>
                <a:solidFill>
                  <a:schemeClr val="tx1"/>
                </a:solidFill>
                <a:latin typeface="SutonnyMJ" pitchFamily="2" charset="0"/>
                <a:cs typeface="NikoshBAN" pitchFamily="2" charset="0"/>
              </a:rPr>
              <a:t> I </a:t>
            </a:r>
            <a:r>
              <a:rPr lang="en-US" sz="3200" dirty="0" err="1" smtClean="0">
                <a:ln w="11430">
                  <a:noFill/>
                </a:ln>
                <a:solidFill>
                  <a:schemeClr val="tx1"/>
                </a:solidFill>
                <a:latin typeface="SutonnyMJ" pitchFamily="2" charset="0"/>
                <a:cs typeface="NikoshBAN" pitchFamily="2" charset="0"/>
              </a:rPr>
              <a:t>Bnmvb</a:t>
            </a:r>
            <a:r>
              <a:rPr lang="en-US" sz="3200" dirty="0" smtClean="0">
                <a:ln w="11430">
                  <a:noFill/>
                </a:ln>
                <a:solidFill>
                  <a:schemeClr val="tx1"/>
                </a:solidFill>
                <a:latin typeface="SutonnyMJ" pitchFamily="2" charset="0"/>
                <a:cs typeface="NikoshBAN" pitchFamily="2" charset="0"/>
              </a:rPr>
              <a:t> </a:t>
            </a:r>
            <a:r>
              <a:rPr lang="en-US" sz="3200" dirty="0" err="1" smtClean="0">
                <a:ln w="11430">
                  <a:noFill/>
                </a:ln>
                <a:solidFill>
                  <a:schemeClr val="tx1"/>
                </a:solidFill>
                <a:latin typeface="SutonnyMJ" pitchFamily="2" charset="0"/>
                <a:cs typeface="NikoshBAN" pitchFamily="2" charset="0"/>
              </a:rPr>
              <a:t>m¤ú‡K</a:t>
            </a:r>
            <a:r>
              <a:rPr lang="en-US" sz="3200" dirty="0" smtClean="0">
                <a:ln w="11430">
                  <a:noFill/>
                </a:ln>
                <a:solidFill>
                  <a:schemeClr val="tx1"/>
                </a:solidFill>
                <a:latin typeface="SutonnyMJ" pitchFamily="2" charset="0"/>
                <a:cs typeface="NikoshBAN" pitchFamily="2" charset="0"/>
              </a:rPr>
              <a:t>© </a:t>
            </a:r>
            <a:r>
              <a:rPr lang="en-US" sz="3200" dirty="0" err="1" smtClean="0">
                <a:ln w="11430">
                  <a:noFill/>
                </a:ln>
                <a:solidFill>
                  <a:schemeClr val="tx1"/>
                </a:solidFill>
                <a:latin typeface="SutonnyMJ" pitchFamily="2" charset="0"/>
                <a:cs typeface="NikoshBAN" pitchFamily="2" charset="0"/>
              </a:rPr>
              <a:t>Rvb‡Z</a:t>
            </a:r>
            <a:r>
              <a:rPr lang="en-US" sz="3200" dirty="0" smtClean="0">
                <a:ln w="11430">
                  <a:noFill/>
                </a:ln>
                <a:solidFill>
                  <a:schemeClr val="tx1"/>
                </a:solidFill>
                <a:latin typeface="SutonnyMJ" pitchFamily="2" charset="0"/>
                <a:cs typeface="NikoshBAN" pitchFamily="2" charset="0"/>
              </a:rPr>
              <a:t> </a:t>
            </a:r>
            <a:r>
              <a:rPr lang="en-US" sz="3200" dirty="0" err="1" smtClean="0">
                <a:ln w="11430">
                  <a:noFill/>
                </a:ln>
                <a:solidFill>
                  <a:schemeClr val="tx1"/>
                </a:solidFill>
                <a:latin typeface="SutonnyMJ" pitchFamily="2" charset="0"/>
                <a:cs typeface="NikoshBAN" pitchFamily="2" charset="0"/>
              </a:rPr>
              <a:t>cvi‡e</a:t>
            </a:r>
            <a:r>
              <a:rPr lang="en-US" sz="3200" dirty="0" smtClean="0">
                <a:ln w="11430">
                  <a:noFill/>
                </a:ln>
                <a:solidFill>
                  <a:schemeClr val="tx1"/>
                </a:solidFill>
                <a:latin typeface="SutonnyMJ" pitchFamily="2" charset="0"/>
                <a:cs typeface="NikoshBAN" pitchFamily="2" charset="0"/>
              </a:rPr>
              <a:t>| </a:t>
            </a:r>
          </a:p>
          <a:p>
            <a:r>
              <a:rPr lang="en-US" sz="3200" dirty="0" smtClean="0">
                <a:ln w="11430">
                  <a:noFill/>
                </a:ln>
                <a:solidFill>
                  <a:schemeClr val="tx1"/>
                </a:solidFill>
                <a:latin typeface="NikoshBAN" pitchFamily="2" charset="0"/>
                <a:cs typeface="NikoshBAN" pitchFamily="2" charset="0"/>
              </a:rPr>
              <a:t>২</a:t>
            </a:r>
            <a:r>
              <a:rPr lang="en-US" sz="3200" dirty="0">
                <a:ln w="11430">
                  <a:noFill/>
                </a:ln>
                <a:solidFill>
                  <a:schemeClr val="tx1"/>
                </a:solidFill>
                <a:latin typeface="NikoshBAN" pitchFamily="2" charset="0"/>
                <a:cs typeface="NikoshBAN" pitchFamily="2" charset="0"/>
              </a:rPr>
              <a:t>। </a:t>
            </a:r>
            <a:r>
              <a:rPr lang="en-US" sz="3200" dirty="0" err="1">
                <a:ln w="11430">
                  <a:noFill/>
                </a:ln>
                <a:solidFill>
                  <a:schemeClr val="tx1"/>
                </a:solidFill>
                <a:latin typeface="SutonnyMJ" pitchFamily="2" charset="0"/>
                <a:cs typeface="NikoshBAN" pitchFamily="2" charset="0"/>
              </a:rPr>
              <a:t>wKqvg‡Zi</a:t>
            </a:r>
            <a:r>
              <a:rPr lang="en-US" sz="3200" dirty="0">
                <a:ln w="11430">
                  <a:noFill/>
                </a:ln>
                <a:solidFill>
                  <a:schemeClr val="tx1"/>
                </a:solidFill>
                <a:latin typeface="SutonnyMJ" pitchFamily="2" charset="0"/>
                <a:cs typeface="NikoshBAN" pitchFamily="2" charset="0"/>
              </a:rPr>
              <a:t> </a:t>
            </a:r>
            <a:r>
              <a:rPr lang="en-US" sz="3200" dirty="0" err="1">
                <a:ln w="11430">
                  <a:noFill/>
                </a:ln>
                <a:solidFill>
                  <a:schemeClr val="tx1"/>
                </a:solidFill>
                <a:latin typeface="SutonnyMJ" pitchFamily="2" charset="0"/>
                <a:cs typeface="NikoshBAN" pitchFamily="2" charset="0"/>
              </a:rPr>
              <a:t>AvjvgZ</a:t>
            </a:r>
            <a:r>
              <a:rPr lang="en-US" sz="3200" dirty="0">
                <a:ln w="11430">
                  <a:noFill/>
                </a:ln>
                <a:solidFill>
                  <a:schemeClr val="tx1"/>
                </a:solidFill>
                <a:latin typeface="SutonnyMJ" pitchFamily="2" charset="0"/>
                <a:cs typeface="NikoshBAN" pitchFamily="2" charset="0"/>
              </a:rPr>
              <a:t> </a:t>
            </a:r>
            <a:r>
              <a:rPr lang="en-US" sz="3200" dirty="0" err="1">
                <a:ln w="11430">
                  <a:noFill/>
                </a:ln>
                <a:solidFill>
                  <a:schemeClr val="tx1"/>
                </a:solidFill>
                <a:latin typeface="SutonnyMJ" pitchFamily="2" charset="0"/>
                <a:cs typeface="NikoshBAN" pitchFamily="2" charset="0"/>
              </a:rPr>
              <a:t>m¤ú‡K</a:t>
            </a:r>
            <a:r>
              <a:rPr lang="en-US" sz="3200" dirty="0">
                <a:ln w="11430">
                  <a:noFill/>
                </a:ln>
                <a:solidFill>
                  <a:schemeClr val="tx1"/>
                </a:solidFill>
                <a:latin typeface="SutonnyMJ" pitchFamily="2" charset="0"/>
                <a:cs typeface="NikoshBAN" pitchFamily="2" charset="0"/>
              </a:rPr>
              <a:t>© </a:t>
            </a:r>
            <a:r>
              <a:rPr lang="en-US" sz="3200" dirty="0" err="1">
                <a:ln w="11430">
                  <a:noFill/>
                </a:ln>
                <a:solidFill>
                  <a:schemeClr val="tx1"/>
                </a:solidFill>
                <a:latin typeface="SutonnyMJ" pitchFamily="2" charset="0"/>
                <a:cs typeface="NikoshBAN" pitchFamily="2" charset="0"/>
              </a:rPr>
              <a:t>Rvb‡Z</a:t>
            </a:r>
            <a:r>
              <a:rPr lang="en-US" sz="3200" dirty="0">
                <a:ln w="11430">
                  <a:noFill/>
                </a:ln>
                <a:solidFill>
                  <a:schemeClr val="tx1"/>
                </a:solidFill>
                <a:latin typeface="SutonnyMJ" pitchFamily="2" charset="0"/>
                <a:cs typeface="NikoshBAN" pitchFamily="2" charset="0"/>
              </a:rPr>
              <a:t> </a:t>
            </a:r>
            <a:r>
              <a:rPr lang="en-US" sz="3200" dirty="0" err="1">
                <a:ln w="11430">
                  <a:noFill/>
                </a:ln>
                <a:solidFill>
                  <a:schemeClr val="tx1"/>
                </a:solidFill>
                <a:latin typeface="SutonnyMJ" pitchFamily="2" charset="0"/>
                <a:cs typeface="NikoshBAN" pitchFamily="2" charset="0"/>
              </a:rPr>
              <a:t>cvi‡e</a:t>
            </a:r>
            <a:r>
              <a:rPr lang="en-US" sz="3200" dirty="0">
                <a:ln w="11430">
                  <a:noFill/>
                </a:ln>
                <a:solidFill>
                  <a:schemeClr val="tx1"/>
                </a:solidFill>
                <a:latin typeface="SutonnyMJ" pitchFamily="2" charset="0"/>
                <a:cs typeface="NikoshBAN" pitchFamily="2" charset="0"/>
              </a:rPr>
              <a:t>| </a:t>
            </a:r>
            <a:endParaRPr lang="en-US" sz="3200" dirty="0">
              <a:ln w="11430">
                <a:noFill/>
              </a:ln>
              <a:solidFill>
                <a:schemeClr val="tx1"/>
              </a:solidFill>
              <a:latin typeface="NikoshBAN" pitchFamily="2" charset="0"/>
              <a:cs typeface="NikoshBAN" pitchFamily="2" charset="0"/>
            </a:endParaRPr>
          </a:p>
          <a:p>
            <a:r>
              <a:rPr lang="en-US" sz="3200" dirty="0">
                <a:ln w="11430">
                  <a:noFill/>
                </a:ln>
                <a:solidFill>
                  <a:schemeClr val="tx1"/>
                </a:solidFill>
                <a:latin typeface="NikoshBAN" pitchFamily="2" charset="0"/>
                <a:cs typeface="NikoshBAN" pitchFamily="2" charset="0"/>
              </a:rPr>
              <a:t>৩</a:t>
            </a:r>
            <a:r>
              <a:rPr lang="en-US" sz="3200" dirty="0" smtClean="0">
                <a:ln w="11430">
                  <a:noFill/>
                </a:ln>
                <a:solidFill>
                  <a:schemeClr val="tx1"/>
                </a:solidFill>
                <a:latin typeface="NikoshBAN" pitchFamily="2" charset="0"/>
                <a:cs typeface="NikoshBAN" pitchFamily="2" charset="0"/>
              </a:rPr>
              <a:t>।</a:t>
            </a:r>
            <a:r>
              <a:rPr lang="en-US" sz="3200" dirty="0" smtClean="0">
                <a:ln w="11430">
                  <a:noFill/>
                </a:ln>
                <a:solidFill>
                  <a:schemeClr val="tx1"/>
                </a:solidFill>
                <a:latin typeface="SutonnyMJ" pitchFamily="2" charset="0"/>
                <a:cs typeface="NikoshBAN" pitchFamily="2" charset="0"/>
              </a:rPr>
              <a:t>ZviwKe </a:t>
            </a:r>
            <a:r>
              <a:rPr lang="en-US" sz="3200" dirty="0" err="1" smtClean="0">
                <a:ln w="11430">
                  <a:noFill/>
                </a:ln>
                <a:solidFill>
                  <a:schemeClr val="tx1"/>
                </a:solidFill>
                <a:latin typeface="SutonnyMJ" pitchFamily="2" charset="0"/>
                <a:cs typeface="NikoshBAN" pitchFamily="2" charset="0"/>
              </a:rPr>
              <a:t>m¤ú‡K</a:t>
            </a:r>
            <a:r>
              <a:rPr lang="en-US" sz="3200" dirty="0" smtClean="0">
                <a:ln w="11430">
                  <a:noFill/>
                </a:ln>
                <a:solidFill>
                  <a:schemeClr val="tx1"/>
                </a:solidFill>
                <a:latin typeface="SutonnyMJ" pitchFamily="2" charset="0"/>
                <a:cs typeface="NikoshBAN" pitchFamily="2" charset="0"/>
              </a:rPr>
              <a:t>© </a:t>
            </a:r>
            <a:r>
              <a:rPr lang="en-US" sz="3200" dirty="0" err="1" smtClean="0">
                <a:ln w="11430">
                  <a:noFill/>
                </a:ln>
                <a:solidFill>
                  <a:schemeClr val="tx1"/>
                </a:solidFill>
                <a:latin typeface="SutonnyMJ" pitchFamily="2" charset="0"/>
                <a:cs typeface="NikoshBAN" pitchFamily="2" charset="0"/>
              </a:rPr>
              <a:t>Rvb‡Z</a:t>
            </a:r>
            <a:r>
              <a:rPr lang="en-US" sz="3200" dirty="0" smtClean="0">
                <a:ln w="11430">
                  <a:noFill/>
                </a:ln>
                <a:solidFill>
                  <a:schemeClr val="tx1"/>
                </a:solidFill>
                <a:latin typeface="SutonnyMJ" pitchFamily="2" charset="0"/>
                <a:cs typeface="NikoshBAN" pitchFamily="2" charset="0"/>
              </a:rPr>
              <a:t> </a:t>
            </a:r>
            <a:r>
              <a:rPr lang="en-US" sz="3200" dirty="0" err="1" smtClean="0">
                <a:ln w="11430">
                  <a:noFill/>
                </a:ln>
                <a:solidFill>
                  <a:schemeClr val="tx1"/>
                </a:solidFill>
                <a:latin typeface="SutonnyMJ" pitchFamily="2" charset="0"/>
                <a:cs typeface="NikoshBAN" pitchFamily="2" charset="0"/>
              </a:rPr>
              <a:t>cvi‡e</a:t>
            </a:r>
            <a:r>
              <a:rPr lang="en-US" sz="3200" dirty="0" smtClean="0">
                <a:ln w="11430">
                  <a:noFill/>
                </a:ln>
                <a:solidFill>
                  <a:schemeClr val="tx1"/>
                </a:solidFill>
                <a:latin typeface="SutonnyMJ" pitchFamily="2" charset="0"/>
                <a:cs typeface="NikoshBAN" pitchFamily="2" charset="0"/>
              </a:rPr>
              <a:t>|</a:t>
            </a:r>
          </a:p>
          <a:p>
            <a:r>
              <a:rPr lang="en-US" sz="3200" dirty="0" smtClean="0">
                <a:ln w="11430">
                  <a:noFill/>
                </a:ln>
                <a:solidFill>
                  <a:schemeClr val="tx1"/>
                </a:solidFill>
                <a:latin typeface="SutonnyMJ" pitchFamily="2" charset="0"/>
                <a:cs typeface="NikoshBAN" pitchFamily="2" charset="0"/>
              </a:rPr>
              <a:t>4| </a:t>
            </a:r>
            <a:r>
              <a:rPr lang="en-US" sz="3200" dirty="0" err="1" smtClean="0">
                <a:ln w="11430">
                  <a:noFill/>
                </a:ln>
                <a:solidFill>
                  <a:schemeClr val="tx1"/>
                </a:solidFill>
                <a:latin typeface="SutonnyMJ" pitchFamily="2" charset="0"/>
                <a:cs typeface="NikoshBAN" pitchFamily="2" charset="0"/>
              </a:rPr>
              <a:t>cÖvmswMK</a:t>
            </a:r>
            <a:r>
              <a:rPr lang="en-US" sz="3200" dirty="0" smtClean="0">
                <a:ln w="11430">
                  <a:noFill/>
                </a:ln>
                <a:solidFill>
                  <a:schemeClr val="tx1"/>
                </a:solidFill>
                <a:latin typeface="SutonnyMJ" pitchFamily="2" charset="0"/>
                <a:cs typeface="NikoshBAN" pitchFamily="2" charset="0"/>
              </a:rPr>
              <a:t> </a:t>
            </a:r>
            <a:r>
              <a:rPr lang="en-US" sz="3200" dirty="0" err="1" smtClean="0">
                <a:ln w="11430">
                  <a:noFill/>
                </a:ln>
                <a:solidFill>
                  <a:schemeClr val="tx1"/>
                </a:solidFill>
                <a:latin typeface="SutonnyMJ" pitchFamily="2" charset="0"/>
                <a:cs typeface="NikoshBAN" pitchFamily="2" charset="0"/>
              </a:rPr>
              <a:t>wUKv</a:t>
            </a:r>
            <a:endParaRPr lang="en-US" sz="3200" dirty="0">
              <a:ln w="11430">
                <a:noFill/>
              </a:ln>
              <a:solidFill>
                <a:schemeClr val="tx1"/>
              </a:solidFill>
              <a:latin typeface="NikoshBAN" pitchFamily="2" charset="0"/>
              <a:cs typeface="NikoshBAN" pitchFamily="2" charset="0"/>
            </a:endParaRPr>
          </a:p>
          <a:p>
            <a:pPr algn="ctr"/>
            <a:endParaRPr lang="en-US" sz="3200" dirty="0">
              <a:solidFill>
                <a:schemeClr val="tx1"/>
              </a:solidFill>
            </a:endParaRPr>
          </a:p>
        </p:txBody>
      </p:sp>
      <p:sp>
        <p:nvSpPr>
          <p:cNvPr id="8" name="Rectangle 7"/>
          <p:cNvSpPr/>
          <p:nvPr/>
        </p:nvSpPr>
        <p:spPr>
          <a:xfrm>
            <a:off x="4724400" y="1447800"/>
            <a:ext cx="4206240" cy="5181600"/>
          </a:xfrm>
          <a:prstGeom prst="rect">
            <a:avLst/>
          </a:prstGeom>
          <a:solidFill>
            <a:srgbClr val="7030A0"/>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en-US" sz="3600" b="1" u="sng" dirty="0">
                <a:ln w="11430"/>
                <a:solidFill>
                  <a:srgbClr val="FFFF00"/>
                </a:solidFill>
                <a:latin typeface="Times New Roman" pitchFamily="18" charset="0"/>
                <a:cs typeface="Times New Roman" pitchFamily="18" charset="0"/>
              </a:rPr>
              <a:t> </a:t>
            </a:r>
            <a:endParaRPr lang="en-US" sz="3600" b="1" u="sng" dirty="0" smtClean="0">
              <a:ln w="11430"/>
              <a:solidFill>
                <a:srgbClr val="FFFF00"/>
              </a:solidFill>
              <a:latin typeface="Times New Roman" pitchFamily="18" charset="0"/>
              <a:cs typeface="Times New Roman" pitchFamily="18" charset="0"/>
            </a:endParaRPr>
          </a:p>
          <a:p>
            <a:pPr algn="r" rtl="1"/>
            <a:r>
              <a:rPr lang="en-US" sz="3600" b="1" u="sng" dirty="0" smtClean="0">
                <a:ln w="11430"/>
                <a:solidFill>
                  <a:srgbClr val="FFFF00"/>
                </a:solidFill>
                <a:latin typeface="Times New Roman" pitchFamily="18" charset="0"/>
                <a:cs typeface="Times New Roman" pitchFamily="18" charset="0"/>
              </a:rPr>
              <a:t>*</a:t>
            </a:r>
            <a:r>
              <a:rPr lang="ar-SA" sz="3600" b="1" u="sng" dirty="0">
                <a:ln w="11430"/>
                <a:solidFill>
                  <a:srgbClr val="FFFF00"/>
                </a:solidFill>
                <a:latin typeface="Times New Roman" pitchFamily="18" charset="0"/>
                <a:cs typeface="Times New Roman" pitchFamily="18" charset="0"/>
              </a:rPr>
              <a:t>يستطيع الطلاب </a:t>
            </a:r>
            <a:r>
              <a:rPr lang="ar-SA" sz="3600" b="1" u="sng" dirty="0" smtClean="0">
                <a:ln w="11430"/>
                <a:solidFill>
                  <a:srgbClr val="FFFF00"/>
                </a:solidFill>
                <a:latin typeface="Times New Roman" pitchFamily="18" charset="0"/>
                <a:cs typeface="Times New Roman" pitchFamily="18" charset="0"/>
              </a:rPr>
              <a:t>بعد </a:t>
            </a:r>
            <a:r>
              <a:rPr lang="ar-SA" sz="3600" b="1" u="sng" dirty="0">
                <a:ln w="11430"/>
                <a:solidFill>
                  <a:srgbClr val="FFFF00"/>
                </a:solidFill>
                <a:latin typeface="Times New Roman" pitchFamily="18" charset="0"/>
                <a:cs typeface="Times New Roman" pitchFamily="18" charset="0"/>
              </a:rPr>
              <a:t>الفراغة الدرس---</a:t>
            </a:r>
          </a:p>
          <a:p>
            <a:pPr algn="r" rtl="1"/>
            <a:r>
              <a:rPr lang="ar-SA" sz="3600" b="1" dirty="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ا) </a:t>
            </a:r>
            <a:r>
              <a:rPr lang="ar-SA" sz="3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معرفة الاسلام-الايمان و الاحسان</a:t>
            </a:r>
            <a:endParaRPr lang="ar-SA" sz="3600" b="1" dirty="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endParaRPr>
          </a:p>
          <a:p>
            <a:pPr algn="r" rtl="1"/>
            <a:r>
              <a:rPr lang="ar-SA" sz="3600" b="1" dirty="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ب) </a:t>
            </a:r>
            <a:r>
              <a:rPr lang="ar-SA" sz="3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ان يقول علامة القيامة</a:t>
            </a:r>
            <a:endParaRPr lang="ar-SA" sz="3600" b="1" dirty="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endParaRPr>
          </a:p>
          <a:p>
            <a:pPr algn="r" rtl="1"/>
            <a:r>
              <a:rPr lang="ar-SA" sz="3600" b="1" dirty="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ج) </a:t>
            </a:r>
            <a:r>
              <a:rPr lang="ar-SA" sz="3600" b="1" dirty="0" smtClean="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rPr>
              <a:t>ان يتعلم تركيب الجمل</a:t>
            </a:r>
            <a:endParaRPr lang="ar-SA" sz="3600" b="1" dirty="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endParaRPr>
          </a:p>
          <a:p>
            <a:pPr algn="r" rtl="1"/>
            <a:endParaRPr lang="en-US" sz="3600" b="1" dirty="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endParaRPr>
          </a:p>
          <a:p>
            <a:pPr algn="ctr"/>
            <a:endParaRPr lang="en-US" dirty="0">
              <a:solidFill>
                <a:srgbClr val="FFFF00"/>
              </a:solidFill>
            </a:endParaRPr>
          </a:p>
        </p:txBody>
      </p:sp>
    </p:spTree>
    <p:extLst>
      <p:ext uri="{BB962C8B-B14F-4D97-AF65-F5344CB8AC3E}">
        <p14:creationId xmlns:p14="http://schemas.microsoft.com/office/powerpoint/2010/main" val="3394049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1)">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2400" y="152400"/>
            <a:ext cx="8839200" cy="64770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chemeClr val="tx1"/>
                </a:solidFill>
              </a:rPr>
              <a:t>عَنْ عُمَرَ بْنِ الْخَطَّابِ قَالَ بَيْنَمَا نَحْنُ عِنْدَ رَسُوْل اللهِ ﷺ ذَاتَ يَوْمٍ إِذْ طَلَعَ عَلَيْنَا رَجُلٌ شَدِيدُ بَيَاضِ الثِّيَابِ شَدِيدُ سَوَادِ الشَّعْرِ لَا يُرَى عَلَيْهِ أَثَرُ السَّفَرِ وَلَا يَعْرِفُه مِنَّا أَحَدٌ حَتّى جَلَسَ إِلَى النَّبِيِّ ﷺ فَأَسْنَدَ رُكْبَتَيْهِ إِلى رُكْبَتَيْهِ وَوَضَعَ كَفَّيْهِ عَلى فَخِذَيْهِ وَقَالَ يَا مُحَمَّدُ أَخْبِرْنِي عَنِ الْإِسْلَامِ قَالَ «الْإِسْلَامُ : أَنْ تَشْهَدَ أَنْ لَّا إِلهَ اِلَّا اللّهُ وَأَنَّ مُحَمَّدًا رَسُولُ اللهِ وَتُقِيمَ الصَّلَاة وَتُؤْتِيَ الزَّكَاةَ وَتَصُومَ رَمَضَانَ وَتَحُجَّ الْبَيْتَ إِنِ اسْتَطَعْتَ إِلَيْهِ سَبِيْلًا» قَالَ صَدَقْتَ قَالَ فَعَجِبْنَا لَه يَسْأَلُه وَيُصَدِّقُه </a:t>
            </a:r>
            <a:r>
              <a:rPr lang="ar-SA" sz="2800" b="1" dirty="0" smtClean="0">
                <a:solidFill>
                  <a:schemeClr val="tx1"/>
                </a:solidFill>
              </a:rPr>
              <a:t>الْإِيم</a:t>
            </a:r>
            <a:endParaRPr lang="en-US" sz="2800" b="1" dirty="0">
              <a:solidFill>
                <a:schemeClr val="tx1"/>
              </a:solidFill>
            </a:endParaRPr>
          </a:p>
        </p:txBody>
      </p:sp>
    </p:spTree>
    <p:extLst>
      <p:ext uri="{BB962C8B-B14F-4D97-AF65-F5344CB8AC3E}">
        <p14:creationId xmlns:p14="http://schemas.microsoft.com/office/powerpoint/2010/main" val="3638251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533400"/>
            <a:ext cx="8382000" cy="5632311"/>
          </a:xfrm>
          <a:prstGeom prst="rect">
            <a:avLst/>
          </a:prstGeom>
          <a:solidFill>
            <a:schemeClr val="accent6">
              <a:lumMod val="40000"/>
              <a:lumOff val="60000"/>
            </a:schemeClr>
          </a:solidFill>
        </p:spPr>
        <p:txBody>
          <a:bodyPr wrap="square">
            <a:spAutoFit/>
          </a:bodyPr>
          <a:lstStyle/>
          <a:p>
            <a:pPr algn="ctr"/>
            <a:r>
              <a:rPr lang="ar-SA" sz="3600" b="1" dirty="0"/>
              <a:t>قَالَ فَأَخْبِرْنِي عَنِ َانِ قَالَ : «أَنْ تُؤْمِنَ بِاللهِ وَمَلَائِكَتِه وَكُتُبِه وَرُسُلِه وَالْيَوْمِ الْاۤخِرِ وَتُؤْمِنَ بِالْقَدَرِ خَيْرِه وَشَرِّه» قَالَ صَدَقْتَ قَالَ فَأَخْبِرْنِي عَنِ الْإِحْسَانِ قَالَ : «أَنْ تَعْبُدَ اللهَ كَأَنَّكَ تَرَاهُ فَإِنْ لَمْ تَكُنْ تَرَاهُ فَإِنَّه يَرَاكَ» قَالَ فَأَخْبِرْنِي عَنِ السَّاعَةِ قَالَ : «مَا الْمَسْئُولُ عَنْهَا بِأَعْلَمَ مِنْ السَّائِلِ» قَالَ فَأَخْبِرْنِي عَنْ أَمَارَتِهَا قَالَ : «أَنْ تَلِدَ الْأَمَةُ رَبَّتَهَا، وَأَنْ تَرَى الْحُفَاةَ الْعُرَاةَ الْعَالَةَ رِعَاءَ الشَّاءِ يَتَطَاوَلُونَ فِي الْبُنْيَانِ» قَالَ ثُمَّ انْطَلَقَ فَلَبِثْتُ مَلِيًّا ثُمَّ قَالَ لِي : «يَا عُمَرُ! أَتَدْرِي مَنِ السَّائِلُ؟» قُلْتُ اللّهُ وَرَسُولُه أَعْلَمُ قَالَ : «فَإِنَّه جِبْرِيلُ أَتَاكُمْ يُعَلِّمُكُمْ دِينَكُمْ». رَوَاهُ مُسْلِمٌ</a:t>
            </a:r>
            <a:endParaRPr lang="en-US" sz="3600" b="1" dirty="0"/>
          </a:p>
        </p:txBody>
      </p:sp>
    </p:spTree>
    <p:extLst>
      <p:ext uri="{BB962C8B-B14F-4D97-AF65-F5344CB8AC3E}">
        <p14:creationId xmlns:p14="http://schemas.microsoft.com/office/powerpoint/2010/main" val="2916322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381000"/>
            <a:ext cx="80772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dirty="0" smtClean="0"/>
              <a:t>عمل المنزلي</a:t>
            </a:r>
            <a:endParaRPr lang="en-US" sz="4400" dirty="0"/>
          </a:p>
        </p:txBody>
      </p:sp>
      <p:sp>
        <p:nvSpPr>
          <p:cNvPr id="5" name="Oval 4"/>
          <p:cNvSpPr/>
          <p:nvPr/>
        </p:nvSpPr>
        <p:spPr>
          <a:xfrm>
            <a:off x="990600" y="2667000"/>
            <a:ext cx="7543800" cy="3733800"/>
          </a:xfrm>
          <a:prstGeom prst="ellipse">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b="1" dirty="0" smtClean="0">
                <a:solidFill>
                  <a:schemeClr val="bg1"/>
                </a:solidFill>
              </a:rPr>
              <a:t>ما هو الاسلام و الايمان و الاحسان بضوء الحديث</a:t>
            </a:r>
          </a:p>
        </p:txBody>
      </p:sp>
    </p:spTree>
    <p:extLst>
      <p:ext uri="{BB962C8B-B14F-4D97-AF65-F5344CB8AC3E}">
        <p14:creationId xmlns:p14="http://schemas.microsoft.com/office/powerpoint/2010/main" val="30552811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TotalTime>
  <Words>418</Words>
  <Application>Microsoft Office PowerPoint</Application>
  <PresentationFormat>On-screen Show (4:3)</PresentationFormat>
  <Paragraphs>33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Sheikh farid</dc:creator>
  <cp:lastModifiedBy>Sheikh farid</cp:lastModifiedBy>
  <cp:revision>46</cp:revision>
  <dcterms:created xsi:type="dcterms:W3CDTF">2006-08-16T00:00:00Z</dcterms:created>
  <dcterms:modified xsi:type="dcterms:W3CDTF">2020-11-12T10:16:31Z</dcterms:modified>
</cp:coreProperties>
</file>