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0" r:id="rId3"/>
    <p:sldId id="268" r:id="rId4"/>
    <p:sldId id="271" r:id="rId5"/>
    <p:sldId id="262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0B055-1391-4152-B4E2-6EFE5680783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E0688-CF7D-44EB-BB52-36A11AB5D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E0688-CF7D-44EB-BB52-36A11AB5D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E0688-CF7D-44EB-BB52-36A11AB5D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2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2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7C1B-68EC-4F3C-8FA2-B64B4C40970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8319-2538-418A-921F-1976B8BB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53" y="342868"/>
            <a:ext cx="12191999" cy="1325563"/>
          </a:xfrm>
          <a:scene3d>
            <a:camera prst="perspectiveRight"/>
            <a:lightRig rig="threePt" dir="t"/>
          </a:scene3d>
        </p:spPr>
        <p:txBody>
          <a:bodyPr/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ভাইরাসের বিস্তার কোনভাবেই প্রতি</a:t>
            </a:r>
            <a:r>
              <a:rPr lang="bn-I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 করা যাচ্ছেনা । তাই</a:t>
            </a:r>
            <a:br>
              <a:rPr lang="bn-I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কতদিনে যে  ছাত্র-ছাত্রীরা ক্লাশমুখী হবে তার নিশ্চয়তা নাই।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3" y="2033516"/>
            <a:ext cx="6016848" cy="35893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33516"/>
            <a:ext cx="6031657" cy="3589361"/>
          </a:xfrm>
        </p:spPr>
      </p:pic>
      <p:sp>
        <p:nvSpPr>
          <p:cNvPr id="7" name="TextBox 6"/>
          <p:cNvSpPr txBox="1"/>
          <p:nvPr/>
        </p:nvSpPr>
        <p:spPr>
          <a:xfrm>
            <a:off x="580789" y="612197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বুঝতেই পারছো নিজেকে দেশ উপযোগী হিসেবে গড়ে </a:t>
            </a:r>
            <a:r>
              <a:rPr lang="bn-IN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তুলতে অনলাইন ক্লাশ ছাড়া কোন গতি নাই।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0" y="0"/>
            <a:ext cx="12759558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359" y="189186"/>
                <a:ext cx="1149306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বৃত্তচাপ 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30 </a:t>
                </a:r>
                <a:r>
                  <a:rPr lang="bn-IN" sz="3200" dirty="0" smtClean="0">
                    <a:cs typeface="NikoshBAN" panose="02000000000000000000" pitchFamily="2" charset="0"/>
                  </a:rPr>
                  <a:t>মিটার ব্যাসার্ধবিশিষ্ট একটি বৃত্তের কেন্দ্রে </a:t>
                </a:r>
                <a:r>
                  <a:rPr lang="en-US" sz="3200" dirty="0">
                    <a:cs typeface="NikoshBAN" panose="02000000000000000000" pitchFamily="2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উৎপন্ন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200" dirty="0" smtClean="0">
                  <a:cs typeface="NikoshBAN" panose="02000000000000000000" pitchFamily="2" charset="0"/>
                </a:endParaRPr>
              </a:p>
              <a:p>
                <a:r>
                  <a:rPr lang="bn-IN" sz="3200" b="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বৃত্তচাপটির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চাপটির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উপর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দন্ডায়মান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বৃত্তকলার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9" y="189186"/>
                <a:ext cx="11493062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326" t="-847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3779" y="1623848"/>
            <a:ext cx="215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00877" y="1393595"/>
            <a:ext cx="3852041" cy="3367591"/>
            <a:chOff x="4044097" y="3417319"/>
            <a:chExt cx="3022692" cy="2690893"/>
          </a:xfrm>
        </p:grpSpPr>
        <p:sp>
          <p:nvSpPr>
            <p:cNvPr id="6" name="TextBox 5"/>
            <p:cNvSpPr txBox="1"/>
            <p:nvPr/>
          </p:nvSpPr>
          <p:spPr>
            <a:xfrm>
              <a:off x="5590931" y="3417319"/>
              <a:ext cx="57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44097" y="3693070"/>
              <a:ext cx="3022692" cy="2415142"/>
              <a:chOff x="4054908" y="3714296"/>
              <a:chExt cx="3022692" cy="2415142"/>
            </a:xfrm>
          </p:grpSpPr>
          <p:sp>
            <p:nvSpPr>
              <p:cNvPr id="8" name="Pie 7"/>
              <p:cNvSpPr/>
              <p:nvPr/>
            </p:nvSpPr>
            <p:spPr>
              <a:xfrm rot="14187694">
                <a:off x="4101900" y="3674845"/>
                <a:ext cx="2407601" cy="2501585"/>
              </a:xfrm>
              <a:prstGeom prst="pie">
                <a:avLst>
                  <a:gd name="adj1" fmla="val 3097613"/>
                  <a:gd name="adj2" fmla="val 7479357"/>
                </a:avLst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18375" y="3714296"/>
                <a:ext cx="2416222" cy="217189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70401" y="4725583"/>
                <a:ext cx="440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</a:t>
                </a:r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98370" y="4694121"/>
                <a:ext cx="579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</a:t>
                </a:r>
                <a:endParaRPr lang="en-US" sz="2000" dirty="0"/>
              </a:p>
            </p:txBody>
          </p:sp>
          <p:sp>
            <p:nvSpPr>
              <p:cNvPr id="12" name="Pie 11"/>
              <p:cNvSpPr/>
              <p:nvPr/>
            </p:nvSpPr>
            <p:spPr>
              <a:xfrm rot="4491429">
                <a:off x="4829782" y="4487899"/>
                <a:ext cx="999149" cy="912214"/>
              </a:xfrm>
              <a:prstGeom prst="pie">
                <a:avLst>
                  <a:gd name="adj1" fmla="val 12582099"/>
                  <a:gd name="adj2" fmla="val 1703024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326486" y="4622915"/>
                    <a:ext cx="8431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60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26486" y="4622915"/>
                    <a:ext cx="843191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114" t="-78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>
              <a:xfrm flipV="1">
                <a:off x="5326486" y="4992248"/>
                <a:ext cx="1171884" cy="55301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471897" y="5008583"/>
                <a:ext cx="1107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30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10334" y="2266401"/>
            <a:ext cx="79639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এটার সমাধান অন্যভাবে করব। তার জন্য প্রত্যেকে নিজ নিজ মোবাইলের বামদিকের উপরের কর্নারে ক্যামেরার উপর ক্লিক করলে মোবাইলের পিছনের ক্যামেরা </a:t>
            </a:r>
            <a:r>
              <a:rPr lang="en-US" sz="2800" dirty="0" smtClean="0">
                <a:cs typeface="NikoshBAN" panose="02000000000000000000" pitchFamily="2" charset="0"/>
              </a:rPr>
              <a:t>on </a:t>
            </a:r>
            <a:r>
              <a:rPr lang="bn-IN" sz="2800" dirty="0" smtClean="0">
                <a:cs typeface="NikoshBAN" panose="02000000000000000000" pitchFamily="2" charset="0"/>
              </a:rPr>
              <a:t>হবে। তখন মোবাইলটা তুমি যে খাতায় লিখবে তার উপর সরাসরি ধরে যা কিছুই তুমি লিখবে ,আমি এখান থেকে দেখবো । যদি কর্নারে ক্যামেরা দেখা না যায় তবে স্কিন টাচ করলে ক্যামেরা ভেসে উঠবে কেমন।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এখান থেকে আমি আমার খাতায় যা লিখবো সেটা তোমরা তোমাদের মোবাইলের স্কিনে দেখতে পাবে অর্থাৎ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আমার খাতায়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দেওয়া যেকোন অংক সমাধান করতে পারবো </a:t>
            </a:r>
            <a:r>
              <a:rPr lang="bn-IN" sz="2800" dirty="0">
                <a:cs typeface="NikoshBAN" panose="02000000000000000000" pitchFamily="2" charset="0"/>
              </a:rPr>
              <a:t>ইন্সাল্লাহ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cs typeface="NikoshBAN" panose="02000000000000000000" pitchFamily="2" charset="0"/>
              </a:rPr>
              <a:t>একেবারে মনে হবে তুমি আমার নিকটে বসে </a:t>
            </a:r>
            <a:r>
              <a:rPr lang="en-US" sz="2800" dirty="0" smtClean="0">
                <a:cs typeface="NikoshBAN" panose="02000000000000000000" pitchFamily="2" charset="0"/>
              </a:rPr>
              <a:t> </a:t>
            </a:r>
            <a:r>
              <a:rPr lang="bn-IN" sz="2800" dirty="0">
                <a:cs typeface="NikoshBAN" panose="02000000000000000000" pitchFamily="2" charset="0"/>
              </a:rPr>
              <a:t>পড়ছ।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52400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5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65125"/>
            <a:ext cx="10915650" cy="1325563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এইচ,এস,সি উচ্চতর গণিতের ছাত্র-ছাত্রীদের                   চাহিদা মোতাবেক সম্ভাব্য সিলেবাস।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 ১ম পত্র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ক-বিভাগ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***১। ম্যাট্রিক্স ও নির্ণায়ক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  10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***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ভেক্টর-------  ৪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 -------  ৬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৩। বৃত্ত----------  ১০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**** ৪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বিন্যাস ও সমাবেশ ------ ১০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খ-বিভাগ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***) ত্রিকোনমিতি(৬ষ্ট+৭ম 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**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অন্তরীকরন -------  ১০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যোগজীকরণ -------  ১০</a:t>
            </a:r>
          </a:p>
          <a:p>
            <a:pPr>
              <a:buFont typeface="Wingdings" panose="05000000000000000000" pitchFamily="2" charset="2"/>
              <a:buChar char="Ø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673755" y="4367283"/>
                <a:ext cx="551824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cs typeface="NikoshBAN" panose="02000000000000000000" pitchFamily="2" charset="0"/>
                  </a:rPr>
                  <a:t>     </a:t>
                </a:r>
                <a:r>
                  <a:rPr lang="bn-IN" sz="28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বিশেষ দ্রষ্টব্যঃ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A</a:t>
                </a:r>
                <a:r>
                  <a:rPr lang="en-US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*/</a:t>
                </a:r>
                <a:r>
                  <a:rPr lang="en-US" sz="2000" dirty="0" smtClean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A</a:t>
                </a:r>
                <a:r>
                  <a:rPr lang="bn-IN" sz="2000" dirty="0" smtClean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  পেতে</a:t>
                </a:r>
                <a:r>
                  <a:rPr lang="en-US" sz="2000" dirty="0" smtClean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সবই পরিপূর্ন প্রস্তুতি নিতে হবে ।</a:t>
                </a:r>
                <a:endParaRPr lang="en-US" sz="20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 (A-)</a:t>
                </a:r>
                <a:r>
                  <a:rPr lang="bn-IN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/</a:t>
                </a:r>
                <a:r>
                  <a:rPr lang="en-US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 (B)</a:t>
                </a:r>
                <a:r>
                  <a:rPr lang="bn-IN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পেতে</a:t>
                </a:r>
                <a14:m>
                  <m:oMath xmlns:m="http://schemas.openxmlformats.org/officeDocument/2006/math">
                    <m:r>
                      <a:rPr lang="bn-IN" sz="2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,২। (</a:t>
                </a:r>
                <a:r>
                  <a:rPr lang="en-US" sz="2000" dirty="0" err="1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ত্রিকোনমিতি(</a:t>
                </a:r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6.3 + 7.6+7.7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)+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অন্তরীকরণ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(9.6,9.7,9.8</a:t>
                </a:r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১০</a:t>
                </a:r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.7 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পরিপূর্ন প্রস্তুতি নিতে হবে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755" y="4367283"/>
                <a:ext cx="5518245" cy="2031325"/>
              </a:xfrm>
              <a:prstGeom prst="rect">
                <a:avLst/>
              </a:prstGeom>
              <a:blipFill>
                <a:blip r:embed="rId4"/>
                <a:stretch>
                  <a:fillRect l="-121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20917" y="365125"/>
            <a:ext cx="6385035" cy="446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29" y="0"/>
            <a:ext cx="12273141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0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9332"/>
            <a:ext cx="10515600" cy="1325563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এইচ,এস,সি বিজ্ঞান বিভাগের ছাত্র-ছাত্রীদের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উচ্চতর গণিত বিষয়ের প্রস্তুতি।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30181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উচ্চতর গণিত ২য় পত্র</a:t>
                </a:r>
              </a:p>
              <a:p>
                <a:pPr marL="0" indent="0">
                  <a:buNone/>
                </a:pP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bn-IN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ক-বিভাগ </a:t>
                </a:r>
              </a:p>
              <a:p>
                <a:pPr marL="0" indent="0">
                  <a:buNone/>
                </a:pP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***১।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bn-IN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bn-IN" sz="24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bn-IN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m:rPr>
                                <m:nor/>
                              </m:rPr>
                              <a:rPr lang="bn-IN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 </m:t>
                            </m:r>
                            <m:r>
                              <m:rPr>
                                <m:nor/>
                              </m:rPr>
                              <a:rPr lang="bn-IN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বাস্তব সংখ্যা ও অসমতা</m:t>
                            </m:r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 </m:t>
                            </m:r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যোগাশ্রয়ী প্রোগ্রাম   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 ৩</m:t>
                            </m:r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) </m:t>
                            </m:r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জটিল সংখ্যা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--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১৫/২০</a:t>
                </a:r>
                <a:endPara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***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bn-IN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cs typeface="NikoshBAN" panose="02000000000000000000" pitchFamily="2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cs typeface="NikoshBAN" panose="02000000000000000000" pitchFamily="2" charset="0"/>
                              </a:rPr>
                              <m:t>) 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cs typeface="NikoshBAN" panose="02000000000000000000" pitchFamily="2" charset="0"/>
                              </a:rPr>
                              <m:t>∗∗∗</m:t>
                            </m:r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বহুপদি ও বহুপদী সমীকরণ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cs typeface="NikoshBAN" panose="02000000000000000000" pitchFamily="2" charset="0"/>
                              </a:rPr>
                              <m:t>ii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cs typeface="NikoshBAN" panose="02000000000000000000" pitchFamily="2" charset="0"/>
                              </a:rPr>
                              <m:t>)    </m:t>
                            </m:r>
                            <m:r>
                              <m:rPr>
                                <m:nor/>
                              </m:rPr>
                              <a:rPr lang="bn-IN" sz="20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দ্বিপদী বিস্তৃতি 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-১৫/২০</a:t>
                </a:r>
              </a:p>
              <a:p>
                <a:pPr marL="0" indent="0">
                  <a:buNone/>
                </a:pPr>
                <a:r>
                  <a:rPr lang="bn-IN" sz="1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1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***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৩।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ত্রিকোণমিতি(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7.1+7.2)--------    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১০</a:t>
                </a:r>
                <a:endParaRPr lang="bn-IN" sz="1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3018101"/>
              </a:xfrm>
              <a:blipFill rotWithShape="0">
                <a:blip r:embed="rId4"/>
                <a:stretch>
                  <a:fillRect l="-2471" t="-4234" r="-941" b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41650"/>
          </a:xfrm>
        </p:spPr>
        <p:txBody>
          <a:bodyPr>
            <a:normAutofit lnSpcReduction="10000"/>
          </a:bodyPr>
          <a:lstStyle/>
          <a:p>
            <a:pPr algn="ctr"/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খ-বিভাগ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***) কণিক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bn-IN" dirty="0" smtClean="0">
                <a:cs typeface="NikoshBAN" panose="02000000000000000000" pitchFamily="2" charset="0"/>
              </a:rPr>
              <a:t>বিস্তার পরিমাপ অ সম্ভাবনা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  ১০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***</a:t>
            </a:r>
            <a:r>
              <a:rPr lang="en-US" dirty="0" smtClean="0">
                <a:cs typeface="NikoshBAN" panose="02000000000000000000" pitchFamily="2" charset="0"/>
              </a:rPr>
              <a:t>  </a:t>
            </a:r>
            <a:r>
              <a:rPr lang="bn-IN" dirty="0" smtClean="0">
                <a:cs typeface="NikoshBAN" panose="02000000000000000000" pitchFamily="2" charset="0"/>
              </a:rPr>
              <a:t>স্থিতিবিদ্যা(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অধ্যায়)-------  ১০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45071" y="4196450"/>
                <a:ext cx="551824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cs typeface="NikoshBAN" panose="02000000000000000000" pitchFamily="2" charset="0"/>
                  </a:rPr>
                  <a:t>     </a:t>
                </a:r>
                <a:r>
                  <a:rPr lang="bn-IN" sz="28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বিশেষ দ্রষ্টব্যঃ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A</a:t>
                </a:r>
                <a:r>
                  <a:rPr lang="en-US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*/A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সবই 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পরিপূর্ন প্রস্তুতি নিতে হবে ।</a:t>
                </a:r>
                <a:endParaRPr lang="en-US" sz="20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 (A-)</a:t>
                </a:r>
                <a:r>
                  <a:rPr lang="bn-IN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/</a:t>
                </a:r>
                <a:r>
                  <a:rPr lang="en-US" sz="2000" dirty="0">
                    <a:solidFill>
                      <a:schemeClr val="accent2"/>
                    </a:solidFill>
                    <a:cs typeface="NikoshBAN" panose="02000000000000000000" pitchFamily="2" charset="0"/>
                  </a:rPr>
                  <a:t> (B)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endParaRPr lang="bn-IN" sz="20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(২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ও 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(৩) ,ত্রিকোনমিতি(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7.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+7.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(১০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১+১০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IN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পরিপূর্ন প্রস্তুতি নিতে হবে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071" y="4196450"/>
                <a:ext cx="5518245" cy="2031325"/>
              </a:xfrm>
              <a:prstGeom prst="rect">
                <a:avLst/>
              </a:prstGeom>
              <a:blipFill rotWithShape="0">
                <a:blip r:embed="rId5"/>
                <a:stretch>
                  <a:fillRect l="-121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0"/>
            <a:ext cx="12192000" cy="721995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4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7890" y="740979"/>
            <a:ext cx="737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অনলাইন ক্লাশের আজকের বিষয়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774731"/>
            <a:ext cx="12192000" cy="144655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8800" b="1" dirty="0" smtClean="0">
                <a:ln>
                  <a:solidFill>
                    <a:schemeClr val="accent2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অনুপাত(ষষ্ট অধ্যায়)</a:t>
            </a:r>
            <a:endParaRPr lang="en-US" sz="8800" b="1" dirty="0">
              <a:ln>
                <a:solidFill>
                  <a:schemeClr val="accent2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1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8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124" y="189186"/>
            <a:ext cx="239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87" y="1355835"/>
            <a:ext cx="5249917" cy="3389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196430" y="1811518"/>
            <a:ext cx="4075917" cy="3681220"/>
            <a:chOff x="6776782" y="2688933"/>
            <a:chExt cx="2333515" cy="2076746"/>
          </a:xfrm>
        </p:grpSpPr>
        <p:sp>
          <p:nvSpPr>
            <p:cNvPr id="6" name="Pie 5"/>
            <p:cNvSpPr/>
            <p:nvPr/>
          </p:nvSpPr>
          <p:spPr>
            <a:xfrm rot="15264189">
              <a:off x="6814535" y="2903945"/>
              <a:ext cx="1823981" cy="1899488"/>
            </a:xfrm>
            <a:prstGeom prst="pie">
              <a:avLst>
                <a:gd name="adj1" fmla="val 1346497"/>
                <a:gd name="adj2" fmla="val 6309950"/>
              </a:avLst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982445" y="2964527"/>
              <a:ext cx="1662017" cy="15151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3003" y="3722085"/>
              <a:ext cx="440317" cy="2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69980" y="3547231"/>
              <a:ext cx="440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13453" y="2688933"/>
              <a:ext cx="440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77883" y="5604075"/>
                <a:ext cx="10026869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বৃত্তকলার ক্ষেত্রফল=</a:t>
                </a:r>
                <a:r>
                  <a:rPr lang="bn-IN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bn-I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   </a:t>
                </a:r>
                <a:r>
                  <a:rPr lang="en-US" sz="2000" dirty="0" smtClean="0"/>
                  <a:t>,  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 দৈর্ঘ্য</a:t>
                </a:r>
                <a:r>
                  <a:rPr lang="en-US" sz="2000" dirty="0"/>
                  <a:t> </a:t>
                </a:r>
                <a:r>
                  <a:rPr lang="en-US" sz="2800" dirty="0" smtClean="0"/>
                  <a:t>s= 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bn-IN" sz="2000" dirty="0" smtClean="0"/>
                  <a:t> </a:t>
                </a:r>
                <a:r>
                  <a:rPr lang="en-US" sz="2000" dirty="0" smtClean="0"/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হলো রেডিয়ান কোণ</a:t>
                </a:r>
              </a:p>
              <a:p>
                <a:r>
                  <a:rPr lang="en-US" sz="2400" dirty="0" smtClean="0">
                    <a:cs typeface="NikoshBAN" panose="02000000000000000000" pitchFamily="2" charset="0"/>
                  </a:rPr>
                  <a:t>60”=</a:t>
                </a:r>
                <a:r>
                  <a:rPr lang="en-US" sz="2400" dirty="0">
                    <a:cs typeface="NikoshBAN" panose="02000000000000000000" pitchFamily="2" charset="0"/>
                  </a:rPr>
                  <a:t> 1’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en-US" sz="2400" dirty="0" smtClean="0">
                    <a:cs typeface="NikoshBAN" panose="02000000000000000000" pitchFamily="2" charset="0"/>
                  </a:rPr>
                  <a:t>=</a:t>
                </a:r>
                <a:r>
                  <a:rPr lang="en-US" sz="24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সমকোণ</m:t>
                    </m:r>
                  </m:oMath>
                </a14:m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83" y="5604075"/>
                <a:ext cx="10026869" cy="983218"/>
              </a:xfrm>
              <a:prstGeom prst="rect">
                <a:avLst/>
              </a:prstGeom>
              <a:blipFill rotWithShape="0">
                <a:blip r:embed="rId4"/>
                <a:stretch>
                  <a:fillRect l="-912" t="-2469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5317" y="0"/>
            <a:ext cx="12192000" cy="685799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5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1053" y="0"/>
                <a:ext cx="11790947" cy="6863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রুপন্তী প্রকাশনী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Ex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6.1</a:t>
                </a:r>
                <a:r>
                  <a:rPr lang="en-US" sz="3600" dirty="0" smtClean="0">
                    <a:cs typeface="NikoshBAN" panose="02000000000000000000" pitchFamily="2" charset="0"/>
                  </a:rPr>
                  <a:t>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যেসকল অংক করতে হবে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সেগুলো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&gt;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/>
                  <a:t>1,4. (v), </a:t>
                </a:r>
                <a:r>
                  <a:rPr lang="en-US" sz="3200" dirty="0" smtClean="0"/>
                  <a:t>5. ( ii ) ,7</a:t>
                </a:r>
                <a:r>
                  <a:rPr lang="en-US" sz="3200" dirty="0"/>
                  <a:t>. (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),</a:t>
                </a:r>
                <a:r>
                  <a:rPr lang="bn-IN" sz="3200" dirty="0"/>
                  <a:t> </a:t>
                </a:r>
                <a:r>
                  <a:rPr lang="en-US" sz="3200" dirty="0"/>
                  <a:t>( ii </a:t>
                </a:r>
                <a:r>
                  <a:rPr lang="en-US" sz="3200" dirty="0" smtClean="0"/>
                  <a:t>)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         </a:t>
                </a:r>
                <a:endParaRPr lang="bn-IN" sz="3200" dirty="0" smtClean="0"/>
              </a:p>
              <a:p>
                <a:r>
                  <a:rPr lang="bn-IN" sz="3200" dirty="0"/>
                  <a:t> </a:t>
                </a:r>
                <a:r>
                  <a:rPr lang="bn-IN" sz="3200" dirty="0" smtClean="0"/>
                  <a:t>     </a:t>
                </a:r>
                <a:r>
                  <a:rPr lang="en-US" sz="3200" dirty="0" smtClean="0"/>
                  <a:t> 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Ex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6.2</a:t>
                </a:r>
                <a:r>
                  <a:rPr lang="en-US" sz="3600" dirty="0" smtClean="0">
                    <a:cs typeface="NikoshBAN" panose="02000000000000000000" pitchFamily="2" charset="0"/>
                  </a:rPr>
                  <a:t>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যেসকল অংক করতে হবে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সেগু্লো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হলো&gt;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3200" dirty="0" smtClean="0"/>
                  <a:t>3. ( vi ), 7. (ii),(iii),(v),(vi),8.  </a:t>
                </a:r>
                <a:r>
                  <a:rPr lang="en-US" sz="3200" dirty="0" err="1" smtClean="0"/>
                  <a:t>vi,vii,viii</a:t>
                </a:r>
                <a:r>
                  <a:rPr lang="en-US" sz="3200" dirty="0" smtClean="0"/>
                  <a:t>  9. i,ii,iii,iv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 11. ii, iii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</a:t>
                </a:r>
              </a:p>
              <a:p>
                <a:r>
                  <a:rPr lang="en-US" sz="3200" dirty="0" smtClean="0"/>
                  <a:t>     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Ex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6</a:t>
                </a:r>
                <a:r>
                  <a:rPr lang="bn-IN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.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3 </a:t>
                </a:r>
                <a:r>
                  <a:rPr lang="bn-IN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40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 যেসকল অংক করতে হবে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সেগুলো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হলো&gt;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 dirty="0" smtClean="0"/>
                  <a:t>y=</a:t>
                </a:r>
                <a:r>
                  <a:rPr lang="en-US" sz="3200" dirty="0" err="1" smtClean="0"/>
                  <a:t>sinx</a:t>
                </a:r>
                <a:r>
                  <a:rPr lang="bn-IN" sz="3200" dirty="0" smtClean="0"/>
                  <a:t> </a:t>
                </a:r>
                <a:r>
                  <a:rPr lang="en-US" sz="3200" dirty="0" smtClean="0"/>
                  <a:t>/</a:t>
                </a:r>
                <a:r>
                  <a:rPr lang="en-US" sz="3200" dirty="0" err="1" smtClean="0"/>
                  <a:t>cosx</a:t>
                </a:r>
                <a:r>
                  <a:rPr lang="en-US" sz="3200" dirty="0" smtClean="0"/>
                  <a:t>, y=sin2x/cos2x, </a:t>
                </a:r>
                <a:r>
                  <a:rPr lang="en-US" sz="3200" dirty="0"/>
                  <a:t>y=sin3x/cos3x, 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endParaRPr lang="en-US" sz="3200" dirty="0"/>
              </a:p>
              <a:p>
                <a:endParaRPr lang="en-US" sz="3200" dirty="0" smtClean="0"/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লেখচিত্র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/>
              </a:p>
              <a:p>
                <a:endParaRPr lang="en-US" sz="4000" dirty="0"/>
              </a:p>
              <a:p>
                <a:endParaRPr lang="en-US" sz="2400" dirty="0"/>
              </a:p>
              <a:p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53" y="0"/>
                <a:ext cx="11790947" cy="6863417"/>
              </a:xfrm>
              <a:prstGeom prst="rect">
                <a:avLst/>
              </a:prstGeom>
              <a:blipFill rotWithShape="0">
                <a:blip r:embed="rId3"/>
                <a:stretch>
                  <a:fillRect l="-1861" t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283778" y="5417"/>
            <a:ext cx="1247577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4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3206" y="532263"/>
                <a:ext cx="11273051" cy="285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b="1" dirty="0" smtClean="0"/>
                  <a:t>(ii)  45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I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কে</m:t>
                    </m:r>
                    <m:r>
                      <a:rPr lang="bn-I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রেডিয়ানে</m:t>
                    </m:r>
                    <m:r>
                      <a:rPr lang="bn-I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I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প্রকাশঃ</m:t>
                    </m:r>
                  </m:oMath>
                </a14:m>
                <a:endParaRPr lang="bn-IN" b="1" dirty="0" smtClean="0">
                  <a:ea typeface="Cambria Math" panose="02040503050406030204" pitchFamily="18" charset="0"/>
                </a:endParaRPr>
              </a:p>
              <a:p>
                <a:endParaRPr lang="bn-IN" dirty="0" smtClean="0"/>
              </a:p>
              <a:p>
                <a:r>
                  <a:rPr lang="bn-IN" dirty="0"/>
                  <a:t> </a:t>
                </a:r>
                <a:r>
                  <a:rPr lang="bn-IN" dirty="0" smtClean="0"/>
                  <a:t> সমাধান:  </a:t>
                </a:r>
                <a:r>
                  <a:rPr lang="en-US" dirty="0"/>
                  <a:t>45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bn-IN" dirty="0" smtClean="0"/>
                  <a:t> = </a:t>
                </a:r>
                <a:r>
                  <a:rPr lang="en-US" dirty="0" smtClean="0"/>
                  <a:t>45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320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162743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162743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রেডিয়ান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25115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532263"/>
                <a:ext cx="11273051" cy="2856038"/>
              </a:xfrm>
              <a:prstGeom prst="rect">
                <a:avLst/>
              </a:prstGeom>
              <a:blipFill rotWithShape="0">
                <a:blip r:embed="rId2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3206" y="3848669"/>
                <a:ext cx="11273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4. (v)  </a:t>
                </a:r>
                <a:r>
                  <a:rPr lang="bn-IN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ত্রিভুজের  কোণগুলো সমান্তর শ্রেণিভুক্ত । বৃহত্তমটিকে রেডিয়ানে এবং ক্ষুদ্রটিকে ডিগ্রিতে প্রকাশ করলে তাদের অনুপাত হয়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bn-IN" sz="2000" b="1" dirty="0" smtClean="0"/>
                  <a:t>  । </a:t>
                </a:r>
                <a:r>
                  <a:rPr lang="bn-IN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ডিগ্রিতে  কোণগুলোর মান কত </a:t>
                </a:r>
                <a:r>
                  <a:rPr lang="bn-IN" b="1" dirty="0" smtClean="0"/>
                  <a:t>?</a:t>
                </a:r>
                <a:r>
                  <a:rPr lang="bn-IN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3848669"/>
                <a:ext cx="1127305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11" t="-5839" r="-32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3206" y="5145206"/>
                <a:ext cx="114368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মনেকরি কোণ তিনটির পরিমাণ ডিগ্রিতে যথাক্রমে 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a+d , a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a-d</a:t>
                </a:r>
                <a:endParaRPr lang="bn-IN" sz="2400" dirty="0" smtClean="0"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আমরা পাই ,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:r>
                  <a:rPr lang="en-US" sz="2400" dirty="0">
                    <a:cs typeface="NikoshBAN" panose="02000000000000000000" pitchFamily="2" charset="0"/>
                  </a:rPr>
                  <a:t>a+d </a:t>
                </a:r>
                <a:r>
                  <a:rPr lang="bn-IN" sz="2400" dirty="0">
                    <a:cs typeface="NikoshBAN" panose="02000000000000000000" pitchFamily="2" charset="0"/>
                  </a:rPr>
                  <a:t>+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a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a-d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 =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cs typeface="NikoshBAN" panose="02000000000000000000" pitchFamily="2" charset="0"/>
                  </a:rPr>
                  <a:t> </a:t>
                </a:r>
                <a:endParaRPr lang="bn-IN" sz="2400" dirty="0"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" y="5145206"/>
                <a:ext cx="11436824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800" t="-3145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7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9934" y="450376"/>
                <a:ext cx="10167582" cy="603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প্রশ্নমতে, 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d</m:t>
                        </m:r>
                      </m:e>
                    </m:d>
                    <m:r>
                      <a:rPr lang="bn-I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bn-IN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: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d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IN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a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d</m:t>
                            </m:r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I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bn-IN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a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d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π</m:t>
                        </m:r>
                      </m:num>
                      <m:den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IN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a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d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bn-IN" sz="2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a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d</m:t>
                            </m:r>
                          </m:e>
                        </m:d>
                      </m:den>
                    </m:f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 </m:t>
                    </m:r>
                    <m:f>
                      <m:fPr>
                        <m:ctrlP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d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d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3d=2a  </a:t>
                </a:r>
                <a:r>
                  <a:rPr lang="bn-IN" sz="2400" dirty="0" smtClean="0">
                    <a:cs typeface="NikoshBAN" panose="02000000000000000000" pitchFamily="2" charset="0"/>
                  </a:rPr>
                  <a:t>বা, 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সুতরাং,  কোণ তিনটির পরিমাণ হবে-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                </m:t>
                            </m:r>
                          </m:e>
                          <m:e>
                            <m:r>
                              <a:rPr lang="bn-IN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 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cs typeface="NikoshBAN" panose="02000000000000000000" pitchFamily="2" charset="0"/>
                              </a:rPr>
                              <m:t>60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bn-IN" sz="2400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b="1" dirty="0" smtClean="0">
                    <a:latin typeface="Vladimir Script" panose="03050402040407070305" pitchFamily="66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Answer</a:t>
                </a:r>
                <a:endParaRPr lang="en-US" sz="2400" b="1" dirty="0">
                  <a:latin typeface="Vladimir Script" panose="03050402040407070305" pitchFamily="66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34" y="450376"/>
                <a:ext cx="10167582" cy="6036909"/>
              </a:xfrm>
              <a:prstGeom prst="rect">
                <a:avLst/>
              </a:prstGeom>
              <a:blipFill rotWithShape="0">
                <a:blip r:embed="rId2"/>
                <a:stretch>
                  <a:fillRect l="-959"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" y="-173421"/>
            <a:ext cx="12191999" cy="70314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504967"/>
            <a:ext cx="1048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 (ii)   7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IN" b="1" dirty="0" smtClean="0"/>
              <a:t> </a:t>
            </a:r>
            <a:r>
              <a:rPr lang="en-US" b="1" dirty="0" smtClean="0"/>
              <a:t>15</a:t>
            </a:r>
            <a:r>
              <a:rPr lang="bn-IN" b="1" dirty="0" smtClean="0"/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মিনিটের সময় ঘন্টার ও মিনিটের কাঁটার মধ্যবর্তী কোণকে ষাটমূলক পদ্ধতিতে প্রকাশ কর 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37027" y="966632"/>
            <a:ext cx="5954973" cy="56938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03" y="966632"/>
            <a:ext cx="200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428297"/>
                <a:ext cx="6359857" cy="7105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,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1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ঘন্টা=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60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মিনিট এবং ঘড়িতে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1,2,----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করে 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12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টি ঘন্টা দাগাঙ্কিত আছে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এবং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60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টি মিনিটের ঘর </a:t>
                </a:r>
                <a:r>
                  <a:rPr lang="bn-IN" sz="2000" dirty="0">
                    <a:cs typeface="NikoshBAN" panose="02000000000000000000" pitchFamily="2" charset="0"/>
                  </a:rPr>
                  <a:t>দাগাঙ্কিত আছে</a:t>
                </a:r>
                <a:r>
                  <a:rPr lang="en-US" sz="2000" dirty="0"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2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মিনিটের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কাঁটা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bn-I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টি</m:t>
                    </m:r>
                    <m:r>
                      <a:rPr lang="bn-I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ঘর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অতিক্রম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উৎপন্ন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360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,,        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1   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,,      ,,    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360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মিনিটের কাঁটা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bn-IN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টি</m:t>
                    </m:r>
                    <m:r>
                      <a:rPr lang="bn-IN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ঘর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অতিক্রম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করলে ঘন্টার কাঁটা </a:t>
                </a:r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অতিক্রম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করে </a:t>
                </a:r>
                <a:r>
                  <a:rPr lang="en-US" sz="2000" dirty="0">
                    <a:cs typeface="NikoshBAN" panose="02000000000000000000" pitchFamily="2" charset="0"/>
                  </a:rPr>
                  <a:t>5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টি ঘর</a:t>
                </a:r>
              </a:p>
              <a:p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     </a:t>
                </a:r>
                <a:r>
                  <a:rPr lang="en-US" sz="2000" dirty="0">
                    <a:cs typeface="NikoshBAN" panose="02000000000000000000" pitchFamily="2" charset="0"/>
                  </a:rPr>
                  <a:t>1   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,,      ,,    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 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15   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,,      ,,    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,,    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           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ঘর</m:t>
                    </m:r>
                  </m:oMath>
                </a14:m>
                <a:endParaRPr lang="bn-IN" sz="20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ঘড়িতে যখন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7:15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 বাজবে তখন 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ঘন্টার ও মিনিটের কাঁটার মধ্যবর্তী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ঘর সংখ্যা হবে </a:t>
                </a: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cs typeface="NikoshBAN" panose="02000000000000000000" pitchFamily="2" charset="0"/>
                  </a:rPr>
                  <a:t>20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</a:p>
              <a:p>
                <a:endParaRPr lang="bn-IN" sz="2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নির্ণেয় কোণের পরিমাণ হবে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 </m:t>
                        </m:r>
                        <m:f>
                          <m:fPr>
                            <m:ctrlPr>
                              <a:rPr lang="bn-IN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85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bn-IN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IN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cs typeface="NikoshBAN" panose="02000000000000000000" pitchFamily="2" charset="0"/>
                          </a:rPr>
                          <m:t>6 </m:t>
                        </m:r>
                        <m:r>
                          <m:rPr>
                            <m:nor/>
                          </m:rPr>
                          <a:rPr lang="en-US" sz="2000" dirty="0">
                            <a:cs typeface="NikoshBAN" panose="02000000000000000000" pitchFamily="2" charset="0"/>
                          </a:rPr>
                          <m:t>) </m:t>
                        </m:r>
                      </m:e>
                      <m:sup>
                        <m:r>
                          <a:rPr lang="b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  </m:t>
                    </m:r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>
                    <a:latin typeface="Vladimir Script" panose="03050402040407070305" pitchFamily="66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Answer</a:t>
                </a: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          </a:t>
                </a: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cs typeface="NikoshBAN" panose="02000000000000000000" pitchFamily="2" charset="0"/>
                  </a:rPr>
                  <a:t>              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8297"/>
                <a:ext cx="6359857" cy="7105600"/>
              </a:xfrm>
              <a:prstGeom prst="rect">
                <a:avLst/>
              </a:prstGeom>
              <a:blipFill rotWithShape="0">
                <a:blip r:embed="rId3"/>
                <a:stretch>
                  <a:fillRect l="-959" t="-600" r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6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639</Words>
  <Application>Microsoft Office PowerPoint</Application>
  <PresentationFormat>Widescreen</PresentationFormat>
  <Paragraphs>120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NikoshBAN</vt:lpstr>
      <vt:lpstr>Vladimir Script</vt:lpstr>
      <vt:lpstr>Vrinda</vt:lpstr>
      <vt:lpstr>Wingdings</vt:lpstr>
      <vt:lpstr>Office Theme</vt:lpstr>
      <vt:lpstr>   করোনা ভাইরাসের বিস্তার কোনভাবেই প্রতি রোধ করা যাচ্ছেনা । তাই        কতদিনে যে  ছাত্র-ছাত্রীরা ক্লাশমুখী হবে তার নিশ্চয়তা নাই।</vt:lpstr>
      <vt:lpstr>  এইচ,এস,সি উচ্চতর গণিতের ছাত্র-ছাত্রীদের                   চাহিদা মোতাবেক সম্ভাব্য সিলেবাস।</vt:lpstr>
      <vt:lpstr>এইচ,এস,সি বিজ্ঞান বিভাগের ছাত্র-ছাত্রীদের   উচ্চতর গণিত বিষয়ের প্রস্তুতি।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এইচ,এস,সি পরীক্ষার্থী’২০২০ এ অংশগ্রহনেচ্ছু ছাত্র-ছাত্রীদের শেষ মূহুর্তের উচ্চতর গণিত বিষয়ের প্রস্তুতি।</dc:title>
  <dc:creator>Windows User</dc:creator>
  <cp:lastModifiedBy>Windows User</cp:lastModifiedBy>
  <cp:revision>128</cp:revision>
  <dcterms:created xsi:type="dcterms:W3CDTF">2020-05-13T13:15:02Z</dcterms:created>
  <dcterms:modified xsi:type="dcterms:W3CDTF">2020-11-12T13:27:39Z</dcterms:modified>
</cp:coreProperties>
</file>