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60" r:id="rId4"/>
    <p:sldId id="261" r:id="rId5"/>
    <p:sldId id="262" r:id="rId6"/>
    <p:sldId id="264" r:id="rId7"/>
    <p:sldId id="263" r:id="rId8"/>
    <p:sldId id="265" r:id="rId9"/>
    <p:sldId id="270" r:id="rId10"/>
    <p:sldId id="266" r:id="rId11"/>
    <p:sldId id="268" r:id="rId12"/>
    <p:sldId id="267" r:id="rId13"/>
    <p:sldId id="269" r:id="rId14"/>
  </p:sldIdLst>
  <p:sldSz cx="12801600" cy="7315200"/>
  <p:notesSz cx="6858000" cy="9144000"/>
  <p:defaultTextStyle>
    <a:defPPr>
      <a:defRPr lang="en-US"/>
    </a:defPPr>
    <a:lvl1pPr marL="0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74625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49250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23875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298498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873123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47748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22374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596999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402" y="-84"/>
      </p:cViewPr>
      <p:guideLst>
        <p:guide orient="horz" pos="230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272455"/>
            <a:ext cx="10881360" cy="1568026"/>
          </a:xfrm>
          <a:prstGeom prst="rect">
            <a:avLst/>
          </a:prstGeom>
        </p:spPr>
        <p:txBody>
          <a:bodyPr lIns="114925" tIns="57463" rIns="114925" bIns="5746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4145280"/>
            <a:ext cx="8961120" cy="1869440"/>
          </a:xfrm>
          <a:prstGeom prst="rect">
            <a:avLst/>
          </a:prstGeom>
        </p:spPr>
        <p:txBody>
          <a:bodyPr lIns="114925" tIns="57463" rIns="114925" bIns="5746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4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9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23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98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73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47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22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96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12801600" cy="7315200"/>
          </a:xfrm>
          <a:prstGeom prst="frame">
            <a:avLst>
              <a:gd name="adj1" fmla="val 2749"/>
            </a:avLst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25" tIns="57463" rIns="114925" bIns="5746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149250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0969" indent="-430969" algn="l" defTabSz="1149250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33766" indent="-359142" algn="l" defTabSz="1149250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562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11186" indent="-287312" algn="l" defTabSz="1149250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5811" indent="-287312" algn="l" defTabSz="1149250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60436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35062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09686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84311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25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9250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3875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8498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123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7748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2374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96999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 (3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228600"/>
            <a:ext cx="6248400" cy="3505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images (3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9" y="3657600"/>
            <a:ext cx="5943602" cy="33284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 descr="images (3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1" y="435864"/>
            <a:ext cx="5638798" cy="32430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 descr="images (38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24602" y="3657600"/>
            <a:ext cx="6248398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1219200" y="457200"/>
            <a:ext cx="10591800" cy="2069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9600" b="1" dirty="0" smtClean="0">
                <a:solidFill>
                  <a:srgbClr val="FFFF00"/>
                </a:solidFill>
              </a:rPr>
              <a:t>أهلا و سهلا مرحيا بكم</a:t>
            </a:r>
            <a:endParaRPr lang="en-US" sz="9600" b="1" dirty="0">
              <a:solidFill>
                <a:srgbClr val="FFFF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524000" y="5715000"/>
            <a:ext cx="10287000" cy="13716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14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6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438400" y="304800"/>
            <a:ext cx="8935278" cy="156966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8000" b="1" dirty="0" smtClean="0">
                <a:latin typeface="Times New Roman" pitchFamily="18" charset="0"/>
                <a:cs typeface="Times New Roman" pitchFamily="18" charset="0"/>
              </a:rPr>
              <a:t>عمل </a:t>
            </a:r>
            <a:r>
              <a:rPr lang="ar-SA" sz="9600" b="1" dirty="0" smtClean="0">
                <a:latin typeface="Times New Roman" pitchFamily="18" charset="0"/>
                <a:cs typeface="Times New Roman" pitchFamily="18" charset="0"/>
              </a:rPr>
              <a:t>ا</a:t>
            </a:r>
            <a:r>
              <a:rPr lang="ar-SA" sz="8000" b="1" dirty="0" smtClean="0">
                <a:latin typeface="Times New Roman" pitchFamily="18" charset="0"/>
                <a:cs typeface="Times New Roman" pitchFamily="18" charset="0"/>
              </a:rPr>
              <a:t>لواحد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2362200"/>
            <a:ext cx="1165860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ar-SA" sz="5400" b="1" dirty="0" smtClean="0">
                <a:latin typeface="Times New Roman" pitchFamily="18" charset="0"/>
                <a:cs typeface="Times New Roman" pitchFamily="18" charset="0"/>
              </a:rPr>
              <a:t>السوال:ماذا </a:t>
            </a:r>
            <a:r>
              <a:rPr lang="ar-SA" sz="5400" b="1" dirty="0" smtClean="0">
                <a:latin typeface="Times New Roman" pitchFamily="18" charset="0"/>
                <a:cs typeface="Times New Roman" pitchFamily="18" charset="0"/>
              </a:rPr>
              <a:t>تعرف عن ورقة بن نوفل</a:t>
            </a:r>
            <a:r>
              <a:rPr lang="ar-SA" sz="5400" b="1" dirty="0" smtClean="0"/>
              <a:t>؟ بين</a:t>
            </a:r>
            <a:endParaRPr lang="ar-MA" sz="5400" b="1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609600" y="3810000"/>
            <a:ext cx="1181100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400" dirty="0" smtClean="0">
                <a:latin typeface="Times New Roman" pitchFamily="18" charset="0"/>
                <a:cs typeface="Times New Roman" pitchFamily="18" charset="0"/>
              </a:rPr>
              <a:t>السوال : </a:t>
            </a:r>
            <a:r>
              <a:rPr lang="ar-SA" sz="4400" dirty="0" smtClean="0">
                <a:latin typeface="Times New Roman" pitchFamily="18" charset="0"/>
                <a:cs typeface="Times New Roman" pitchFamily="18" charset="0"/>
              </a:rPr>
              <a:t>كيف جاء الوحى الى محمد (صـ ) اولا </a:t>
            </a:r>
            <a:r>
              <a:rPr lang="ar-SA" sz="4400" b="1" dirty="0" smtClean="0"/>
              <a:t>؟</a:t>
            </a:r>
            <a:endParaRPr lang="en-US" sz="6600" b="1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609600" y="4876800"/>
            <a:ext cx="11658600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5400" dirty="0" smtClean="0">
                <a:latin typeface="Times New Roman" pitchFamily="18" charset="0"/>
                <a:cs typeface="Times New Roman" pitchFamily="18" charset="0"/>
              </a:rPr>
              <a:t>السوال : </a:t>
            </a:r>
            <a:r>
              <a:rPr lang="ar-SA" sz="5400" dirty="0" smtClean="0">
                <a:latin typeface="Times New Roman" pitchFamily="18" charset="0"/>
                <a:cs typeface="Times New Roman" pitchFamily="18" charset="0"/>
              </a:rPr>
              <a:t>ماذا اخبر الشاعر ورقة عن محمد صـ ؟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6019800"/>
            <a:ext cx="1181100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400" dirty="0" smtClean="0">
                <a:latin typeface="Times New Roman" pitchFamily="18" charset="0"/>
                <a:cs typeface="Times New Roman" pitchFamily="18" charset="0"/>
              </a:rPr>
              <a:t>السوال : </a:t>
            </a:r>
            <a:r>
              <a:rPr lang="ar-SA" sz="4400" dirty="0" smtClean="0">
                <a:latin typeface="Times New Roman" pitchFamily="18" charset="0"/>
                <a:cs typeface="Times New Roman" pitchFamily="18" charset="0"/>
              </a:rPr>
              <a:t>من هى خديحة (رضـ) </a:t>
            </a:r>
            <a:r>
              <a:rPr lang="ar-SA" sz="4400" b="1" dirty="0" smtClean="0"/>
              <a:t>؟ بين </a:t>
            </a:r>
            <a:endParaRPr lang="en-US" sz="6600" b="1" dirty="0" smtClean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6" grpId="0" animBg="1"/>
      <p:bldP spid="27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52600" y="304800"/>
            <a:ext cx="87708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7200" dirty="0" smtClean="0">
                <a:latin typeface="Times New Roman" pitchFamily="18" charset="0"/>
                <a:cs typeface="Times New Roman" pitchFamily="18" charset="0"/>
              </a:rPr>
              <a:t>عمل</a:t>
            </a:r>
            <a:r>
              <a:rPr lang="ar-SA" sz="8000" dirty="0" smtClean="0">
                <a:latin typeface="Times New Roman" pitchFamily="18" charset="0"/>
                <a:cs typeface="Times New Roman" pitchFamily="18" charset="0"/>
              </a:rPr>
              <a:t> ا</a:t>
            </a:r>
            <a:r>
              <a:rPr lang="ar-SA" sz="7200" dirty="0" smtClean="0">
                <a:latin typeface="Times New Roman" pitchFamily="18" charset="0"/>
                <a:cs typeface="Times New Roman" pitchFamily="18" charset="0"/>
              </a:rPr>
              <a:t>لجمع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18288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600" b="1" dirty="0" smtClean="0">
                <a:latin typeface="Times New Roman" pitchFamily="18" charset="0"/>
                <a:cs typeface="Times New Roman" pitchFamily="18" charset="0"/>
              </a:rPr>
              <a:t>السوال: </a:t>
            </a:r>
            <a:r>
              <a:rPr lang="ar-SA" sz="3600" b="1" dirty="0" smtClean="0">
                <a:latin typeface="Times New Roman" pitchFamily="18" charset="0"/>
                <a:cs typeface="Times New Roman" pitchFamily="18" charset="0"/>
              </a:rPr>
              <a:t>ما المراد بالناموس؟ و لما سمى به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05318" y="383232"/>
            <a:ext cx="22862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ا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129775"/>
            <a:ext cx="5410200" cy="289942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715000" y="3276600"/>
            <a:ext cx="66733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000" b="1" dirty="0" smtClean="0">
                <a:latin typeface="Times New Roman" pitchFamily="18" charset="0"/>
                <a:cs typeface="Times New Roman" pitchFamily="18" charset="0"/>
              </a:rPr>
              <a:t>السوال: </a:t>
            </a:r>
            <a:r>
              <a:rPr lang="ar-SA" sz="4000" b="1" dirty="0" smtClean="0">
                <a:latin typeface="Times New Roman" pitchFamily="18" charset="0"/>
                <a:cs typeface="Times New Roman" pitchFamily="18" charset="0"/>
              </a:rPr>
              <a:t>بين صفات النبى (صـ) ؟ كما بين ورقة بن نوفل </a:t>
            </a:r>
            <a:endParaRPr lang="en-US" sz="4000" b="1" dirty="0"/>
          </a:p>
        </p:txBody>
      </p:sp>
      <p:sp>
        <p:nvSpPr>
          <p:cNvPr id="16" name="Rectangle 15"/>
          <p:cNvSpPr/>
          <p:nvPr/>
        </p:nvSpPr>
        <p:spPr>
          <a:xfrm>
            <a:off x="5867400" y="4648200"/>
            <a:ext cx="6553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4800" b="1" dirty="0" smtClean="0">
                <a:latin typeface="Times New Roman" pitchFamily="18" charset="0"/>
                <a:cs typeface="Times New Roman" pitchFamily="18" charset="0"/>
              </a:rPr>
              <a:t>السوال: ماذا تمنى الشاعر </a:t>
            </a:r>
            <a:r>
              <a:rPr lang="ar-SA" sz="4800" b="1" dirty="0" smtClean="0">
                <a:latin typeface="Times New Roman" pitchFamily="18" charset="0"/>
                <a:cs typeface="Times New Roman" pitchFamily="18" charset="0"/>
              </a:rPr>
              <a:t>عن محمد (صـ)</a:t>
            </a:r>
            <a:endParaRPr lang="en-US" sz="4800" b="1" dirty="0"/>
          </a:p>
        </p:txBody>
      </p:sp>
      <p:pic>
        <p:nvPicPr>
          <p:cNvPr id="9" name="Picture 8" descr="download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850" y="5029200"/>
            <a:ext cx="4552950" cy="1447800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14 -0.00875  -0.029 -0.01575  -0.044 -0.01575  C -0.114 -0.01575  -0.169 0.084  -0.169 0.20475  C -0.169 0.32375  -0.114 0.42175  -0.044 0.42175  C -0.029 0.42175  -0.014 0.4165  0 0.40775  C -0.047 0.37625  -0.08 0.2975  -0.08 0.20475  C -0.08 0.11025  -0.047 0.0315  0 0  Z" pathEditMode="relative" ptsTypes="">
                                      <p:cBhvr>
                                        <p:cTn id="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69880" y="303193"/>
            <a:ext cx="7483719" cy="14465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8800" dirty="0" smtClean="0">
                <a:latin typeface="Times New Roman" pitchFamily="18" charset="0"/>
                <a:cs typeface="Times New Roman" pitchFamily="18" charset="0"/>
              </a:rPr>
              <a:t>عمل </a:t>
            </a:r>
            <a:r>
              <a:rPr lang="ar-SA" sz="8800" dirty="0">
                <a:latin typeface="Times New Roman" pitchFamily="18" charset="0"/>
                <a:cs typeface="Times New Roman" pitchFamily="18" charset="0"/>
              </a:rPr>
              <a:t>البيت</a:t>
            </a:r>
            <a:r>
              <a:rPr lang="ar-SA" sz="8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9231" y="1595735"/>
            <a:ext cx="10224236" cy="175432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السوال: أكتب </a:t>
            </a:r>
            <a:r>
              <a:rPr lang="ar-SA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خلاصة القصيدة ورقة بن نوفل بشان الرسول (صـ) ؟</a:t>
            </a:r>
            <a:endParaRPr lang="en-US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429000"/>
            <a:ext cx="6096000" cy="3581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3429000"/>
            <a:ext cx="5959314" cy="3581400"/>
          </a:xfrm>
          <a:prstGeom prst="rect">
            <a:avLst/>
          </a:prstGeom>
        </p:spPr>
      </p:pic>
      <p:pic>
        <p:nvPicPr>
          <p:cNvPr id="9" name="Picture 8" descr="images - 2020-11-04T232842.37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228600"/>
            <a:ext cx="1905000" cy="1295400"/>
          </a:xfrm>
          <a:prstGeom prst="rect">
            <a:avLst/>
          </a:prstGeom>
        </p:spPr>
      </p:pic>
      <p:pic>
        <p:nvPicPr>
          <p:cNvPr id="12" name="Picture 11" descr="images - 2020-11-04T232842.37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91800" y="228600"/>
            <a:ext cx="1905000" cy="1295400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images (3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04800"/>
            <a:ext cx="6400800" cy="65532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 descr="images (2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380997"/>
            <a:ext cx="5867400" cy="64770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TextBox 13"/>
          <p:cNvSpPr txBox="1"/>
          <p:nvPr/>
        </p:nvSpPr>
        <p:spPr>
          <a:xfrm>
            <a:off x="381000" y="0"/>
            <a:ext cx="86106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9900" dirty="0" smtClean="0">
                <a:solidFill>
                  <a:srgbClr val="FFFF00"/>
                </a:solidFill>
              </a:rPr>
              <a:t>شكرا لكم</a:t>
            </a:r>
            <a:endParaRPr lang="en-US" sz="19900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57800" y="4267200"/>
            <a:ext cx="8610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err="1" smtClean="0">
                <a:solidFill>
                  <a:schemeClr val="accent6">
                    <a:lumMod val="75000"/>
                  </a:schemeClr>
                </a:solidFill>
              </a:rPr>
              <a:t>ধন্যবাদ</a:t>
            </a:r>
            <a:endParaRPr lang="en-US" sz="16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155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155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115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115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0  L 0.188 0.19075  L 0.125 0.37975  L 0 0.37975  L -0.063 0.19075  L 0 0  Z" pathEditMode="relative" ptsTypes="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23 0.00175  0.042 0.01575  0.052 0.03675  L 0.075 0.08575  C 0.08 0.09625  0.088 0.1015  0.098 0.1015  C 0.112 0.1015  0.124 0.0875  0.125 0.0665  C 0.124 0.049  0.112 0.03325  0.098 0.03325  C 0.088 0.03325  0.08 0.04025  0.075 0.049  L 0.052 0.098  C 0.042 0.119  0.023 0.133  0 0.13475  C -0.023 0.133  -0.042 0.119  -0.052 0.098  L -0.075 0.049  C -0.08 0.04025  -0.088 0.03325  -0.098 0.03325  C -0.112 0.03325  -0.124 0.049  -0.125 0.0665  C -0.124 0.0875  -0.112 0.1015  -0.098 0.1015  C -0.088 0.1015  -0.08 0.09625  -0.075 0.08575  L -0.052 0.03675  C -0.042 0.01575  -0.023 0.00175  0 0  Z" pathEditMode="relative" ptsTypes="">
                                      <p:cBhvr>
                                        <p:cTn id="3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1676400" y="1001808"/>
            <a:ext cx="4652092" cy="5551392"/>
            <a:chOff x="-11691" y="13855"/>
            <a:chExt cx="9072564" cy="6858000"/>
          </a:xfrm>
        </p:grpSpPr>
        <p:sp>
          <p:nvSpPr>
            <p:cNvPr id="6" name="Rectangle 5"/>
            <p:cNvSpPr/>
            <p:nvPr/>
          </p:nvSpPr>
          <p:spPr>
            <a:xfrm>
              <a:off x="-11691" y="13855"/>
              <a:ext cx="9072564" cy="6858000"/>
            </a:xfrm>
            <a:prstGeom prst="rect">
              <a:avLst/>
            </a:prstGeom>
            <a:noFill/>
            <a:ln w="1936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4691" y="124686"/>
              <a:ext cx="8797638" cy="6636329"/>
            </a:xfrm>
            <a:prstGeom prst="rect">
              <a:avLst/>
            </a:prstGeom>
            <a:noFill/>
            <a:ln w="142875">
              <a:solidFill>
                <a:srgbClr val="00B0F0"/>
              </a:solidFill>
            </a:ln>
            <a:effectLst>
              <a:reflection endPos="0" dist="50800" dir="5400000" sy="-100000" algn="bl" rotWithShape="0"/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5" name="Group 10"/>
          <p:cNvGrpSpPr/>
          <p:nvPr/>
        </p:nvGrpSpPr>
        <p:grpSpPr>
          <a:xfrm>
            <a:off x="6629400" y="990600"/>
            <a:ext cx="4876800" cy="5562600"/>
            <a:chOff x="-11691" y="13855"/>
            <a:chExt cx="9072564" cy="6858000"/>
          </a:xfrm>
        </p:grpSpPr>
        <p:sp>
          <p:nvSpPr>
            <p:cNvPr id="12" name="Rectangle 11"/>
            <p:cNvSpPr/>
            <p:nvPr/>
          </p:nvSpPr>
          <p:spPr>
            <a:xfrm>
              <a:off x="-11691" y="13855"/>
              <a:ext cx="9072564" cy="6858000"/>
            </a:xfrm>
            <a:prstGeom prst="rect">
              <a:avLst/>
            </a:prstGeom>
            <a:noFill/>
            <a:ln w="1936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4691" y="124686"/>
              <a:ext cx="8797638" cy="6636329"/>
            </a:xfrm>
            <a:prstGeom prst="rect">
              <a:avLst/>
            </a:prstGeom>
            <a:noFill/>
            <a:ln w="142875">
              <a:solidFill>
                <a:srgbClr val="00B0F0"/>
              </a:solidFill>
            </a:ln>
            <a:effectLst>
              <a:reflection endPos="0" dist="50800" dir="5400000" sy="-100000" algn="bl" rotWithShape="0"/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9" name="Group 13"/>
          <p:cNvGrpSpPr/>
          <p:nvPr/>
        </p:nvGrpSpPr>
        <p:grpSpPr>
          <a:xfrm>
            <a:off x="457200" y="371740"/>
            <a:ext cx="11811000" cy="6638660"/>
            <a:chOff x="-11691" y="13855"/>
            <a:chExt cx="8934021" cy="6858000"/>
          </a:xfrm>
        </p:grpSpPr>
        <p:sp>
          <p:nvSpPr>
            <p:cNvPr id="15" name="Rectangle 14"/>
            <p:cNvSpPr/>
            <p:nvPr/>
          </p:nvSpPr>
          <p:spPr>
            <a:xfrm>
              <a:off x="-11691" y="13855"/>
              <a:ext cx="8934021" cy="6858000"/>
            </a:xfrm>
            <a:prstGeom prst="rect">
              <a:avLst/>
            </a:prstGeom>
            <a:noFill/>
            <a:ln w="1936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24692" y="33265"/>
              <a:ext cx="8797638" cy="6636329"/>
            </a:xfrm>
            <a:prstGeom prst="rect">
              <a:avLst/>
            </a:prstGeom>
            <a:noFill/>
            <a:ln w="142875">
              <a:solidFill>
                <a:srgbClr val="00B0F0"/>
              </a:solidFill>
            </a:ln>
            <a:effectLst>
              <a:reflection endPos="0" dist="50800" dir="5400000" sy="-100000" algn="bl" rotWithShape="0"/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6764200" y="1130266"/>
            <a:ext cx="4513400" cy="519433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561" tIns="48280" rIns="96561" bIns="48280" rtlCol="0" anchor="ctr"/>
          <a:lstStyle/>
          <a:p>
            <a:pPr algn="ctr"/>
            <a:r>
              <a:rPr lang="ar-SA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محمد أكبر على</a:t>
            </a:r>
            <a:endParaRPr lang="en-US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SA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محاضر اللغة العربية</a:t>
            </a:r>
          </a:p>
          <a:p>
            <a:pPr algn="ctr"/>
            <a:r>
              <a:rPr lang="ar-S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رجارام بور إحياء السنة عالم مدرسة</a:t>
            </a:r>
            <a:endParaRPr lang="en-US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SA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الزوال: 01728161782</a:t>
            </a:r>
            <a:endParaRPr lang="en-US" sz="2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1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E-mail: </a:t>
            </a:r>
          </a:p>
          <a:p>
            <a:pPr algn="ctr"/>
            <a:r>
              <a:rPr lang="en-US" sz="1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ahmadullahkhan1990@gmail.com</a:t>
            </a:r>
            <a:endParaRPr lang="en-US" sz="20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9041130" y="6780107"/>
            <a:ext cx="2880360" cy="389467"/>
          </a:xfrm>
          <a:prstGeom prst="rect">
            <a:avLst/>
          </a:prstGeom>
        </p:spPr>
        <p:txBody>
          <a:bodyPr lIns="96561" tIns="48280" rIns="96561" bIns="48280"/>
          <a:lstStyle/>
          <a:p>
            <a:fld id="{0E8A8267-56C3-4E84-AAAF-875CE9A1DF48}" type="slidenum">
              <a:rPr lang="en-US" sz="1900" smtClean="0">
                <a:solidFill>
                  <a:srgbClr val="FF0000"/>
                </a:solidFill>
              </a:rPr>
              <a:pPr/>
              <a:t>2</a:t>
            </a:fld>
            <a:endParaRPr lang="en-US" sz="19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6487" y="1447800"/>
            <a:ext cx="3680913" cy="4601141"/>
          </a:xfrm>
          <a:prstGeom prst="rect">
            <a:avLst/>
          </a:prstGeom>
          <a:ln w="76200">
            <a:solidFill>
              <a:srgbClr val="7030A0"/>
            </a:solidFill>
          </a:ln>
        </p:spPr>
      </p:pic>
      <p:sp>
        <p:nvSpPr>
          <p:cNvPr id="17" name="Rectangle 16"/>
          <p:cNvSpPr/>
          <p:nvPr/>
        </p:nvSpPr>
        <p:spPr>
          <a:xfrm>
            <a:off x="4876800" y="762000"/>
            <a:ext cx="4414209" cy="1081289"/>
          </a:xfrm>
          <a:prstGeom prst="rect">
            <a:avLst/>
          </a:prstGeom>
          <a:noFill/>
        </p:spPr>
        <p:txBody>
          <a:bodyPr wrap="square" lIns="96561" tIns="48280" rIns="96561" bIns="48280">
            <a:prstTxWarp prst="textCascadeUp">
              <a:avLst>
                <a:gd name="adj" fmla="val 89024"/>
              </a:avLst>
            </a:prstTxWarp>
            <a:spAutoFit/>
            <a:scene3d>
              <a:camera prst="isometricOffAxis1Righ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ar-SA" sz="6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تعريف المعلم</a:t>
            </a:r>
            <a:endParaRPr lang="en-US" sz="600" dirty="0">
              <a:ln w="0"/>
              <a:solidFill>
                <a:srgbClr val="FF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8810603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2286000"/>
            <a:ext cx="1203960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ar-S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الصف: </a:t>
            </a:r>
            <a:r>
              <a:rPr lang="ar-S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العالم</a:t>
            </a:r>
            <a:endParaRPr lang="ar-SA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ar-SA" sz="5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الموضوع: اللغة العربية الاتصالية</a:t>
            </a:r>
            <a:endParaRPr lang="en-US" sz="5400" b="1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ar-SA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الوحدة </a:t>
            </a:r>
            <a:r>
              <a:rPr lang="ar-SA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الثانية</a:t>
            </a:r>
            <a:endParaRPr lang="ar-SA" sz="54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ar-SA" sz="5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الدرس: </a:t>
            </a:r>
            <a:r>
              <a:rPr lang="ar-SA" sz="5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ثانى</a:t>
            </a:r>
            <a:endParaRPr lang="ar-SA" sz="5400" b="1" spc="50" dirty="0" smtClean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ar-SA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الوقت: 30دقيقة</a:t>
            </a:r>
          </a:p>
        </p:txBody>
      </p:sp>
      <p:sp>
        <p:nvSpPr>
          <p:cNvPr id="6" name="Flowchart: Alternate Process 5"/>
          <p:cNvSpPr/>
          <p:nvPr/>
        </p:nvSpPr>
        <p:spPr>
          <a:xfrm>
            <a:off x="3429000" y="304800"/>
            <a:ext cx="5783729" cy="952500"/>
          </a:xfrm>
          <a:prstGeom prst="flowChartAlternateProcess">
            <a:avLst/>
          </a:prstGeom>
          <a:ln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الدرس اليوم</a:t>
            </a:r>
            <a:endParaRPr lang="en-US" sz="6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371600" y="609600"/>
            <a:ext cx="9601196" cy="1600200"/>
          </a:xfrm>
          <a:prstGeom prst="rect">
            <a:avLst/>
          </a:prstGeom>
          <a:ln w="76200">
            <a:solidFill>
              <a:srgbClr val="C00000"/>
            </a:solidFill>
          </a:ln>
        </p:spPr>
        <p:txBody>
          <a:bodyPr lIns="114925" tIns="57463" rIns="114925" bIns="57463">
            <a:noAutofit/>
          </a:bodyPr>
          <a:lstStyle/>
          <a:p>
            <a:pPr marL="0" marR="0" lvl="0" indent="0" algn="ctr" defTabSz="11492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dobe Fangsong Std R" panose="02020400000000000000" pitchFamily="18" charset="-128"/>
                <a:cs typeface="Arial" panose="020B0604020202020204" pitchFamily="34" charset="0"/>
              </a:rPr>
              <a:t>العنوان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Adobe Fangsong Std R" panose="020204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3657600"/>
            <a:ext cx="11353800" cy="3048000"/>
          </a:xfrm>
          <a:prstGeom prst="rect">
            <a:avLst/>
          </a:prstGeom>
          <a:ln w="76200"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  <a:defRPr/>
            </a:pPr>
            <a:r>
              <a:rPr lang="ar-SA" sz="9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قصيدة ورقة بن نوفل بشأن رسول الله (صـ)</a:t>
            </a:r>
            <a:endParaRPr lang="en-US" sz="96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5181600" y="2286000"/>
            <a:ext cx="1905000" cy="12954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981200" y="304800"/>
            <a:ext cx="8458200" cy="1104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solidFill>
                  <a:schemeClr val="accent6">
                    <a:lumMod val="75000"/>
                  </a:schemeClr>
                </a:solidFill>
              </a:rPr>
              <a:t>أنظر إلى الصور التالية</a:t>
            </a:r>
            <a:endParaRPr lang="en-US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5" descr="download (2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974581"/>
            <a:ext cx="6019800" cy="45090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download (2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2133598"/>
            <a:ext cx="6172200" cy="41910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 descr="Picture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228600"/>
            <a:ext cx="1752600" cy="1219200"/>
          </a:xfrm>
          <a:prstGeom prst="rect">
            <a:avLst/>
          </a:prstGeom>
        </p:spPr>
      </p:pic>
      <p:pic>
        <p:nvPicPr>
          <p:cNvPr id="12" name="Picture 11" descr="Picture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15600" y="152400"/>
            <a:ext cx="1981200" cy="1295400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37" dur="1845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38" dur="1845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39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40" dur="1845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41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46" dur="1845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47" dur="1845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48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49" dur="1845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50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752600"/>
            <a:ext cx="5562600" cy="50292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90600" y="304800"/>
            <a:ext cx="110490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 smtClean="0">
                <a:solidFill>
                  <a:srgbClr val="FF0000"/>
                </a:solidFill>
              </a:rPr>
              <a:t>انظر الى الصورة </a:t>
            </a:r>
            <a:endParaRPr lang="en-US" sz="8000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1752599"/>
            <a:ext cx="6019800" cy="5029202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81000" y="196412"/>
            <a:ext cx="11699825" cy="15647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10550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7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ما يستفاد من الدرس</a:t>
            </a:r>
            <a:endParaRPr kumimoji="0" lang="en-US" sz="72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85800" y="1676400"/>
            <a:ext cx="11277600" cy="1143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flatTx/>
          </a:bodyPr>
          <a:lstStyle/>
          <a:p>
            <a:pPr marL="430969" lvl="0" indent="-430969" algn="ctr">
              <a:spcBef>
                <a:spcPct val="20000"/>
              </a:spcBef>
              <a:defRPr/>
            </a:pPr>
            <a:r>
              <a:rPr lang="ar-SA" sz="5400" b="1" dirty="0" smtClean="0"/>
              <a:t>تعريف ورقة بن يوفل</a:t>
            </a:r>
            <a:endParaRPr lang="ar-MA" sz="5400" b="1" dirty="0" smtClean="0"/>
          </a:p>
        </p:txBody>
      </p:sp>
      <p:sp>
        <p:nvSpPr>
          <p:cNvPr id="10" name="Rounded Rectangle 9"/>
          <p:cNvSpPr/>
          <p:nvPr/>
        </p:nvSpPr>
        <p:spPr>
          <a:xfrm>
            <a:off x="2057400" y="3048000"/>
            <a:ext cx="7965837" cy="1288474"/>
          </a:xfrm>
          <a:prstGeom prst="roundRect">
            <a:avLst/>
          </a:prstGeom>
          <a:solidFill>
            <a:schemeClr val="tx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r>
              <a:rPr lang="ar-SA" sz="4400" b="1" dirty="0" smtClean="0"/>
              <a:t>جو القصيدة لورقة بن نوفل </a:t>
            </a:r>
            <a:endParaRPr lang="en-US" sz="6600" b="1" dirty="0" smtClean="0"/>
          </a:p>
        </p:txBody>
      </p:sp>
      <p:sp>
        <p:nvSpPr>
          <p:cNvPr id="13" name="Rounded Rectangle 12"/>
          <p:cNvSpPr/>
          <p:nvPr/>
        </p:nvSpPr>
        <p:spPr>
          <a:xfrm>
            <a:off x="914400" y="4419600"/>
            <a:ext cx="9833858" cy="9975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flatTx/>
          </a:bodyPr>
          <a:lstStyle/>
          <a:p>
            <a:pPr algn="ctr"/>
            <a:r>
              <a:rPr lang="ar-SA" sz="4000" b="1" dirty="0" smtClean="0">
                <a:sym typeface="Wingdings"/>
              </a:rPr>
              <a:t>البشارة برسالة محمد صلى الله عليه و سلم</a:t>
            </a:r>
            <a:endParaRPr lang="en-US" sz="5400" b="1" dirty="0" smtClean="0"/>
          </a:p>
        </p:txBody>
      </p:sp>
      <p:sp>
        <p:nvSpPr>
          <p:cNvPr id="15" name="Rounded Rectangle 14"/>
          <p:cNvSpPr/>
          <p:nvPr/>
        </p:nvSpPr>
        <p:spPr>
          <a:xfrm>
            <a:off x="304800" y="5638800"/>
            <a:ext cx="11498148" cy="1239982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latin typeface="Arial" pitchFamily="34" charset="0"/>
              </a:rPr>
              <a:t>تلخيص ما قال ورقة بن نوفل لخديجة (رضـ)</a:t>
            </a: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8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3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28904" y="1224931"/>
            <a:ext cx="67294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600" dirty="0" smtClean="0"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ar-SA" sz="6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النصر</a:t>
            </a:r>
            <a:endParaRPr lang="en-US" sz="6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2200" y="1524000"/>
            <a:ext cx="910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         </a:t>
            </a:r>
            <a:r>
              <a:rPr lang="en-US" sz="60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সাহয্য</a:t>
            </a:r>
            <a:r>
              <a:rPr lang="en-US" sz="60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করা</a:t>
            </a:r>
            <a:endParaRPr lang="en-US" sz="6000" dirty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3000" y="2407483"/>
            <a:ext cx="6135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ar-SA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اخبار</a:t>
            </a:r>
            <a:endParaRPr lang="en-US" sz="6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38600" y="2590800"/>
            <a:ext cx="6135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খবর</a:t>
            </a:r>
            <a:r>
              <a:rPr lang="en-US" sz="6000" dirty="0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6000" dirty="0" err="1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সংবাদ</a:t>
            </a:r>
            <a:endParaRPr lang="en-US" sz="6000" dirty="0">
              <a:solidFill>
                <a:srgbClr val="92D05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39645" y="3577168"/>
            <a:ext cx="5739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=     </a:t>
            </a:r>
            <a:r>
              <a:rPr lang="ar-SA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ناصح</a:t>
            </a:r>
            <a:endParaRPr lang="en-US" sz="6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00600" y="3733800"/>
            <a:ext cx="5937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         </a:t>
            </a:r>
            <a:r>
              <a:rPr lang="en-US" sz="6000" dirty="0" err="1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কল্যানকমী</a:t>
            </a:r>
            <a:endParaRPr lang="en-US" sz="6000" dirty="0">
              <a:solidFill>
                <a:srgbClr val="92D05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15845" y="4788068"/>
            <a:ext cx="5739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 =    </a:t>
            </a:r>
            <a:r>
              <a:rPr lang="ar-SA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يبعث</a:t>
            </a:r>
            <a:endParaRPr lang="en-US" sz="6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53000" y="4953000"/>
            <a:ext cx="53439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         </a:t>
            </a:r>
            <a:r>
              <a:rPr lang="en-US" sz="54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প্রেরিত</a:t>
            </a:r>
            <a:r>
              <a:rPr lang="en-US" sz="54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হয়েছে</a:t>
            </a:r>
            <a:endParaRPr lang="en-US" sz="5400" dirty="0">
              <a:solidFill>
                <a:srgbClr val="00B0F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8820" y="5715000"/>
            <a:ext cx="77190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ضمت</a:t>
            </a:r>
            <a:r>
              <a:rPr lang="bn-IN" sz="60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05200" y="5943600"/>
            <a:ext cx="81148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              </a:t>
            </a:r>
            <a:r>
              <a:rPr lang="en-US" sz="60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একাত্রিত</a:t>
            </a:r>
            <a:r>
              <a:rPr lang="en-US" sz="60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করেছে</a:t>
            </a:r>
            <a:endParaRPr lang="en-US" sz="6000" dirty="0">
              <a:solidFill>
                <a:srgbClr val="00B0F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1711126" y="351689"/>
            <a:ext cx="9896191" cy="9527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5400" b="1" dirty="0" smtClean="0"/>
              <a:t>معانى المفردات</a:t>
            </a:r>
            <a:endParaRPr lang="en-US" sz="5400" b="1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1371600"/>
            <a:ext cx="9372600" cy="1446550"/>
          </a:xfrm>
          <a:prstGeom prst="rect">
            <a:avLst/>
          </a:prstGeom>
          <a:solidFill>
            <a:srgbClr val="00B0F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SA" sz="4400" b="1" dirty="0" smtClean="0"/>
              <a:t>وأخبار صدق خبرت عن محمد</a:t>
            </a:r>
          </a:p>
          <a:p>
            <a:pPr algn="ctr"/>
            <a:r>
              <a:rPr lang="ar-SA" sz="4400" b="1" dirty="0" smtClean="0"/>
              <a:t> يخبرها عنه اذا غاب ناصح</a:t>
            </a:r>
            <a:endParaRPr lang="en-US" sz="2000" dirty="0" smtClean="0"/>
          </a:p>
        </p:txBody>
      </p:sp>
      <p:sp>
        <p:nvSpPr>
          <p:cNvPr id="6" name="Oval 5"/>
          <p:cNvSpPr/>
          <p:nvPr/>
        </p:nvSpPr>
        <p:spPr>
          <a:xfrm>
            <a:off x="3124200" y="304800"/>
            <a:ext cx="71628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dirty="0" smtClean="0"/>
              <a:t>النص</a:t>
            </a:r>
            <a:endParaRPr lang="en-US" sz="7200" dirty="0"/>
          </a:p>
        </p:txBody>
      </p:sp>
      <p:sp>
        <p:nvSpPr>
          <p:cNvPr id="7" name="TextBox 6"/>
          <p:cNvSpPr txBox="1"/>
          <p:nvPr/>
        </p:nvSpPr>
        <p:spPr>
          <a:xfrm>
            <a:off x="2057400" y="3200400"/>
            <a:ext cx="10058400" cy="156966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/>
              <a:t>মুহাম্মাদ</a:t>
            </a:r>
            <a:r>
              <a:rPr lang="en-US" sz="3200" b="1" dirty="0" smtClean="0"/>
              <a:t> (স</a:t>
            </a:r>
            <a:r>
              <a:rPr lang="en-US" sz="3200" b="1" dirty="0" smtClean="0">
                <a:sym typeface="Wingdings" pitchFamily="2" charset="2"/>
              </a:rPr>
              <a:t>:) </a:t>
            </a:r>
            <a:r>
              <a:rPr lang="en-US" sz="3200" b="1" dirty="0" err="1" smtClean="0">
                <a:sym typeface="Wingdings" pitchFamily="2" charset="2"/>
              </a:rPr>
              <a:t>সর্ম্পকে</a:t>
            </a:r>
            <a:r>
              <a:rPr lang="en-US" sz="3200" b="1" dirty="0" smtClean="0">
                <a:sym typeface="Wingdings" pitchFamily="2" charset="2"/>
              </a:rPr>
              <a:t> </a:t>
            </a:r>
            <a:r>
              <a:rPr lang="en-US" sz="3200" b="1" dirty="0" err="1" smtClean="0">
                <a:sym typeface="Wingdings" pitchFamily="2" charset="2"/>
              </a:rPr>
              <a:t>এমন</a:t>
            </a:r>
            <a:r>
              <a:rPr lang="en-US" sz="3200" b="1" dirty="0" smtClean="0">
                <a:sym typeface="Wingdings" pitchFamily="2" charset="2"/>
              </a:rPr>
              <a:t> </a:t>
            </a:r>
            <a:r>
              <a:rPr lang="en-US" sz="3200" b="1" dirty="0" err="1" smtClean="0">
                <a:sym typeface="Wingdings" pitchFamily="2" charset="2"/>
              </a:rPr>
              <a:t>সব</a:t>
            </a:r>
            <a:r>
              <a:rPr lang="en-US" sz="3200" b="1" dirty="0" smtClean="0">
                <a:sym typeface="Wingdings" pitchFamily="2" charset="2"/>
              </a:rPr>
              <a:t> </a:t>
            </a:r>
            <a:r>
              <a:rPr lang="en-US" sz="3200" b="1" dirty="0" err="1" smtClean="0">
                <a:sym typeface="Wingdings" pitchFamily="2" charset="2"/>
              </a:rPr>
              <a:t>সত্য</a:t>
            </a:r>
            <a:r>
              <a:rPr lang="en-US" sz="3200" b="1" dirty="0" smtClean="0">
                <a:sym typeface="Wingdings" pitchFamily="2" charset="2"/>
              </a:rPr>
              <a:t> </a:t>
            </a:r>
            <a:r>
              <a:rPr lang="en-US" sz="3200" b="1" dirty="0" err="1" smtClean="0">
                <a:sym typeface="Wingdings" pitchFamily="2" charset="2"/>
              </a:rPr>
              <a:t>সংবাদ</a:t>
            </a:r>
            <a:r>
              <a:rPr lang="en-US" sz="3200" b="1" dirty="0" smtClean="0">
                <a:sym typeface="Wingdings" pitchFamily="2" charset="2"/>
              </a:rPr>
              <a:t> </a:t>
            </a:r>
            <a:r>
              <a:rPr lang="en-US" sz="3200" b="1" dirty="0" err="1" smtClean="0">
                <a:sym typeface="Wingdings" pitchFamily="2" charset="2"/>
              </a:rPr>
              <a:t>আমাকে</a:t>
            </a:r>
            <a:r>
              <a:rPr lang="en-US" sz="3200" b="1" dirty="0" smtClean="0">
                <a:sym typeface="Wingdings" pitchFamily="2" charset="2"/>
              </a:rPr>
              <a:t> </a:t>
            </a:r>
            <a:r>
              <a:rPr lang="en-US" sz="3200" b="1" dirty="0" err="1" smtClean="0">
                <a:sym typeface="Wingdings" pitchFamily="2" charset="2"/>
              </a:rPr>
              <a:t>বর্ণনা</a:t>
            </a:r>
            <a:r>
              <a:rPr lang="en-US" sz="3200" b="1" dirty="0" smtClean="0">
                <a:sym typeface="Wingdings" pitchFamily="2" charset="2"/>
              </a:rPr>
              <a:t> </a:t>
            </a:r>
            <a:r>
              <a:rPr lang="en-US" sz="3200" b="1" dirty="0" err="1" smtClean="0">
                <a:sym typeface="Wingdings" pitchFamily="2" charset="2"/>
              </a:rPr>
              <a:t>করা</a:t>
            </a:r>
            <a:r>
              <a:rPr lang="en-US" sz="3200" b="1" dirty="0" smtClean="0">
                <a:sym typeface="Wingdings" pitchFamily="2" charset="2"/>
              </a:rPr>
              <a:t> </a:t>
            </a:r>
            <a:r>
              <a:rPr lang="en-US" sz="3200" b="1" dirty="0" err="1" smtClean="0">
                <a:sym typeface="Wingdings" pitchFamily="2" charset="2"/>
              </a:rPr>
              <a:t>হয়েছে</a:t>
            </a:r>
            <a:r>
              <a:rPr lang="en-US" sz="3200" b="1" dirty="0" smtClean="0">
                <a:sym typeface="Wingdings" pitchFamily="2" charset="2"/>
              </a:rPr>
              <a:t> </a:t>
            </a:r>
            <a:r>
              <a:rPr lang="en-US" sz="3200" b="1" dirty="0" err="1" smtClean="0">
                <a:sym typeface="Wingdings" pitchFamily="2" charset="2"/>
              </a:rPr>
              <a:t>যা</a:t>
            </a:r>
            <a:r>
              <a:rPr lang="en-US" sz="3200" b="1" dirty="0" smtClean="0">
                <a:sym typeface="Wingdings" pitchFamily="2" charset="2"/>
              </a:rPr>
              <a:t> </a:t>
            </a:r>
            <a:r>
              <a:rPr lang="en-US" sz="3200" b="1" dirty="0" err="1" smtClean="0">
                <a:sym typeface="Wingdings" pitchFamily="2" charset="2"/>
              </a:rPr>
              <a:t>তার</a:t>
            </a:r>
            <a:r>
              <a:rPr lang="en-US" sz="3200" b="1" dirty="0" smtClean="0">
                <a:sym typeface="Wingdings" pitchFamily="2" charset="2"/>
              </a:rPr>
              <a:t> </a:t>
            </a:r>
            <a:r>
              <a:rPr lang="en-US" sz="3200" b="1" dirty="0" err="1" smtClean="0">
                <a:sym typeface="Wingdings" pitchFamily="2" charset="2"/>
              </a:rPr>
              <a:t>সর্ম্পকে</a:t>
            </a:r>
            <a:r>
              <a:rPr lang="en-US" sz="3200" b="1" dirty="0" smtClean="0">
                <a:sym typeface="Wingdings" pitchFamily="2" charset="2"/>
              </a:rPr>
              <a:t> </a:t>
            </a:r>
            <a:r>
              <a:rPr lang="en-US" sz="3200" b="1" dirty="0" err="1" smtClean="0">
                <a:sym typeface="Wingdings" pitchFamily="2" charset="2"/>
              </a:rPr>
              <a:t>বিদায়ের</a:t>
            </a:r>
            <a:r>
              <a:rPr lang="en-US" sz="3200" b="1" dirty="0" smtClean="0">
                <a:sym typeface="Wingdings" pitchFamily="2" charset="2"/>
              </a:rPr>
              <a:t> </a:t>
            </a:r>
            <a:r>
              <a:rPr lang="en-US" sz="3200" b="1" dirty="0" err="1" smtClean="0">
                <a:sym typeface="Wingdings" pitchFamily="2" charset="2"/>
              </a:rPr>
              <a:t>সময়</a:t>
            </a:r>
            <a:r>
              <a:rPr lang="en-US" sz="3200" b="1" dirty="0" smtClean="0">
                <a:sym typeface="Wingdings" pitchFamily="2" charset="2"/>
              </a:rPr>
              <a:t> </a:t>
            </a:r>
            <a:r>
              <a:rPr lang="en-US" sz="3200" b="1" dirty="0" err="1" smtClean="0">
                <a:sym typeface="Wingdings" pitchFamily="2" charset="2"/>
              </a:rPr>
              <a:t>উপদেশ</a:t>
            </a:r>
            <a:r>
              <a:rPr lang="en-US" sz="3200" b="1" dirty="0" smtClean="0">
                <a:sym typeface="Wingdings" pitchFamily="2" charset="2"/>
              </a:rPr>
              <a:t> </a:t>
            </a:r>
            <a:r>
              <a:rPr lang="en-US" sz="3200" b="1" dirty="0" err="1" smtClean="0">
                <a:sym typeface="Wingdings" pitchFamily="2" charset="2"/>
              </a:rPr>
              <a:t>দাতা</a:t>
            </a:r>
            <a:r>
              <a:rPr lang="en-US" sz="3200" b="1" dirty="0" smtClean="0">
                <a:sym typeface="Wingdings" pitchFamily="2" charset="2"/>
              </a:rPr>
              <a:t> </a:t>
            </a:r>
            <a:r>
              <a:rPr lang="en-US" sz="3200" b="1" dirty="0" err="1" smtClean="0">
                <a:sym typeface="Wingdings" pitchFamily="2" charset="2"/>
              </a:rPr>
              <a:t>উপস্থাপন</a:t>
            </a:r>
            <a:r>
              <a:rPr lang="en-US" sz="3200" b="1" dirty="0" smtClean="0">
                <a:sym typeface="Wingdings" pitchFamily="2" charset="2"/>
              </a:rPr>
              <a:t> </a:t>
            </a:r>
            <a:r>
              <a:rPr lang="en-US" sz="3200" b="1" dirty="0" err="1" smtClean="0">
                <a:sym typeface="Wingdings" pitchFamily="2" charset="2"/>
              </a:rPr>
              <a:t>করেন</a:t>
            </a:r>
            <a:r>
              <a:rPr lang="en-US" sz="3200" b="1" dirty="0" smtClean="0">
                <a:sym typeface="Wingdings" pitchFamily="2" charset="2"/>
              </a:rPr>
              <a:t>।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4953000"/>
            <a:ext cx="6096000" cy="20621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/>
              <a:t>নিশ্চয়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আব্দুল্লাহর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পুত্র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আহমদ</a:t>
            </a:r>
            <a:r>
              <a:rPr lang="en-US" sz="3200" b="1" dirty="0" smtClean="0"/>
              <a:t>: </a:t>
            </a:r>
            <a:r>
              <a:rPr lang="en-US" sz="3200" b="1" dirty="0" err="1" smtClean="0"/>
              <a:t>প্রত্যেক</a:t>
            </a:r>
            <a:r>
              <a:rPr lang="en-US" sz="3200" b="1" dirty="0" smtClean="0"/>
              <a:t> ঐ </a:t>
            </a:r>
            <a:r>
              <a:rPr lang="en-US" sz="3200" b="1" dirty="0" err="1" smtClean="0"/>
              <a:t>ব্যক্তির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নিকট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রাসূল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হিসেবে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প্রেরিত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যাদেরকে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কঙ্করময়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ভূমিতে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একাত্রিত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হয়েছে</a:t>
            </a:r>
            <a:r>
              <a:rPr lang="en-US" sz="3200" b="1" dirty="0" smtClean="0"/>
              <a:t>।</a:t>
            </a:r>
            <a:endParaRPr lang="en-US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00" y="5257800"/>
            <a:ext cx="5638800" cy="1446550"/>
          </a:xfrm>
          <a:prstGeom prst="rect">
            <a:avLst/>
          </a:prstGeom>
          <a:solidFill>
            <a:srgbClr val="00B0F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SA" sz="4400" b="1" dirty="0" smtClean="0"/>
              <a:t>بان ابن عبد الله احمد مرسل* الى كل من ضمت عليه الاباطح</a:t>
            </a:r>
            <a:endParaRPr lang="en-US" sz="2000" dirty="0" smtClean="0"/>
          </a:p>
        </p:txBody>
      </p:sp>
      <p:sp>
        <p:nvSpPr>
          <p:cNvPr id="13" name="Left Arrow 12"/>
          <p:cNvSpPr/>
          <p:nvPr/>
        </p:nvSpPr>
        <p:spPr>
          <a:xfrm rot="16200000">
            <a:off x="6172200" y="2667000"/>
            <a:ext cx="838200" cy="838200"/>
          </a:xfrm>
          <a:prstGeom prst="leftArrow">
            <a:avLst>
              <a:gd name="adj1" fmla="val 30094"/>
              <a:gd name="adj2" fmla="val 50000"/>
            </a:avLst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Arrow 14"/>
          <p:cNvSpPr/>
          <p:nvPr/>
        </p:nvSpPr>
        <p:spPr>
          <a:xfrm>
            <a:off x="6019800" y="5562600"/>
            <a:ext cx="1371600" cy="838200"/>
          </a:xfrm>
          <a:prstGeom prst="leftArrow">
            <a:avLst>
              <a:gd name="adj1" fmla="val 30094"/>
              <a:gd name="adj2" fmla="val 50000"/>
            </a:avLst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9.52381E-7 5E-6 L 0.00298 0.17188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4" grpId="0" animBg="1"/>
      <p:bldP spid="13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291</Words>
  <Application>Microsoft Office PowerPoint</Application>
  <PresentationFormat>Custom</PresentationFormat>
  <Paragraphs>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akbar ali</dc:creator>
  <cp:lastModifiedBy>akbar ali</cp:lastModifiedBy>
  <cp:revision>75</cp:revision>
  <dcterms:created xsi:type="dcterms:W3CDTF">2006-08-16T00:00:00Z</dcterms:created>
  <dcterms:modified xsi:type="dcterms:W3CDTF">2020-11-12T01:36:42Z</dcterms:modified>
</cp:coreProperties>
</file>