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57" r:id="rId3"/>
    <p:sldId id="287" r:id="rId4"/>
    <p:sldId id="288" r:id="rId5"/>
    <p:sldId id="260" r:id="rId6"/>
    <p:sldId id="289" r:id="rId7"/>
    <p:sldId id="261" r:id="rId8"/>
    <p:sldId id="283" r:id="rId9"/>
    <p:sldId id="284" r:id="rId10"/>
    <p:sldId id="290" r:id="rId11"/>
    <p:sldId id="278" r:id="rId12"/>
    <p:sldId id="262" r:id="rId13"/>
    <p:sldId id="266" r:id="rId14"/>
    <p:sldId id="265"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528"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030312-9C9A-40BA-9B6F-4C2BF545F66A}" type="datetimeFigureOut">
              <a:rPr lang="en-US" smtClean="0"/>
              <a:pPr/>
              <a:t>11/12/2020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46643-765D-4A78-891B-1A7ED0E565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846643-765D-4A78-891B-1A7ED0E565A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846643-765D-4A78-891B-1A7ED0E565A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846643-765D-4A78-891B-1A7ED0E565A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11/12/2020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4.jpg"/>
          <p:cNvPicPr>
            <a:picLocks noChangeAspect="1"/>
          </p:cNvPicPr>
          <p:nvPr/>
        </p:nvPicPr>
        <p:blipFill>
          <a:blip r:embed="rId3"/>
          <a:stretch>
            <a:fillRect/>
          </a:stretch>
        </p:blipFill>
        <p:spPr>
          <a:xfrm>
            <a:off x="457200" y="5029200"/>
            <a:ext cx="8229600" cy="1447800"/>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ounded Rectangle 4"/>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pic>
        <p:nvPicPr>
          <p:cNvPr id="6" name="Picture 5" descr="download.jpg"/>
          <p:cNvPicPr>
            <a:picLocks noChangeAspect="1"/>
          </p:cNvPicPr>
          <p:nvPr/>
        </p:nvPicPr>
        <p:blipFill>
          <a:blip r:embed="rId4"/>
          <a:stretch>
            <a:fillRect/>
          </a:stretch>
        </p:blipFill>
        <p:spPr>
          <a:xfrm>
            <a:off x="526028" y="609600"/>
            <a:ext cx="8160772" cy="4191000"/>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 (2).jpg"/>
          <p:cNvPicPr>
            <a:picLocks noChangeAspect="1"/>
          </p:cNvPicPr>
          <p:nvPr/>
        </p:nvPicPr>
        <p:blipFill>
          <a:blip r:embed="rId2"/>
          <a:stretch>
            <a:fillRect/>
          </a:stretch>
        </p:blipFill>
        <p:spPr>
          <a:xfrm>
            <a:off x="838200" y="685800"/>
            <a:ext cx="3509963" cy="3509963"/>
          </a:xfrm>
          <a:prstGeom prst="rect">
            <a:avLst/>
          </a:prstGeom>
        </p:spPr>
      </p:pic>
      <p:sp>
        <p:nvSpPr>
          <p:cNvPr id="4" name="TextBox 3"/>
          <p:cNvSpPr txBox="1"/>
          <p:nvPr/>
        </p:nvSpPr>
        <p:spPr>
          <a:xfrm>
            <a:off x="1524000" y="4191000"/>
            <a:ext cx="7239000" cy="1328023"/>
          </a:xfrm>
          <a:prstGeom prst="roundRect">
            <a:avLst/>
          </a:prstGeom>
          <a:noFill/>
          <a:ln>
            <a:solidFill>
              <a:srgbClr val="002060"/>
            </a:solidFill>
          </a:ln>
        </p:spPr>
        <p:txBody>
          <a:bodyPr wrap="square" rtlCol="0">
            <a:spAutoFit/>
          </a:bodyPr>
          <a:lstStyle/>
          <a:p>
            <a:pPr marL="0" lvl="1" algn="ctr" rtl="1"/>
            <a:r>
              <a:rPr lang="ar-SA" sz="3600" b="1" dirty="0" smtClean="0">
                <a:latin typeface="Simplified Arabic" pitchFamily="18" charset="-78"/>
                <a:cs typeface="Simplified Arabic" pitchFamily="18" charset="-78"/>
              </a:rPr>
              <a:t>ماذا اعتبر كثير من المؤرخين والمستشرقين</a:t>
            </a:r>
          </a:p>
          <a:p>
            <a:pPr marL="0" lvl="1" algn="ctr" rtl="1"/>
            <a:r>
              <a:rPr lang="ar-SA" sz="3600" b="1" dirty="0" smtClean="0">
                <a:latin typeface="Simplified Arabic" pitchFamily="18" charset="-78"/>
                <a:cs typeface="Simplified Arabic" pitchFamily="18" charset="-78"/>
              </a:rPr>
              <a:t> دستور المدينة؟</a:t>
            </a:r>
            <a:endParaRPr lang="en-US" b="1" dirty="0">
              <a:latin typeface="Simplified Arabic" pitchFamily="18" charset="-78"/>
              <a:cs typeface="Simplified Arabic" pitchFamily="18" charset="-78"/>
            </a:endParaRPr>
          </a:p>
        </p:txBody>
      </p:sp>
      <p:sp>
        <p:nvSpPr>
          <p:cNvPr id="5" name="Rounded Rectangle 4"/>
          <p:cNvSpPr/>
          <p:nvPr/>
        </p:nvSpPr>
        <p:spPr>
          <a:xfrm>
            <a:off x="2971800" y="381000"/>
            <a:ext cx="3276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FF0000"/>
                </a:solidFill>
                <a:latin typeface="Simplified Arabic" pitchFamily="18" charset="-78"/>
                <a:cs typeface="Simplified Arabic" pitchFamily="18" charset="-78"/>
              </a:rPr>
              <a:t>العمل الازواج</a:t>
            </a:r>
            <a:endParaRPr lang="en-US" sz="3600" dirty="0">
              <a:solidFill>
                <a:srgbClr val="FF000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762000" y="1061254"/>
            <a:ext cx="7794171" cy="538946"/>
          </a:xfrm>
          <a:prstGeom prst="round2Diag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67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استخرج</a:t>
            </a:r>
            <a:r>
              <a:rPr kumimoji="0" lang="ar-SA" sz="4800" b="1" i="0" u="none" strike="noStrike" kern="1200" cap="none" spc="0" normalizeH="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 الأسماء الجامدة من النص</a:t>
            </a:r>
            <a:endParaRPr kumimoji="0" lang="en-US" sz="4800" b="1" i="0" u="none" strike="noStrike" kern="1200" cap="none" spc="0" normalizeH="0" baseline="0" noProof="0" dirty="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endParaRPr>
          </a:p>
        </p:txBody>
      </p:sp>
      <p:sp>
        <p:nvSpPr>
          <p:cNvPr id="31" name="Rounded Rectangle 30"/>
          <p:cNvSpPr/>
          <p:nvPr/>
        </p:nvSpPr>
        <p:spPr>
          <a:xfrm>
            <a:off x="6400800" y="1905000"/>
            <a:ext cx="1143000" cy="4572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الحضارة</a:t>
            </a:r>
            <a:endParaRPr lang="en-US" sz="2800" dirty="0">
              <a:solidFill>
                <a:srgbClr val="002060"/>
              </a:solidFill>
              <a:latin typeface="Simplified Arabic" pitchFamily="18" charset="-78"/>
              <a:cs typeface="Simplified Arabic" pitchFamily="18" charset="-78"/>
            </a:endParaRPr>
          </a:p>
        </p:txBody>
      </p:sp>
      <p:sp>
        <p:nvSpPr>
          <p:cNvPr id="32" name="Rounded Rectangle 31"/>
          <p:cNvSpPr/>
          <p:nvPr/>
        </p:nvSpPr>
        <p:spPr>
          <a:xfrm>
            <a:off x="7696200" y="1905000"/>
            <a:ext cx="990600" cy="4572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دستور</a:t>
            </a:r>
            <a:endParaRPr lang="en-US" sz="2800" dirty="0">
              <a:solidFill>
                <a:srgbClr val="002060"/>
              </a:solidFill>
              <a:latin typeface="Simplified Arabic" pitchFamily="18" charset="-78"/>
              <a:cs typeface="Simplified Arabic" pitchFamily="18" charset="-78"/>
            </a:endParaRPr>
          </a:p>
        </p:txBody>
      </p:sp>
      <p:sp>
        <p:nvSpPr>
          <p:cNvPr id="33" name="Rounded Rectangle 32"/>
          <p:cNvSpPr/>
          <p:nvPr/>
        </p:nvSpPr>
        <p:spPr>
          <a:xfrm>
            <a:off x="533400" y="1905000"/>
            <a:ext cx="1066800" cy="4572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الانسان</a:t>
            </a:r>
            <a:endParaRPr lang="en-US" sz="2800" dirty="0">
              <a:solidFill>
                <a:srgbClr val="002060"/>
              </a:solidFill>
              <a:latin typeface="Simplified Arabic" pitchFamily="18" charset="-78"/>
              <a:cs typeface="Simplified Arabic" pitchFamily="18" charset="-78"/>
            </a:endParaRPr>
          </a:p>
        </p:txBody>
      </p:sp>
      <p:sp>
        <p:nvSpPr>
          <p:cNvPr id="34" name="Rounded Rectangle 33"/>
          <p:cNvSpPr/>
          <p:nvPr/>
        </p:nvSpPr>
        <p:spPr>
          <a:xfrm>
            <a:off x="5334000" y="1905000"/>
            <a:ext cx="914400" cy="4572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دولة</a:t>
            </a:r>
            <a:endParaRPr lang="en-US" sz="2800" dirty="0">
              <a:solidFill>
                <a:srgbClr val="002060"/>
              </a:solidFill>
              <a:latin typeface="Simplified Arabic" pitchFamily="18" charset="-78"/>
              <a:cs typeface="Simplified Arabic" pitchFamily="18" charset="-78"/>
            </a:endParaRPr>
          </a:p>
        </p:txBody>
      </p:sp>
      <p:sp>
        <p:nvSpPr>
          <p:cNvPr id="35" name="Rounded Rectangle 34"/>
          <p:cNvSpPr/>
          <p:nvPr/>
        </p:nvSpPr>
        <p:spPr>
          <a:xfrm>
            <a:off x="2895600" y="1905000"/>
            <a:ext cx="914400" cy="4572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المجد</a:t>
            </a:r>
            <a:endParaRPr lang="en-US" sz="2800" dirty="0">
              <a:solidFill>
                <a:srgbClr val="002060"/>
              </a:solidFill>
              <a:latin typeface="Simplified Arabic" pitchFamily="18" charset="-78"/>
              <a:cs typeface="Simplified Arabic" pitchFamily="18" charset="-78"/>
            </a:endParaRPr>
          </a:p>
        </p:txBody>
      </p:sp>
      <p:sp>
        <p:nvSpPr>
          <p:cNvPr id="36" name="Rounded Rectangle 35"/>
          <p:cNvSpPr/>
          <p:nvPr/>
        </p:nvSpPr>
        <p:spPr>
          <a:xfrm>
            <a:off x="3886200" y="1905000"/>
            <a:ext cx="1295400" cy="4572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الاسلامية</a:t>
            </a:r>
            <a:endParaRPr lang="en-US" sz="2800" dirty="0">
              <a:solidFill>
                <a:srgbClr val="002060"/>
              </a:solidFill>
              <a:latin typeface="Simplified Arabic" pitchFamily="18" charset="-78"/>
              <a:cs typeface="Simplified Arabic" pitchFamily="18" charset="-78"/>
            </a:endParaRPr>
          </a:p>
        </p:txBody>
      </p:sp>
      <p:sp>
        <p:nvSpPr>
          <p:cNvPr id="37" name="Rounded Rectangle 36"/>
          <p:cNvSpPr/>
          <p:nvPr/>
        </p:nvSpPr>
        <p:spPr>
          <a:xfrm>
            <a:off x="1752600" y="1905000"/>
            <a:ext cx="990600" cy="457200"/>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العلاقة</a:t>
            </a:r>
            <a:endParaRPr lang="en-US" sz="2800" dirty="0">
              <a:solidFill>
                <a:srgbClr val="002060"/>
              </a:solidFill>
              <a:latin typeface="Simplified Arabic" pitchFamily="18" charset="-78"/>
              <a:cs typeface="Simplified Arabic" pitchFamily="18" charset="-78"/>
            </a:endParaRPr>
          </a:p>
        </p:txBody>
      </p:sp>
      <p:sp>
        <p:nvSpPr>
          <p:cNvPr id="38" name="Title 1"/>
          <p:cNvSpPr txBox="1">
            <a:spLocks/>
          </p:cNvSpPr>
          <p:nvPr/>
        </p:nvSpPr>
        <p:spPr>
          <a:xfrm>
            <a:off x="838200" y="3423454"/>
            <a:ext cx="7794171" cy="538946"/>
          </a:xfrm>
          <a:prstGeom prst="round2Diag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67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استخرج</a:t>
            </a:r>
            <a:r>
              <a:rPr kumimoji="0" lang="ar-SA" sz="4800" b="1" i="0" u="none" strike="noStrike" kern="1200" cap="none" spc="0" normalizeH="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 الأسماء المشتقة من النص</a:t>
            </a:r>
            <a:endParaRPr kumimoji="0" lang="en-US" sz="4800" b="1" i="0" u="none" strike="noStrike" kern="1200" cap="none" spc="0" normalizeH="0" baseline="0" noProof="0" dirty="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endParaRPr>
          </a:p>
        </p:txBody>
      </p:sp>
      <p:sp>
        <p:nvSpPr>
          <p:cNvPr id="39" name="Rounded Rectangle 38"/>
          <p:cNvSpPr/>
          <p:nvPr/>
        </p:nvSpPr>
        <p:spPr>
          <a:xfrm>
            <a:off x="6096000" y="4267200"/>
            <a:ext cx="1295400" cy="457200"/>
          </a:xfrm>
          <a:prstGeom prst="round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المؤرخين</a:t>
            </a:r>
            <a:endParaRPr lang="en-US" sz="2800" dirty="0">
              <a:solidFill>
                <a:srgbClr val="002060"/>
              </a:solidFill>
              <a:latin typeface="Simplified Arabic" pitchFamily="18" charset="-78"/>
              <a:cs typeface="Simplified Arabic" pitchFamily="18" charset="-78"/>
            </a:endParaRPr>
          </a:p>
        </p:txBody>
      </p:sp>
      <p:sp>
        <p:nvSpPr>
          <p:cNvPr id="40" name="Rounded Rectangle 39"/>
          <p:cNvSpPr/>
          <p:nvPr/>
        </p:nvSpPr>
        <p:spPr>
          <a:xfrm>
            <a:off x="7543800" y="4267200"/>
            <a:ext cx="1219200" cy="457200"/>
          </a:xfrm>
          <a:prstGeom prst="round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الاولى</a:t>
            </a:r>
            <a:endParaRPr lang="en-US" sz="2800" dirty="0">
              <a:solidFill>
                <a:srgbClr val="002060"/>
              </a:solidFill>
              <a:latin typeface="Simplified Arabic" pitchFamily="18" charset="-78"/>
              <a:cs typeface="Simplified Arabic" pitchFamily="18" charset="-78"/>
            </a:endParaRPr>
          </a:p>
        </p:txBody>
      </p:sp>
      <p:sp>
        <p:nvSpPr>
          <p:cNvPr id="41" name="Rounded Rectangle 40"/>
          <p:cNvSpPr/>
          <p:nvPr/>
        </p:nvSpPr>
        <p:spPr>
          <a:xfrm>
            <a:off x="5029200" y="4953000"/>
            <a:ext cx="1066800" cy="457200"/>
          </a:xfrm>
          <a:prstGeom prst="round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مكفولة</a:t>
            </a:r>
            <a:endParaRPr lang="en-US" sz="2800" dirty="0">
              <a:solidFill>
                <a:srgbClr val="002060"/>
              </a:solidFill>
              <a:latin typeface="Simplified Arabic" pitchFamily="18" charset="-78"/>
              <a:cs typeface="Simplified Arabic" pitchFamily="18" charset="-78"/>
            </a:endParaRPr>
          </a:p>
        </p:txBody>
      </p:sp>
      <p:sp>
        <p:nvSpPr>
          <p:cNvPr id="42" name="Rounded Rectangle 41"/>
          <p:cNvSpPr/>
          <p:nvPr/>
        </p:nvSpPr>
        <p:spPr>
          <a:xfrm>
            <a:off x="4343400" y="4267200"/>
            <a:ext cx="1524000" cy="457200"/>
          </a:xfrm>
          <a:prstGeom prst="round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المستشرقين</a:t>
            </a:r>
            <a:endParaRPr lang="en-US" sz="2800" dirty="0">
              <a:solidFill>
                <a:srgbClr val="002060"/>
              </a:solidFill>
              <a:latin typeface="Simplified Arabic" pitchFamily="18" charset="-78"/>
              <a:cs typeface="Simplified Arabic" pitchFamily="18" charset="-78"/>
            </a:endParaRPr>
          </a:p>
        </p:txBody>
      </p:sp>
      <p:sp>
        <p:nvSpPr>
          <p:cNvPr id="43" name="Rounded Rectangle 42"/>
          <p:cNvSpPr/>
          <p:nvPr/>
        </p:nvSpPr>
        <p:spPr>
          <a:xfrm>
            <a:off x="1066800" y="4267200"/>
            <a:ext cx="1371600" cy="457200"/>
          </a:xfrm>
          <a:prstGeom prst="round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المسلمون</a:t>
            </a:r>
            <a:endParaRPr lang="en-US" sz="2800" dirty="0">
              <a:solidFill>
                <a:srgbClr val="002060"/>
              </a:solidFill>
              <a:latin typeface="Simplified Arabic" pitchFamily="18" charset="-78"/>
              <a:cs typeface="Simplified Arabic" pitchFamily="18" charset="-78"/>
            </a:endParaRPr>
          </a:p>
        </p:txBody>
      </p:sp>
      <p:sp>
        <p:nvSpPr>
          <p:cNvPr id="44" name="Rounded Rectangle 43"/>
          <p:cNvSpPr/>
          <p:nvPr/>
        </p:nvSpPr>
        <p:spPr>
          <a:xfrm>
            <a:off x="2667000" y="4267200"/>
            <a:ext cx="1524000" cy="457200"/>
          </a:xfrm>
          <a:prstGeom prst="round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المهاجرون</a:t>
            </a:r>
            <a:endParaRPr lang="en-US" sz="2800" dirty="0">
              <a:solidFill>
                <a:srgbClr val="002060"/>
              </a:solidFill>
              <a:latin typeface="Simplified Arabic" pitchFamily="18" charset="-78"/>
              <a:cs typeface="Simplified Arabic" pitchFamily="18" charset="-78"/>
            </a:endParaRPr>
          </a:p>
        </p:txBody>
      </p:sp>
      <p:sp>
        <p:nvSpPr>
          <p:cNvPr id="45" name="Rounded Rectangle 44"/>
          <p:cNvSpPr/>
          <p:nvPr/>
        </p:nvSpPr>
        <p:spPr>
          <a:xfrm>
            <a:off x="3505200" y="4953000"/>
            <a:ext cx="1371600" cy="457200"/>
          </a:xfrm>
          <a:prstGeom prst="round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smtClean="0">
                <a:solidFill>
                  <a:srgbClr val="002060"/>
                </a:solidFill>
                <a:latin typeface="Simplified Arabic" pitchFamily="18" charset="-78"/>
                <a:cs typeface="Simplified Arabic" pitchFamily="18" charset="-78"/>
              </a:rPr>
              <a:t>المختلفة</a:t>
            </a:r>
            <a:endParaRPr lang="en-US" sz="2800" dirty="0">
              <a:solidFill>
                <a:srgbClr val="002060"/>
              </a:solidFill>
              <a:latin typeface="Simplified Arabic" pitchFamily="18" charset="-78"/>
              <a:cs typeface="Simplified Arabic" pitchFamily="18" charset="-78"/>
            </a:endParaRPr>
          </a:p>
        </p:txBody>
      </p:sp>
      <p:sp>
        <p:nvSpPr>
          <p:cNvPr id="18" name="Rounded Rectangle 17"/>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strVal val="#ppt_w*0.70"/>
                                          </p:val>
                                        </p:tav>
                                        <p:tav tm="100000">
                                          <p:val>
                                            <p:strVal val="#ppt_w"/>
                                          </p:val>
                                        </p:tav>
                                      </p:tavLst>
                                    </p:anim>
                                    <p:anim calcmode="lin" valueType="num">
                                      <p:cBhvr>
                                        <p:cTn id="13" dur="500" fill="hold"/>
                                        <p:tgtEl>
                                          <p:spTgt spid="32"/>
                                        </p:tgtEl>
                                        <p:attrNameLst>
                                          <p:attrName>ppt_h</p:attrName>
                                        </p:attrNameLst>
                                      </p:cBhvr>
                                      <p:tavLst>
                                        <p:tav tm="0">
                                          <p:val>
                                            <p:strVal val="#ppt_h"/>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strVal val="#ppt_w*0.70"/>
                                          </p:val>
                                        </p:tav>
                                        <p:tav tm="100000">
                                          <p:val>
                                            <p:strVal val="#ppt_w"/>
                                          </p:val>
                                        </p:tav>
                                      </p:tavLst>
                                    </p:anim>
                                    <p:anim calcmode="lin" valueType="num">
                                      <p:cBhvr>
                                        <p:cTn id="20" dur="500" fill="hold"/>
                                        <p:tgtEl>
                                          <p:spTgt spid="31"/>
                                        </p:tgtEl>
                                        <p:attrNameLst>
                                          <p:attrName>ppt_h</p:attrName>
                                        </p:attrNameLst>
                                      </p:cBhvr>
                                      <p:tavLst>
                                        <p:tav tm="0">
                                          <p:val>
                                            <p:strVal val="#ppt_h"/>
                                          </p:val>
                                        </p:tav>
                                        <p:tav tm="100000">
                                          <p:val>
                                            <p:strVal val="#ppt_h"/>
                                          </p:val>
                                        </p:tav>
                                      </p:tavLst>
                                    </p:anim>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strVal val="#ppt_w*0.70"/>
                                          </p:val>
                                        </p:tav>
                                        <p:tav tm="100000">
                                          <p:val>
                                            <p:strVal val="#ppt_w"/>
                                          </p:val>
                                        </p:tav>
                                      </p:tavLst>
                                    </p:anim>
                                    <p:anim calcmode="lin" valueType="num">
                                      <p:cBhvr>
                                        <p:cTn id="27" dur="500" fill="hold"/>
                                        <p:tgtEl>
                                          <p:spTgt spid="34"/>
                                        </p:tgtEl>
                                        <p:attrNameLst>
                                          <p:attrName>ppt_h</p:attrName>
                                        </p:attrNameLst>
                                      </p:cBhvr>
                                      <p:tavLst>
                                        <p:tav tm="0">
                                          <p:val>
                                            <p:strVal val="#ppt_h"/>
                                          </p:val>
                                        </p:tav>
                                        <p:tav tm="100000">
                                          <p:val>
                                            <p:strVal val="#ppt_h"/>
                                          </p:val>
                                        </p:tav>
                                      </p:tavLst>
                                    </p:anim>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strVal val="#ppt_w*0.70"/>
                                          </p:val>
                                        </p:tav>
                                        <p:tav tm="100000">
                                          <p:val>
                                            <p:strVal val="#ppt_w"/>
                                          </p:val>
                                        </p:tav>
                                      </p:tavLst>
                                    </p:anim>
                                    <p:anim calcmode="lin" valueType="num">
                                      <p:cBhvr>
                                        <p:cTn id="34" dur="500" fill="hold"/>
                                        <p:tgtEl>
                                          <p:spTgt spid="36"/>
                                        </p:tgtEl>
                                        <p:attrNameLst>
                                          <p:attrName>ppt_h</p:attrName>
                                        </p:attrNameLst>
                                      </p:cBhvr>
                                      <p:tavLst>
                                        <p:tav tm="0">
                                          <p:val>
                                            <p:strVal val="#ppt_h"/>
                                          </p:val>
                                        </p:tav>
                                        <p:tav tm="100000">
                                          <p:val>
                                            <p:strVal val="#ppt_h"/>
                                          </p:val>
                                        </p:tav>
                                      </p:tavLst>
                                    </p:anim>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strVal val="#ppt_w*0.70"/>
                                          </p:val>
                                        </p:tav>
                                        <p:tav tm="100000">
                                          <p:val>
                                            <p:strVal val="#ppt_w"/>
                                          </p:val>
                                        </p:tav>
                                      </p:tavLst>
                                    </p:anim>
                                    <p:anim calcmode="lin" valueType="num">
                                      <p:cBhvr>
                                        <p:cTn id="41" dur="500" fill="hold"/>
                                        <p:tgtEl>
                                          <p:spTgt spid="35"/>
                                        </p:tgtEl>
                                        <p:attrNameLst>
                                          <p:attrName>ppt_h</p:attrName>
                                        </p:attrNameLst>
                                      </p:cBhvr>
                                      <p:tavLst>
                                        <p:tav tm="0">
                                          <p:val>
                                            <p:strVal val="#ppt_h"/>
                                          </p:val>
                                        </p:tav>
                                        <p:tav tm="100000">
                                          <p:val>
                                            <p:strVal val="#ppt_h"/>
                                          </p:val>
                                        </p:tav>
                                      </p:tavLst>
                                    </p:anim>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strVal val="#ppt_w*0.70"/>
                                          </p:val>
                                        </p:tav>
                                        <p:tav tm="100000">
                                          <p:val>
                                            <p:strVal val="#ppt_w"/>
                                          </p:val>
                                        </p:tav>
                                      </p:tavLst>
                                    </p:anim>
                                    <p:anim calcmode="lin" valueType="num">
                                      <p:cBhvr>
                                        <p:cTn id="48" dur="500" fill="hold"/>
                                        <p:tgtEl>
                                          <p:spTgt spid="37"/>
                                        </p:tgtEl>
                                        <p:attrNameLst>
                                          <p:attrName>ppt_h</p:attrName>
                                        </p:attrNameLst>
                                      </p:cBhvr>
                                      <p:tavLst>
                                        <p:tav tm="0">
                                          <p:val>
                                            <p:strVal val="#ppt_h"/>
                                          </p:val>
                                        </p:tav>
                                        <p:tav tm="100000">
                                          <p:val>
                                            <p:strVal val="#ppt_h"/>
                                          </p:val>
                                        </p:tav>
                                      </p:tavLst>
                                    </p:anim>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ppt_x</p:attrName>
                                        </p:attrNameLst>
                                      </p:cBhvr>
                                      <p:tavLst>
                                        <p:tav tm="0">
                                          <p:val>
                                            <p:strVal val="#ppt_x-.2"/>
                                          </p:val>
                                        </p:tav>
                                        <p:tav tm="100000">
                                          <p:val>
                                            <p:strVal val="#ppt_x"/>
                                          </p:val>
                                        </p:tav>
                                      </p:tavLst>
                                    </p:anim>
                                    <p:anim calcmode="lin" valueType="num">
                                      <p:cBhvr>
                                        <p:cTn id="55" dur="5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500" fill="hold"/>
                                        <p:tgtEl>
                                          <p:spTgt spid="40"/>
                                        </p:tgtEl>
                                        <p:attrNameLst>
                                          <p:attrName>ppt_w</p:attrName>
                                        </p:attrNameLst>
                                      </p:cBhvr>
                                      <p:tavLst>
                                        <p:tav tm="0">
                                          <p:val>
                                            <p:strVal val="#ppt_w*2.5"/>
                                          </p:val>
                                        </p:tav>
                                        <p:tav tm="100000">
                                          <p:val>
                                            <p:strVal val="#ppt_w"/>
                                          </p:val>
                                        </p:tav>
                                      </p:tavLst>
                                    </p:anim>
                                    <p:anim calcmode="lin" valueType="num">
                                      <p:cBhvr>
                                        <p:cTn id="69" dur="500" fill="hold"/>
                                        <p:tgtEl>
                                          <p:spTgt spid="40"/>
                                        </p:tgtEl>
                                        <p:attrNameLst>
                                          <p:attrName>ppt_h</p:attrName>
                                        </p:attrNameLst>
                                      </p:cBhvr>
                                      <p:tavLst>
                                        <p:tav tm="0">
                                          <p:val>
                                            <p:strVal val="#ppt_h*0.01"/>
                                          </p:val>
                                        </p:tav>
                                        <p:tav tm="100000">
                                          <p:val>
                                            <p:strVal val="#ppt_h"/>
                                          </p:val>
                                        </p:tav>
                                      </p:tavLst>
                                    </p:anim>
                                    <p:anim calcmode="lin" valueType="num">
                                      <p:cBhvr>
                                        <p:cTn id="70" dur="500" fill="hold"/>
                                        <p:tgtEl>
                                          <p:spTgt spid="40"/>
                                        </p:tgtEl>
                                        <p:attrNameLst>
                                          <p:attrName>ppt_x</p:attrName>
                                        </p:attrNameLst>
                                      </p:cBhvr>
                                      <p:tavLst>
                                        <p:tav tm="0">
                                          <p:val>
                                            <p:strVal val="#ppt_x"/>
                                          </p:val>
                                        </p:tav>
                                        <p:tav tm="100000">
                                          <p:val>
                                            <p:strVal val="#ppt_x"/>
                                          </p:val>
                                        </p:tav>
                                      </p:tavLst>
                                    </p:anim>
                                    <p:anim calcmode="lin" valueType="num">
                                      <p:cBhvr>
                                        <p:cTn id="71" dur="500" fill="hold"/>
                                        <p:tgtEl>
                                          <p:spTgt spid="40"/>
                                        </p:tgtEl>
                                        <p:attrNameLst>
                                          <p:attrName>ppt_y</p:attrName>
                                        </p:attrNameLst>
                                      </p:cBhvr>
                                      <p:tavLst>
                                        <p:tav tm="0">
                                          <p:val>
                                            <p:strVal val="#ppt_h+1"/>
                                          </p:val>
                                        </p:tav>
                                        <p:tav tm="100000">
                                          <p:val>
                                            <p:strVal val="#ppt_y"/>
                                          </p:val>
                                        </p:tav>
                                      </p:tavLst>
                                    </p:anim>
                                    <p:animEffect transition="in" filter="fade">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58" presetClass="entr" presetSubtype="0" accel="10000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strVal val="#ppt_w*2.5"/>
                                          </p:val>
                                        </p:tav>
                                        <p:tav tm="100000">
                                          <p:val>
                                            <p:strVal val="#ppt_w"/>
                                          </p:val>
                                        </p:tav>
                                      </p:tavLst>
                                    </p:anim>
                                    <p:anim calcmode="lin" valueType="num">
                                      <p:cBhvr>
                                        <p:cTn id="78" dur="500" fill="hold"/>
                                        <p:tgtEl>
                                          <p:spTgt spid="39"/>
                                        </p:tgtEl>
                                        <p:attrNameLst>
                                          <p:attrName>ppt_h</p:attrName>
                                        </p:attrNameLst>
                                      </p:cBhvr>
                                      <p:tavLst>
                                        <p:tav tm="0">
                                          <p:val>
                                            <p:strVal val="#ppt_h*0.01"/>
                                          </p:val>
                                        </p:tav>
                                        <p:tav tm="100000">
                                          <p:val>
                                            <p:strVal val="#ppt_h"/>
                                          </p:val>
                                        </p:tav>
                                      </p:tavLst>
                                    </p:anim>
                                    <p:anim calcmode="lin" valueType="num">
                                      <p:cBhvr>
                                        <p:cTn id="79" dur="500" fill="hold"/>
                                        <p:tgtEl>
                                          <p:spTgt spid="39"/>
                                        </p:tgtEl>
                                        <p:attrNameLst>
                                          <p:attrName>ppt_x</p:attrName>
                                        </p:attrNameLst>
                                      </p:cBhvr>
                                      <p:tavLst>
                                        <p:tav tm="0">
                                          <p:val>
                                            <p:strVal val="#ppt_x"/>
                                          </p:val>
                                        </p:tav>
                                        <p:tav tm="100000">
                                          <p:val>
                                            <p:strVal val="#ppt_x"/>
                                          </p:val>
                                        </p:tav>
                                      </p:tavLst>
                                    </p:anim>
                                    <p:anim calcmode="lin" valueType="num">
                                      <p:cBhvr>
                                        <p:cTn id="80" dur="500" fill="hold"/>
                                        <p:tgtEl>
                                          <p:spTgt spid="39"/>
                                        </p:tgtEl>
                                        <p:attrNameLst>
                                          <p:attrName>ppt_y</p:attrName>
                                        </p:attrNameLst>
                                      </p:cBhvr>
                                      <p:tavLst>
                                        <p:tav tm="0">
                                          <p:val>
                                            <p:strVal val="#ppt_h+1"/>
                                          </p:val>
                                        </p:tav>
                                        <p:tav tm="100000">
                                          <p:val>
                                            <p:strVal val="#ppt_y"/>
                                          </p:val>
                                        </p:tav>
                                      </p:tavLst>
                                    </p:anim>
                                    <p:animEffect transition="in" filter="fade">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58" presetClass="entr" presetSubtype="0" accel="10000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strVal val="#ppt_w*2.5"/>
                                          </p:val>
                                        </p:tav>
                                        <p:tav tm="100000">
                                          <p:val>
                                            <p:strVal val="#ppt_w"/>
                                          </p:val>
                                        </p:tav>
                                      </p:tavLst>
                                    </p:anim>
                                    <p:anim calcmode="lin" valueType="num">
                                      <p:cBhvr>
                                        <p:cTn id="87" dur="500" fill="hold"/>
                                        <p:tgtEl>
                                          <p:spTgt spid="42"/>
                                        </p:tgtEl>
                                        <p:attrNameLst>
                                          <p:attrName>ppt_h</p:attrName>
                                        </p:attrNameLst>
                                      </p:cBhvr>
                                      <p:tavLst>
                                        <p:tav tm="0">
                                          <p:val>
                                            <p:strVal val="#ppt_h*0.01"/>
                                          </p:val>
                                        </p:tav>
                                        <p:tav tm="100000">
                                          <p:val>
                                            <p:strVal val="#ppt_h"/>
                                          </p:val>
                                        </p:tav>
                                      </p:tavLst>
                                    </p:anim>
                                    <p:anim calcmode="lin" valueType="num">
                                      <p:cBhvr>
                                        <p:cTn id="88" dur="500" fill="hold"/>
                                        <p:tgtEl>
                                          <p:spTgt spid="42"/>
                                        </p:tgtEl>
                                        <p:attrNameLst>
                                          <p:attrName>ppt_x</p:attrName>
                                        </p:attrNameLst>
                                      </p:cBhvr>
                                      <p:tavLst>
                                        <p:tav tm="0">
                                          <p:val>
                                            <p:strVal val="#ppt_x"/>
                                          </p:val>
                                        </p:tav>
                                        <p:tav tm="100000">
                                          <p:val>
                                            <p:strVal val="#ppt_x"/>
                                          </p:val>
                                        </p:tav>
                                      </p:tavLst>
                                    </p:anim>
                                    <p:anim calcmode="lin" valueType="num">
                                      <p:cBhvr>
                                        <p:cTn id="89" dur="500" fill="hold"/>
                                        <p:tgtEl>
                                          <p:spTgt spid="42"/>
                                        </p:tgtEl>
                                        <p:attrNameLst>
                                          <p:attrName>ppt_y</p:attrName>
                                        </p:attrNameLst>
                                      </p:cBhvr>
                                      <p:tavLst>
                                        <p:tav tm="0">
                                          <p:val>
                                            <p:strVal val="#ppt_h+1"/>
                                          </p:val>
                                        </p:tav>
                                        <p:tav tm="100000">
                                          <p:val>
                                            <p:strVal val="#ppt_y"/>
                                          </p:val>
                                        </p:tav>
                                      </p:tavLst>
                                    </p:anim>
                                    <p:animEffect transition="in" filter="fade">
                                      <p:cBhvr>
                                        <p:cTn id="90" dur="50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58" presetClass="entr" presetSubtype="0" accel="10000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p:cTn id="95" dur="500" fill="hold"/>
                                        <p:tgtEl>
                                          <p:spTgt spid="44"/>
                                        </p:tgtEl>
                                        <p:attrNameLst>
                                          <p:attrName>ppt_w</p:attrName>
                                        </p:attrNameLst>
                                      </p:cBhvr>
                                      <p:tavLst>
                                        <p:tav tm="0">
                                          <p:val>
                                            <p:strVal val="#ppt_w*2.5"/>
                                          </p:val>
                                        </p:tav>
                                        <p:tav tm="100000">
                                          <p:val>
                                            <p:strVal val="#ppt_w"/>
                                          </p:val>
                                        </p:tav>
                                      </p:tavLst>
                                    </p:anim>
                                    <p:anim calcmode="lin" valueType="num">
                                      <p:cBhvr>
                                        <p:cTn id="96" dur="500" fill="hold"/>
                                        <p:tgtEl>
                                          <p:spTgt spid="44"/>
                                        </p:tgtEl>
                                        <p:attrNameLst>
                                          <p:attrName>ppt_h</p:attrName>
                                        </p:attrNameLst>
                                      </p:cBhvr>
                                      <p:tavLst>
                                        <p:tav tm="0">
                                          <p:val>
                                            <p:strVal val="#ppt_h*0.01"/>
                                          </p:val>
                                        </p:tav>
                                        <p:tav tm="100000">
                                          <p:val>
                                            <p:strVal val="#ppt_h"/>
                                          </p:val>
                                        </p:tav>
                                      </p:tavLst>
                                    </p:anim>
                                    <p:anim calcmode="lin" valueType="num">
                                      <p:cBhvr>
                                        <p:cTn id="97" dur="500" fill="hold"/>
                                        <p:tgtEl>
                                          <p:spTgt spid="44"/>
                                        </p:tgtEl>
                                        <p:attrNameLst>
                                          <p:attrName>ppt_x</p:attrName>
                                        </p:attrNameLst>
                                      </p:cBhvr>
                                      <p:tavLst>
                                        <p:tav tm="0">
                                          <p:val>
                                            <p:strVal val="#ppt_x"/>
                                          </p:val>
                                        </p:tav>
                                        <p:tav tm="100000">
                                          <p:val>
                                            <p:strVal val="#ppt_x"/>
                                          </p:val>
                                        </p:tav>
                                      </p:tavLst>
                                    </p:anim>
                                    <p:anim calcmode="lin" valueType="num">
                                      <p:cBhvr>
                                        <p:cTn id="98" dur="500" fill="hold"/>
                                        <p:tgtEl>
                                          <p:spTgt spid="44"/>
                                        </p:tgtEl>
                                        <p:attrNameLst>
                                          <p:attrName>ppt_y</p:attrName>
                                        </p:attrNameLst>
                                      </p:cBhvr>
                                      <p:tavLst>
                                        <p:tav tm="0">
                                          <p:val>
                                            <p:strVal val="#ppt_h+1"/>
                                          </p:val>
                                        </p:tav>
                                        <p:tav tm="100000">
                                          <p:val>
                                            <p:strVal val="#ppt_y"/>
                                          </p:val>
                                        </p:tav>
                                      </p:tavLst>
                                    </p:anim>
                                    <p:animEffect transition="in" filter="fade">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58" presetClass="entr" presetSubtype="0" accel="100000"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strVal val="#ppt_w*2.5"/>
                                          </p:val>
                                        </p:tav>
                                        <p:tav tm="100000">
                                          <p:val>
                                            <p:strVal val="#ppt_w"/>
                                          </p:val>
                                        </p:tav>
                                      </p:tavLst>
                                    </p:anim>
                                    <p:anim calcmode="lin" valueType="num">
                                      <p:cBhvr>
                                        <p:cTn id="105" dur="500" fill="hold"/>
                                        <p:tgtEl>
                                          <p:spTgt spid="43"/>
                                        </p:tgtEl>
                                        <p:attrNameLst>
                                          <p:attrName>ppt_h</p:attrName>
                                        </p:attrNameLst>
                                      </p:cBhvr>
                                      <p:tavLst>
                                        <p:tav tm="0">
                                          <p:val>
                                            <p:strVal val="#ppt_h*0.01"/>
                                          </p:val>
                                        </p:tav>
                                        <p:tav tm="100000">
                                          <p:val>
                                            <p:strVal val="#ppt_h"/>
                                          </p:val>
                                        </p:tav>
                                      </p:tavLst>
                                    </p:anim>
                                    <p:anim calcmode="lin" valueType="num">
                                      <p:cBhvr>
                                        <p:cTn id="106" dur="500" fill="hold"/>
                                        <p:tgtEl>
                                          <p:spTgt spid="43"/>
                                        </p:tgtEl>
                                        <p:attrNameLst>
                                          <p:attrName>ppt_x</p:attrName>
                                        </p:attrNameLst>
                                      </p:cBhvr>
                                      <p:tavLst>
                                        <p:tav tm="0">
                                          <p:val>
                                            <p:strVal val="#ppt_x"/>
                                          </p:val>
                                        </p:tav>
                                        <p:tav tm="100000">
                                          <p:val>
                                            <p:strVal val="#ppt_x"/>
                                          </p:val>
                                        </p:tav>
                                      </p:tavLst>
                                    </p:anim>
                                    <p:anim calcmode="lin" valueType="num">
                                      <p:cBhvr>
                                        <p:cTn id="107" dur="500" fill="hold"/>
                                        <p:tgtEl>
                                          <p:spTgt spid="43"/>
                                        </p:tgtEl>
                                        <p:attrNameLst>
                                          <p:attrName>ppt_y</p:attrName>
                                        </p:attrNameLst>
                                      </p:cBhvr>
                                      <p:tavLst>
                                        <p:tav tm="0">
                                          <p:val>
                                            <p:strVal val="#ppt_h+1"/>
                                          </p:val>
                                        </p:tav>
                                        <p:tav tm="100000">
                                          <p:val>
                                            <p:strVal val="#ppt_y"/>
                                          </p:val>
                                        </p:tav>
                                      </p:tavLst>
                                    </p:anim>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58" presetClass="entr" presetSubtype="0" accel="100000"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500" fill="hold"/>
                                        <p:tgtEl>
                                          <p:spTgt spid="41"/>
                                        </p:tgtEl>
                                        <p:attrNameLst>
                                          <p:attrName>ppt_w</p:attrName>
                                        </p:attrNameLst>
                                      </p:cBhvr>
                                      <p:tavLst>
                                        <p:tav tm="0">
                                          <p:val>
                                            <p:strVal val="#ppt_w*2.5"/>
                                          </p:val>
                                        </p:tav>
                                        <p:tav tm="100000">
                                          <p:val>
                                            <p:strVal val="#ppt_w"/>
                                          </p:val>
                                        </p:tav>
                                      </p:tavLst>
                                    </p:anim>
                                    <p:anim calcmode="lin" valueType="num">
                                      <p:cBhvr>
                                        <p:cTn id="114" dur="500" fill="hold"/>
                                        <p:tgtEl>
                                          <p:spTgt spid="41"/>
                                        </p:tgtEl>
                                        <p:attrNameLst>
                                          <p:attrName>ppt_h</p:attrName>
                                        </p:attrNameLst>
                                      </p:cBhvr>
                                      <p:tavLst>
                                        <p:tav tm="0">
                                          <p:val>
                                            <p:strVal val="#ppt_h*0.01"/>
                                          </p:val>
                                        </p:tav>
                                        <p:tav tm="100000">
                                          <p:val>
                                            <p:strVal val="#ppt_h"/>
                                          </p:val>
                                        </p:tav>
                                      </p:tavLst>
                                    </p:anim>
                                    <p:anim calcmode="lin" valueType="num">
                                      <p:cBhvr>
                                        <p:cTn id="115" dur="500" fill="hold"/>
                                        <p:tgtEl>
                                          <p:spTgt spid="41"/>
                                        </p:tgtEl>
                                        <p:attrNameLst>
                                          <p:attrName>ppt_x</p:attrName>
                                        </p:attrNameLst>
                                      </p:cBhvr>
                                      <p:tavLst>
                                        <p:tav tm="0">
                                          <p:val>
                                            <p:strVal val="#ppt_x"/>
                                          </p:val>
                                        </p:tav>
                                        <p:tav tm="100000">
                                          <p:val>
                                            <p:strVal val="#ppt_x"/>
                                          </p:val>
                                        </p:tav>
                                      </p:tavLst>
                                    </p:anim>
                                    <p:anim calcmode="lin" valueType="num">
                                      <p:cBhvr>
                                        <p:cTn id="116" dur="500" fill="hold"/>
                                        <p:tgtEl>
                                          <p:spTgt spid="41"/>
                                        </p:tgtEl>
                                        <p:attrNameLst>
                                          <p:attrName>ppt_y</p:attrName>
                                        </p:attrNameLst>
                                      </p:cBhvr>
                                      <p:tavLst>
                                        <p:tav tm="0">
                                          <p:val>
                                            <p:strVal val="#ppt_h+1"/>
                                          </p:val>
                                        </p:tav>
                                        <p:tav tm="100000">
                                          <p:val>
                                            <p:strVal val="#ppt_y"/>
                                          </p:val>
                                        </p:tav>
                                      </p:tavLst>
                                    </p:anim>
                                    <p:animEffect transition="in" filter="fade">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58" presetClass="entr" presetSubtype="0" accel="100000"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500" fill="hold"/>
                                        <p:tgtEl>
                                          <p:spTgt spid="45"/>
                                        </p:tgtEl>
                                        <p:attrNameLst>
                                          <p:attrName>ppt_w</p:attrName>
                                        </p:attrNameLst>
                                      </p:cBhvr>
                                      <p:tavLst>
                                        <p:tav tm="0">
                                          <p:val>
                                            <p:strVal val="#ppt_w*2.5"/>
                                          </p:val>
                                        </p:tav>
                                        <p:tav tm="100000">
                                          <p:val>
                                            <p:strVal val="#ppt_w"/>
                                          </p:val>
                                        </p:tav>
                                      </p:tavLst>
                                    </p:anim>
                                    <p:anim calcmode="lin" valueType="num">
                                      <p:cBhvr>
                                        <p:cTn id="123" dur="500" fill="hold"/>
                                        <p:tgtEl>
                                          <p:spTgt spid="45"/>
                                        </p:tgtEl>
                                        <p:attrNameLst>
                                          <p:attrName>ppt_h</p:attrName>
                                        </p:attrNameLst>
                                      </p:cBhvr>
                                      <p:tavLst>
                                        <p:tav tm="0">
                                          <p:val>
                                            <p:strVal val="#ppt_h*0.01"/>
                                          </p:val>
                                        </p:tav>
                                        <p:tav tm="100000">
                                          <p:val>
                                            <p:strVal val="#ppt_h"/>
                                          </p:val>
                                        </p:tav>
                                      </p:tavLst>
                                    </p:anim>
                                    <p:anim calcmode="lin" valueType="num">
                                      <p:cBhvr>
                                        <p:cTn id="124" dur="500" fill="hold"/>
                                        <p:tgtEl>
                                          <p:spTgt spid="45"/>
                                        </p:tgtEl>
                                        <p:attrNameLst>
                                          <p:attrName>ppt_x</p:attrName>
                                        </p:attrNameLst>
                                      </p:cBhvr>
                                      <p:tavLst>
                                        <p:tav tm="0">
                                          <p:val>
                                            <p:strVal val="#ppt_x"/>
                                          </p:val>
                                        </p:tav>
                                        <p:tav tm="100000">
                                          <p:val>
                                            <p:strVal val="#ppt_x"/>
                                          </p:val>
                                        </p:tav>
                                      </p:tavLst>
                                    </p:anim>
                                    <p:anim calcmode="lin" valueType="num">
                                      <p:cBhvr>
                                        <p:cTn id="125" dur="500" fill="hold"/>
                                        <p:tgtEl>
                                          <p:spTgt spid="45"/>
                                        </p:tgtEl>
                                        <p:attrNameLst>
                                          <p:attrName>ppt_y</p:attrName>
                                        </p:attrNameLst>
                                      </p:cBhvr>
                                      <p:tavLst>
                                        <p:tav tm="0">
                                          <p:val>
                                            <p:strVal val="#ppt_h+1"/>
                                          </p:val>
                                        </p:tav>
                                        <p:tav tm="100000">
                                          <p:val>
                                            <p:strVal val="#ppt_y"/>
                                          </p:val>
                                        </p:tav>
                                      </p:tavLst>
                                    </p:anim>
                                    <p:animEffect transition="in" filter="fade">
                                      <p:cBhvr>
                                        <p:cTn id="1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animBg="1"/>
      <p:bldP spid="32" grpId="0" animBg="1"/>
      <p:bldP spid="33" grpId="0" animBg="1"/>
      <p:bldP spid="34" grpId="0" animBg="1"/>
      <p:bldP spid="35" grpId="0" animBg="1"/>
      <p:bldP spid="36" grpId="0" animBg="1"/>
      <p:bldP spid="37" grpId="0" animBg="1"/>
      <p:bldP spid="38" grpId="0"/>
      <p:bldP spid="39" grpId="0" animBg="1"/>
      <p:bldP spid="40" grpId="0" animBg="1"/>
      <p:bldP spid="41" grpId="0" animBg="1"/>
      <p:bldP spid="42" grpId="0" animBg="1"/>
      <p:bldP spid="43"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438400" y="457200"/>
            <a:ext cx="4749421" cy="71596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الكلمات المتاضدة</a:t>
            </a:r>
            <a:endParaRPr kumimoji="0" lang="en-US" sz="4800" b="1" i="0" u="none" strike="noStrike" kern="1200" cap="none" spc="0" normalizeH="0" baseline="0" noProof="0" dirty="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endParaRPr>
          </a:p>
        </p:txBody>
      </p:sp>
      <p:graphicFrame>
        <p:nvGraphicFramePr>
          <p:cNvPr id="13" name="Table 12"/>
          <p:cNvGraphicFramePr>
            <a:graphicFrameLocks noGrp="1"/>
          </p:cNvGraphicFramePr>
          <p:nvPr>
            <p:extLst>
              <p:ext uri="{D42A27DB-BD31-4B8C-83A1-F6EECF244321}">
                <p14:modId xmlns="" xmlns:p14="http://schemas.microsoft.com/office/powerpoint/2010/main" val="3715920195"/>
              </p:ext>
            </p:extLst>
          </p:nvPr>
        </p:nvGraphicFramePr>
        <p:xfrm>
          <a:off x="1981200" y="1371600"/>
          <a:ext cx="5867400" cy="640080"/>
        </p:xfrm>
        <a:graphic>
          <a:graphicData uri="http://schemas.openxmlformats.org/drawingml/2006/table">
            <a:tbl>
              <a:tblPr firstRow="1" bandRow="1">
                <a:tableStyleId>{5C22544A-7EE6-4342-B048-85BDC9FD1C3A}</a:tableStyleId>
              </a:tblPr>
              <a:tblGrid>
                <a:gridCol w="3124200"/>
                <a:gridCol w="2743200"/>
              </a:tblGrid>
              <a:tr h="48199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600" dirty="0" smtClean="0">
                          <a:solidFill>
                            <a:srgbClr val="7030A0"/>
                          </a:solidFill>
                          <a:latin typeface="Simplified Arabic" pitchFamily="18" charset="-78"/>
                          <a:cs typeface="Simplified Arabic" pitchFamily="18" charset="-78"/>
                        </a:rPr>
                        <a:t>الكلمة المتضادة</a:t>
                      </a:r>
                      <a:endParaRPr lang="en-US" sz="3600" dirty="0" smtClean="0">
                        <a:solidFill>
                          <a:srgbClr val="7030A0"/>
                        </a:solidFill>
                        <a:latin typeface="Simplified Arabic" pitchFamily="18" charset="-78"/>
                        <a:cs typeface="Simplified Arabic"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600" dirty="0" smtClean="0">
                          <a:solidFill>
                            <a:srgbClr val="7030A0"/>
                          </a:solidFill>
                          <a:latin typeface="Simplified Arabic" pitchFamily="18" charset="-78"/>
                          <a:cs typeface="Simplified Arabic" pitchFamily="18" charset="-78"/>
                        </a:rPr>
                        <a:t> الكلمة الاصلي</a:t>
                      </a:r>
                      <a:endParaRPr lang="en-US" sz="3600" dirty="0" smtClean="0">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bl>
          </a:graphicData>
        </a:graphic>
      </p:graphicFrame>
      <p:sp>
        <p:nvSpPr>
          <p:cNvPr id="20" name="Rounded Rectangle 19"/>
          <p:cNvSpPr/>
          <p:nvPr/>
        </p:nvSpPr>
        <p:spPr>
          <a:xfrm>
            <a:off x="5105400" y="2057400"/>
            <a:ext cx="2743200" cy="533400"/>
          </a:xfrm>
          <a:prstGeom prst="roundRect">
            <a:avLst/>
          </a:prstGeom>
          <a:solidFill>
            <a:schemeClr val="tx2">
              <a:lumMod val="10000"/>
              <a:lumOff val="9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اول</a:t>
            </a:r>
            <a:endParaRPr lang="en-US" sz="3600" dirty="0">
              <a:solidFill>
                <a:schemeClr val="tx1"/>
              </a:solidFill>
              <a:latin typeface="Simplified Arabic" pitchFamily="18" charset="-78"/>
              <a:cs typeface="Simplified Arabic" pitchFamily="18" charset="-78"/>
            </a:endParaRPr>
          </a:p>
        </p:txBody>
      </p:sp>
      <p:sp>
        <p:nvSpPr>
          <p:cNvPr id="21" name="Rounded Rectangle 20"/>
          <p:cNvSpPr/>
          <p:nvPr/>
        </p:nvSpPr>
        <p:spPr>
          <a:xfrm>
            <a:off x="5105400" y="2590800"/>
            <a:ext cx="2743200" cy="533400"/>
          </a:xfrm>
          <a:prstGeom prst="roundRect">
            <a:avLst/>
          </a:prstGeom>
          <a:solidFill>
            <a:schemeClr val="accent3">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مفخرة</a:t>
            </a:r>
            <a:endParaRPr lang="en-US" sz="3600" dirty="0">
              <a:solidFill>
                <a:schemeClr val="tx1"/>
              </a:solidFill>
              <a:latin typeface="Simplified Arabic" pitchFamily="18" charset="-78"/>
              <a:cs typeface="Simplified Arabic" pitchFamily="18" charset="-78"/>
            </a:endParaRPr>
          </a:p>
        </p:txBody>
      </p:sp>
      <p:sp>
        <p:nvSpPr>
          <p:cNvPr id="22" name="Rounded Rectangle 21"/>
          <p:cNvSpPr/>
          <p:nvPr/>
        </p:nvSpPr>
        <p:spPr>
          <a:xfrm>
            <a:off x="5105400" y="3124200"/>
            <a:ext cx="2743200" cy="533400"/>
          </a:xfrm>
          <a:prstGeom prst="roundRect">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العلاقة</a:t>
            </a:r>
            <a:endParaRPr lang="en-US" sz="3600" dirty="0">
              <a:solidFill>
                <a:schemeClr val="tx1"/>
              </a:solidFill>
              <a:latin typeface="Simplified Arabic" pitchFamily="18" charset="-78"/>
              <a:cs typeface="Simplified Arabic" pitchFamily="18" charset="-78"/>
            </a:endParaRPr>
          </a:p>
        </p:txBody>
      </p:sp>
      <p:sp>
        <p:nvSpPr>
          <p:cNvPr id="23" name="Rounded Rectangle 22"/>
          <p:cNvSpPr/>
          <p:nvPr/>
        </p:nvSpPr>
        <p:spPr>
          <a:xfrm>
            <a:off x="5105400" y="5257800"/>
            <a:ext cx="2743200" cy="533400"/>
          </a:xfrm>
          <a:prstGeom prst="round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خاصة</a:t>
            </a:r>
            <a:endParaRPr lang="en-US" sz="3600" dirty="0">
              <a:solidFill>
                <a:schemeClr val="tx1"/>
              </a:solidFill>
              <a:latin typeface="Simplified Arabic" pitchFamily="18" charset="-78"/>
              <a:cs typeface="Simplified Arabic" pitchFamily="18" charset="-78"/>
            </a:endParaRPr>
          </a:p>
        </p:txBody>
      </p:sp>
      <p:sp>
        <p:nvSpPr>
          <p:cNvPr id="24" name="Rounded Rectangle 23"/>
          <p:cNvSpPr/>
          <p:nvPr/>
        </p:nvSpPr>
        <p:spPr>
          <a:xfrm>
            <a:off x="5105400" y="4724400"/>
            <a:ext cx="2743200" cy="533400"/>
          </a:xfrm>
          <a:prstGeom prst="roundRect">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المدينة</a:t>
            </a:r>
            <a:endParaRPr lang="en-US" sz="3600" dirty="0">
              <a:solidFill>
                <a:schemeClr val="tx1"/>
              </a:solidFill>
              <a:latin typeface="Simplified Arabic" pitchFamily="18" charset="-78"/>
              <a:cs typeface="Simplified Arabic" pitchFamily="18" charset="-78"/>
            </a:endParaRPr>
          </a:p>
        </p:txBody>
      </p:sp>
      <p:sp>
        <p:nvSpPr>
          <p:cNvPr id="25" name="Rounded Rectangle 24"/>
          <p:cNvSpPr/>
          <p:nvPr/>
        </p:nvSpPr>
        <p:spPr>
          <a:xfrm>
            <a:off x="5105400" y="4191000"/>
            <a:ext cx="2743200" cy="533400"/>
          </a:xfrm>
          <a:prstGeom prst="roundRect">
            <a:avLst/>
          </a:prstGeom>
          <a:solidFill>
            <a:schemeClr val="tx2">
              <a:lumMod val="25000"/>
              <a:lumOff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العدل</a:t>
            </a:r>
            <a:endParaRPr lang="en-US" sz="3600" dirty="0">
              <a:solidFill>
                <a:schemeClr val="tx1"/>
              </a:solidFill>
              <a:latin typeface="Simplified Arabic" pitchFamily="18" charset="-78"/>
              <a:cs typeface="Simplified Arabic" pitchFamily="18" charset="-78"/>
            </a:endParaRPr>
          </a:p>
        </p:txBody>
      </p:sp>
      <p:sp>
        <p:nvSpPr>
          <p:cNvPr id="26" name="Rounded Rectangle 25"/>
          <p:cNvSpPr/>
          <p:nvPr/>
        </p:nvSpPr>
        <p:spPr>
          <a:xfrm>
            <a:off x="5105400" y="3657600"/>
            <a:ext cx="2743200" cy="533400"/>
          </a:xfrm>
          <a:prstGeom prst="roundRect">
            <a:avLst/>
          </a:prstGeom>
          <a:solidFill>
            <a:schemeClr val="accent6">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وفاقية</a:t>
            </a:r>
            <a:endParaRPr lang="en-US" sz="3600" dirty="0">
              <a:solidFill>
                <a:schemeClr val="tx1"/>
              </a:solidFill>
              <a:latin typeface="Simplified Arabic" pitchFamily="18" charset="-78"/>
              <a:cs typeface="Simplified Arabic" pitchFamily="18" charset="-78"/>
            </a:endParaRPr>
          </a:p>
        </p:txBody>
      </p:sp>
      <p:sp>
        <p:nvSpPr>
          <p:cNvPr id="27" name="Rounded Rectangle 26"/>
          <p:cNvSpPr/>
          <p:nvPr/>
        </p:nvSpPr>
        <p:spPr>
          <a:xfrm>
            <a:off x="1981200" y="2057400"/>
            <a:ext cx="3124200" cy="533400"/>
          </a:xfrm>
          <a:prstGeom prst="roundRect">
            <a:avLst/>
          </a:prstGeom>
          <a:solidFill>
            <a:schemeClr val="tx2">
              <a:lumMod val="10000"/>
              <a:lumOff val="9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اخر</a:t>
            </a:r>
            <a:endParaRPr lang="en-US" sz="3600" dirty="0">
              <a:solidFill>
                <a:schemeClr val="tx1"/>
              </a:solidFill>
              <a:latin typeface="Simplified Arabic" pitchFamily="18" charset="-78"/>
              <a:cs typeface="Simplified Arabic" pitchFamily="18" charset="-78"/>
            </a:endParaRPr>
          </a:p>
        </p:txBody>
      </p:sp>
      <p:sp>
        <p:nvSpPr>
          <p:cNvPr id="28" name="Rounded Rectangle 27"/>
          <p:cNvSpPr/>
          <p:nvPr/>
        </p:nvSpPr>
        <p:spPr>
          <a:xfrm>
            <a:off x="1981200" y="2590800"/>
            <a:ext cx="3124200" cy="533400"/>
          </a:xfrm>
          <a:prstGeom prst="roundRect">
            <a:avLst/>
          </a:prstGeom>
          <a:solidFill>
            <a:schemeClr val="accent3">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عار</a:t>
            </a:r>
            <a:endParaRPr lang="en-US" sz="3600" dirty="0">
              <a:solidFill>
                <a:schemeClr val="tx1"/>
              </a:solidFill>
              <a:latin typeface="Simplified Arabic" pitchFamily="18" charset="-78"/>
              <a:cs typeface="Simplified Arabic" pitchFamily="18" charset="-78"/>
            </a:endParaRPr>
          </a:p>
        </p:txBody>
      </p:sp>
      <p:sp>
        <p:nvSpPr>
          <p:cNvPr id="29" name="Rounded Rectangle 28"/>
          <p:cNvSpPr/>
          <p:nvPr/>
        </p:nvSpPr>
        <p:spPr>
          <a:xfrm>
            <a:off x="1981200" y="3124200"/>
            <a:ext cx="3124200" cy="533400"/>
          </a:xfrm>
          <a:prstGeom prst="roundRect">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الفراق</a:t>
            </a:r>
            <a:endParaRPr lang="en-US" sz="3600" dirty="0">
              <a:solidFill>
                <a:schemeClr val="tx1"/>
              </a:solidFill>
              <a:latin typeface="Simplified Arabic" pitchFamily="18" charset="-78"/>
              <a:cs typeface="Simplified Arabic" pitchFamily="18" charset="-78"/>
            </a:endParaRPr>
          </a:p>
        </p:txBody>
      </p:sp>
      <p:sp>
        <p:nvSpPr>
          <p:cNvPr id="30" name="Rounded Rectangle 29"/>
          <p:cNvSpPr/>
          <p:nvPr/>
        </p:nvSpPr>
        <p:spPr>
          <a:xfrm>
            <a:off x="1981200" y="3657600"/>
            <a:ext cx="3124200" cy="533400"/>
          </a:xfrm>
          <a:prstGeom prst="roundRect">
            <a:avLst/>
          </a:prstGeom>
          <a:solidFill>
            <a:schemeClr val="accent6">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خلافية</a:t>
            </a:r>
            <a:endParaRPr lang="en-US" sz="3600" dirty="0">
              <a:solidFill>
                <a:schemeClr val="tx1"/>
              </a:solidFill>
              <a:latin typeface="Simplified Arabic" pitchFamily="18" charset="-78"/>
              <a:cs typeface="Simplified Arabic" pitchFamily="18" charset="-78"/>
            </a:endParaRPr>
          </a:p>
        </p:txBody>
      </p:sp>
      <p:sp>
        <p:nvSpPr>
          <p:cNvPr id="31" name="Rounded Rectangle 30"/>
          <p:cNvSpPr/>
          <p:nvPr/>
        </p:nvSpPr>
        <p:spPr>
          <a:xfrm>
            <a:off x="1981200" y="4191000"/>
            <a:ext cx="3124200" cy="533400"/>
          </a:xfrm>
          <a:prstGeom prst="roundRect">
            <a:avLst/>
          </a:prstGeom>
          <a:solidFill>
            <a:schemeClr val="tx2">
              <a:lumMod val="25000"/>
              <a:lumOff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الظلم</a:t>
            </a:r>
            <a:endParaRPr lang="en-US" sz="3600" dirty="0">
              <a:solidFill>
                <a:schemeClr val="tx1"/>
              </a:solidFill>
              <a:latin typeface="Simplified Arabic" pitchFamily="18" charset="-78"/>
              <a:cs typeface="Simplified Arabic" pitchFamily="18" charset="-78"/>
            </a:endParaRPr>
          </a:p>
        </p:txBody>
      </p:sp>
      <p:sp>
        <p:nvSpPr>
          <p:cNvPr id="32" name="Rounded Rectangle 31"/>
          <p:cNvSpPr/>
          <p:nvPr/>
        </p:nvSpPr>
        <p:spPr>
          <a:xfrm>
            <a:off x="1981200" y="4724400"/>
            <a:ext cx="3124200" cy="533400"/>
          </a:xfrm>
          <a:prstGeom prst="roundRect">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القرية</a:t>
            </a:r>
            <a:endParaRPr lang="en-US" sz="3600" dirty="0">
              <a:solidFill>
                <a:schemeClr val="tx1"/>
              </a:solidFill>
              <a:latin typeface="Simplified Arabic" pitchFamily="18" charset="-78"/>
              <a:cs typeface="Simplified Arabic" pitchFamily="18" charset="-78"/>
            </a:endParaRPr>
          </a:p>
        </p:txBody>
      </p:sp>
      <p:sp>
        <p:nvSpPr>
          <p:cNvPr id="33" name="Rounded Rectangle 32"/>
          <p:cNvSpPr/>
          <p:nvPr/>
        </p:nvSpPr>
        <p:spPr>
          <a:xfrm>
            <a:off x="1981200" y="5257800"/>
            <a:ext cx="3124200" cy="533400"/>
          </a:xfrm>
          <a:prstGeom prst="round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Simplified Arabic" pitchFamily="18" charset="-78"/>
                <a:cs typeface="Simplified Arabic" pitchFamily="18" charset="-78"/>
              </a:rPr>
              <a:t>عامة</a:t>
            </a:r>
            <a:endParaRPr lang="en-US" sz="3600" dirty="0">
              <a:solidFill>
                <a:schemeClr val="tx1"/>
              </a:solidFill>
              <a:latin typeface="Simplified Arabic" pitchFamily="18" charset="-78"/>
              <a:cs typeface="Simplified Arabic" pitchFamily="18" charset="-78"/>
            </a:endParaRPr>
          </a:p>
        </p:txBody>
      </p:sp>
      <p:sp>
        <p:nvSpPr>
          <p:cNvPr id="18" name="Rounded Rectangle 17"/>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ppt_x</p:attrName>
                                        </p:attrNameLst>
                                      </p:cBhvr>
                                      <p:tavLst>
                                        <p:tav tm="0">
                                          <p:val>
                                            <p:strVal val="#ppt_x-.2"/>
                                          </p:val>
                                        </p:tav>
                                        <p:tav tm="100000">
                                          <p:val>
                                            <p:strVal val="#ppt_x"/>
                                          </p:val>
                                        </p:tav>
                                      </p:tavLst>
                                    </p:anim>
                                    <p:anim calcmode="lin" valueType="num">
                                      <p:cBhvr>
                                        <p:cTn id="25"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0.7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ppt_x</p:attrName>
                                        </p:attrNameLst>
                                      </p:cBhvr>
                                      <p:tavLst>
                                        <p:tav tm="0">
                                          <p:val>
                                            <p:strVal val="#ppt_x-.2"/>
                                          </p:val>
                                        </p:tav>
                                        <p:tav tm="100000">
                                          <p:val>
                                            <p:strVal val="#ppt_x"/>
                                          </p:val>
                                        </p:tav>
                                      </p:tavLst>
                                    </p:anim>
                                    <p:anim calcmode="lin" valueType="num">
                                      <p:cBhvr>
                                        <p:cTn id="39"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strVal val="#ppt_w*0.70"/>
                                          </p:val>
                                        </p:tav>
                                        <p:tav tm="100000">
                                          <p:val>
                                            <p:strVal val="#ppt_w"/>
                                          </p:val>
                                        </p:tav>
                                      </p:tavLst>
                                    </p:anim>
                                    <p:anim calcmode="lin" valueType="num">
                                      <p:cBhvr>
                                        <p:cTn id="46" dur="500" fill="hold"/>
                                        <p:tgtEl>
                                          <p:spTgt spid="22"/>
                                        </p:tgtEl>
                                        <p:attrNameLst>
                                          <p:attrName>ppt_h</p:attrName>
                                        </p:attrNameLst>
                                      </p:cBhvr>
                                      <p:tavLst>
                                        <p:tav tm="0">
                                          <p:val>
                                            <p:strVal val="#ppt_h"/>
                                          </p:val>
                                        </p:tav>
                                        <p:tav tm="100000">
                                          <p:val>
                                            <p:strVal val="#ppt_h"/>
                                          </p:val>
                                        </p:tav>
                                      </p:tavLst>
                                    </p:anim>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ppt_x</p:attrName>
                                        </p:attrNameLst>
                                      </p:cBhvr>
                                      <p:tavLst>
                                        <p:tav tm="0">
                                          <p:val>
                                            <p:strVal val="#ppt_x-.2"/>
                                          </p:val>
                                        </p:tav>
                                        <p:tav tm="100000">
                                          <p:val>
                                            <p:strVal val="#ppt_x"/>
                                          </p:val>
                                        </p:tav>
                                      </p:tavLst>
                                    </p:anim>
                                    <p:anim calcmode="lin" valueType="num">
                                      <p:cBhvr>
                                        <p:cTn id="53"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ppt_x</p:attrName>
                                        </p:attrNameLst>
                                      </p:cBhvr>
                                      <p:tavLst>
                                        <p:tav tm="0">
                                          <p:val>
                                            <p:strVal val="#ppt_x-.2"/>
                                          </p:val>
                                        </p:tav>
                                        <p:tav tm="100000">
                                          <p:val>
                                            <p:strVal val="#ppt_x"/>
                                          </p:val>
                                        </p:tav>
                                      </p:tavLst>
                                    </p:anim>
                                    <p:anim calcmode="lin" valueType="num">
                                      <p:cBhvr>
                                        <p:cTn id="65"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strVal val="#ppt_w*2.5"/>
                                          </p:val>
                                        </p:tav>
                                        <p:tav tm="100000">
                                          <p:val>
                                            <p:strVal val="#ppt_w"/>
                                          </p:val>
                                        </p:tav>
                                      </p:tavLst>
                                    </p:anim>
                                    <p:anim calcmode="lin" valueType="num">
                                      <p:cBhvr>
                                        <p:cTn id="72" dur="500" fill="hold"/>
                                        <p:tgtEl>
                                          <p:spTgt spid="25"/>
                                        </p:tgtEl>
                                        <p:attrNameLst>
                                          <p:attrName>ppt_h</p:attrName>
                                        </p:attrNameLst>
                                      </p:cBhvr>
                                      <p:tavLst>
                                        <p:tav tm="0">
                                          <p:val>
                                            <p:strVal val="#ppt_h*0.01"/>
                                          </p:val>
                                        </p:tav>
                                        <p:tav tm="100000">
                                          <p:val>
                                            <p:strVal val="#ppt_h"/>
                                          </p:val>
                                        </p:tav>
                                      </p:tavLst>
                                    </p:anim>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h+1"/>
                                          </p:val>
                                        </p:tav>
                                        <p:tav tm="100000">
                                          <p:val>
                                            <p:strVal val="#ppt_y"/>
                                          </p:val>
                                        </p:tav>
                                      </p:tavLst>
                                    </p:anim>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58" presetClass="entr" presetSubtype="0" accel="10000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strVal val="#ppt_w*2.5"/>
                                          </p:val>
                                        </p:tav>
                                        <p:tav tm="100000">
                                          <p:val>
                                            <p:strVal val="#ppt_w"/>
                                          </p:val>
                                        </p:tav>
                                      </p:tavLst>
                                    </p:anim>
                                    <p:anim calcmode="lin" valueType="num">
                                      <p:cBhvr>
                                        <p:cTn id="81" dur="500" fill="hold"/>
                                        <p:tgtEl>
                                          <p:spTgt spid="31"/>
                                        </p:tgtEl>
                                        <p:attrNameLst>
                                          <p:attrName>ppt_h</p:attrName>
                                        </p:attrNameLst>
                                      </p:cBhvr>
                                      <p:tavLst>
                                        <p:tav tm="0">
                                          <p:val>
                                            <p:strVal val="#ppt_h*0.01"/>
                                          </p:val>
                                        </p:tav>
                                        <p:tav tm="100000">
                                          <p:val>
                                            <p:strVal val="#ppt_h"/>
                                          </p:val>
                                        </p:tav>
                                      </p:tavLst>
                                    </p:anim>
                                    <p:anim calcmode="lin" valueType="num">
                                      <p:cBhvr>
                                        <p:cTn id="82" dur="500" fill="hold"/>
                                        <p:tgtEl>
                                          <p:spTgt spid="31"/>
                                        </p:tgtEl>
                                        <p:attrNameLst>
                                          <p:attrName>ppt_x</p:attrName>
                                        </p:attrNameLst>
                                      </p:cBhvr>
                                      <p:tavLst>
                                        <p:tav tm="0">
                                          <p:val>
                                            <p:strVal val="#ppt_x"/>
                                          </p:val>
                                        </p:tav>
                                        <p:tav tm="100000">
                                          <p:val>
                                            <p:strVal val="#ppt_x"/>
                                          </p:val>
                                        </p:tav>
                                      </p:tavLst>
                                    </p:anim>
                                    <p:anim calcmode="lin" valueType="num">
                                      <p:cBhvr>
                                        <p:cTn id="83" dur="500" fill="hold"/>
                                        <p:tgtEl>
                                          <p:spTgt spid="31"/>
                                        </p:tgtEl>
                                        <p:attrNameLst>
                                          <p:attrName>ppt_y</p:attrName>
                                        </p:attrNameLst>
                                      </p:cBhvr>
                                      <p:tavLst>
                                        <p:tav tm="0">
                                          <p:val>
                                            <p:strVal val="#ppt_h+1"/>
                                          </p:val>
                                        </p:tav>
                                        <p:tav tm="100000">
                                          <p:val>
                                            <p:strVal val="#ppt_y"/>
                                          </p:val>
                                        </p:tav>
                                      </p:tavLst>
                                    </p:anim>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p:cTn id="96" dur="500" fill="hold"/>
                                        <p:tgtEl>
                                          <p:spTgt spid="32"/>
                                        </p:tgtEl>
                                        <p:attrNameLst>
                                          <p:attrName>ppt_w</p:attrName>
                                        </p:attrNameLst>
                                      </p:cBhvr>
                                      <p:tavLst>
                                        <p:tav tm="0">
                                          <p:val>
                                            <p:fltVal val="0"/>
                                          </p:val>
                                        </p:tav>
                                        <p:tav tm="100000">
                                          <p:val>
                                            <p:strVal val="#ppt_w"/>
                                          </p:val>
                                        </p:tav>
                                      </p:tavLst>
                                    </p:anim>
                                    <p:anim calcmode="lin" valueType="num">
                                      <p:cBhvr>
                                        <p:cTn id="97" dur="500" fill="hold"/>
                                        <p:tgtEl>
                                          <p:spTgt spid="32"/>
                                        </p:tgtEl>
                                        <p:attrNameLst>
                                          <p:attrName>ppt_h</p:attrName>
                                        </p:attrNameLst>
                                      </p:cBhvr>
                                      <p:tavLst>
                                        <p:tav tm="0">
                                          <p:val>
                                            <p:fltVal val="0"/>
                                          </p:val>
                                        </p:tav>
                                        <p:tav tm="100000">
                                          <p:val>
                                            <p:strVal val="#ppt_h"/>
                                          </p:val>
                                        </p:tav>
                                      </p:tavLst>
                                    </p:anim>
                                    <p:animEffect transition="in" filter="fade">
                                      <p:cBhvr>
                                        <p:cTn id="98" dur="5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diamond(in)">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strVal val="#ppt_w*0.70"/>
                                          </p:val>
                                        </p:tav>
                                        <p:tav tm="100000">
                                          <p:val>
                                            <p:strVal val="#ppt_w"/>
                                          </p:val>
                                        </p:tav>
                                      </p:tavLst>
                                    </p:anim>
                                    <p:anim calcmode="lin" valueType="num">
                                      <p:cBhvr>
                                        <p:cTn id="109" dur="500" fill="hold"/>
                                        <p:tgtEl>
                                          <p:spTgt spid="33"/>
                                        </p:tgtEl>
                                        <p:attrNameLst>
                                          <p:attrName>ppt_h</p:attrName>
                                        </p:attrNameLst>
                                      </p:cBhvr>
                                      <p:tavLst>
                                        <p:tav tm="0">
                                          <p:val>
                                            <p:strVal val="#ppt_h"/>
                                          </p:val>
                                        </p:tav>
                                        <p:tav tm="100000">
                                          <p:val>
                                            <p:strVal val="#ppt_h"/>
                                          </p:val>
                                        </p:tav>
                                      </p:tavLst>
                                    </p:anim>
                                    <p:animEffect transition="in" filter="fade">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457200"/>
            <a:ext cx="4648200" cy="646331"/>
          </a:xfrm>
          <a:prstGeom prst="rect">
            <a:avLst/>
          </a:prstGeom>
          <a:solidFill>
            <a:schemeClr val="accent5">
              <a:lumMod val="20000"/>
              <a:lumOff val="80000"/>
            </a:schemeClr>
          </a:solidFill>
        </p:spPr>
        <p:txBody>
          <a:bodyPr wrap="square" rtlCol="0">
            <a:spAutoFit/>
          </a:bodyPr>
          <a:lstStyle/>
          <a:p>
            <a:pPr algn="ctr" rtl="1"/>
            <a:r>
              <a:rPr lang="ar-SA" sz="3600" b="1" dirty="0" smtClean="0">
                <a:latin typeface="Simplified Arabic" pitchFamily="18" charset="-78"/>
                <a:cs typeface="Simplified Arabic" pitchFamily="18" charset="-78"/>
              </a:rPr>
              <a:t>استبدل عدد الكلمات </a:t>
            </a:r>
            <a:endParaRPr lang="en-US" sz="3600" b="1" dirty="0">
              <a:latin typeface="Simplified Arabic" pitchFamily="18" charset="-78"/>
              <a:cs typeface="Simplified Arabic" pitchFamily="18" charset="-78"/>
            </a:endParaRPr>
          </a:p>
        </p:txBody>
      </p:sp>
      <p:graphicFrame>
        <p:nvGraphicFramePr>
          <p:cNvPr id="4" name="Table 3"/>
          <p:cNvGraphicFramePr>
            <a:graphicFrameLocks noGrp="1"/>
          </p:cNvGraphicFramePr>
          <p:nvPr/>
        </p:nvGraphicFramePr>
        <p:xfrm>
          <a:off x="2133600" y="1295400"/>
          <a:ext cx="5486400" cy="579120"/>
        </p:xfrm>
        <a:graphic>
          <a:graphicData uri="http://schemas.openxmlformats.org/drawingml/2006/table">
            <a:tbl>
              <a:tblPr firstRow="1" bandRow="1">
                <a:tableStyleId>{00A15C55-8517-42AA-B614-E9B94910E393}</a:tableStyleId>
              </a:tblPr>
              <a:tblGrid>
                <a:gridCol w="2743200"/>
                <a:gridCol w="2743200"/>
              </a:tblGrid>
              <a:tr h="370840">
                <a:tc>
                  <a:txBody>
                    <a:bodyPr/>
                    <a:lstStyle/>
                    <a:p>
                      <a:pPr algn="ctr"/>
                      <a:r>
                        <a:rPr lang="ar-SA" sz="3200" dirty="0" smtClean="0">
                          <a:solidFill>
                            <a:srgbClr val="FF0000"/>
                          </a:solidFill>
                          <a:effectLst/>
                          <a:latin typeface="Simplified Arabic" pitchFamily="18" charset="-78"/>
                          <a:cs typeface="Simplified Arabic" pitchFamily="18" charset="-78"/>
                        </a:rPr>
                        <a:t>العدد المبدل</a:t>
                      </a:r>
                      <a:endParaRPr lang="en-US" sz="3200" dirty="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c>
                  <a:txBody>
                    <a:bodyPr/>
                    <a:lstStyle/>
                    <a:p>
                      <a:pPr algn="ctr"/>
                      <a:r>
                        <a:rPr lang="ar-SA" sz="3200" dirty="0" smtClean="0">
                          <a:solidFill>
                            <a:srgbClr val="FF0000"/>
                          </a:solidFill>
                          <a:effectLst/>
                          <a:latin typeface="Simplified Arabic" pitchFamily="18" charset="-78"/>
                          <a:cs typeface="Simplified Arabic" pitchFamily="18" charset="-78"/>
                        </a:rPr>
                        <a:t>الكلمة</a:t>
                      </a:r>
                      <a:endParaRPr lang="en-US" sz="3200" dirty="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r>
            </a:tbl>
          </a:graphicData>
        </a:graphic>
      </p:graphicFrame>
      <p:sp>
        <p:nvSpPr>
          <p:cNvPr id="6" name="Rectangle 5"/>
          <p:cNvSpPr/>
          <p:nvPr/>
        </p:nvSpPr>
        <p:spPr>
          <a:xfrm>
            <a:off x="4876800" y="18796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دستور</a:t>
            </a:r>
            <a:endParaRPr lang="en-US" sz="3200" dirty="0">
              <a:solidFill>
                <a:schemeClr val="tx1"/>
              </a:solidFill>
              <a:latin typeface="Simplified Arabic" pitchFamily="18" charset="-78"/>
              <a:cs typeface="Simplified Arabic" pitchFamily="18" charset="-78"/>
            </a:endParaRPr>
          </a:p>
        </p:txBody>
      </p:sp>
      <p:sp>
        <p:nvSpPr>
          <p:cNvPr id="11" name="Rectangle 10"/>
          <p:cNvSpPr/>
          <p:nvPr/>
        </p:nvSpPr>
        <p:spPr>
          <a:xfrm>
            <a:off x="4876800" y="23368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السنة</a:t>
            </a:r>
            <a:endParaRPr lang="en-US" sz="3200" dirty="0">
              <a:solidFill>
                <a:schemeClr val="tx1"/>
              </a:solidFill>
              <a:latin typeface="Simplified Arabic" pitchFamily="18" charset="-78"/>
              <a:cs typeface="Simplified Arabic" pitchFamily="18" charset="-78"/>
            </a:endParaRPr>
          </a:p>
        </p:txBody>
      </p:sp>
      <p:sp>
        <p:nvSpPr>
          <p:cNvPr id="12" name="Rectangle 11"/>
          <p:cNvSpPr/>
          <p:nvPr/>
        </p:nvSpPr>
        <p:spPr>
          <a:xfrm>
            <a:off x="2133600" y="4191000"/>
            <a:ext cx="2743200" cy="457200"/>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دول</a:t>
            </a:r>
            <a:endParaRPr lang="en-US" sz="3200" dirty="0">
              <a:solidFill>
                <a:schemeClr val="tx1"/>
              </a:solidFill>
              <a:latin typeface="Simplified Arabic" pitchFamily="18" charset="-78"/>
              <a:cs typeface="Simplified Arabic" pitchFamily="18" charset="-78"/>
            </a:endParaRPr>
          </a:p>
        </p:txBody>
      </p:sp>
      <p:sp>
        <p:nvSpPr>
          <p:cNvPr id="13" name="Rectangle 12"/>
          <p:cNvSpPr/>
          <p:nvPr/>
        </p:nvSpPr>
        <p:spPr>
          <a:xfrm>
            <a:off x="2133600" y="60198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وثن</a:t>
            </a:r>
            <a:endParaRPr lang="en-US" sz="3200" dirty="0">
              <a:solidFill>
                <a:schemeClr val="tx1"/>
              </a:solidFill>
              <a:latin typeface="Simplified Arabic" pitchFamily="18" charset="-78"/>
              <a:cs typeface="Simplified Arabic" pitchFamily="18" charset="-78"/>
            </a:endParaRPr>
          </a:p>
        </p:txBody>
      </p:sp>
      <p:sp>
        <p:nvSpPr>
          <p:cNvPr id="14" name="Rectangle 13"/>
          <p:cNvSpPr/>
          <p:nvPr/>
        </p:nvSpPr>
        <p:spPr>
          <a:xfrm>
            <a:off x="2133600" y="37084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امر</a:t>
            </a:r>
            <a:endParaRPr lang="en-US" sz="3200" dirty="0">
              <a:solidFill>
                <a:schemeClr val="tx1"/>
              </a:solidFill>
              <a:latin typeface="Simplified Arabic" pitchFamily="18" charset="-78"/>
              <a:cs typeface="Simplified Arabic" pitchFamily="18" charset="-78"/>
            </a:endParaRPr>
          </a:p>
        </p:txBody>
      </p:sp>
      <p:sp>
        <p:nvSpPr>
          <p:cNvPr id="15" name="Rectangle 14"/>
          <p:cNvSpPr/>
          <p:nvPr/>
        </p:nvSpPr>
        <p:spPr>
          <a:xfrm>
            <a:off x="2133600" y="32512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الحضارات</a:t>
            </a:r>
            <a:endParaRPr lang="en-US" sz="3200" dirty="0" smtClean="0">
              <a:solidFill>
                <a:schemeClr val="tx1"/>
              </a:solidFill>
              <a:latin typeface="Simplified Arabic" pitchFamily="18" charset="-78"/>
              <a:cs typeface="Simplified Arabic" pitchFamily="18" charset="-78"/>
            </a:endParaRPr>
          </a:p>
        </p:txBody>
      </p:sp>
      <p:sp>
        <p:nvSpPr>
          <p:cNvPr id="16" name="Rectangle 15"/>
          <p:cNvSpPr/>
          <p:nvPr/>
        </p:nvSpPr>
        <p:spPr>
          <a:xfrm>
            <a:off x="2133600" y="27940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المؤرخ</a:t>
            </a:r>
            <a:endParaRPr lang="en-US" sz="3200" dirty="0">
              <a:solidFill>
                <a:schemeClr val="tx1"/>
              </a:solidFill>
              <a:latin typeface="Simplified Arabic" pitchFamily="18" charset="-78"/>
              <a:cs typeface="Simplified Arabic" pitchFamily="18" charset="-78"/>
            </a:endParaRPr>
          </a:p>
        </p:txBody>
      </p:sp>
      <p:sp>
        <p:nvSpPr>
          <p:cNvPr id="17" name="Rectangle 16"/>
          <p:cNvSpPr/>
          <p:nvPr/>
        </p:nvSpPr>
        <p:spPr>
          <a:xfrm>
            <a:off x="2133600" y="23368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السنوات</a:t>
            </a:r>
            <a:endParaRPr lang="en-US" sz="3200" dirty="0">
              <a:solidFill>
                <a:schemeClr val="tx1"/>
              </a:solidFill>
              <a:latin typeface="Simplified Arabic" pitchFamily="18" charset="-78"/>
              <a:cs typeface="Simplified Arabic" pitchFamily="18" charset="-78"/>
            </a:endParaRPr>
          </a:p>
        </p:txBody>
      </p:sp>
      <p:sp>
        <p:nvSpPr>
          <p:cNvPr id="18" name="Rectangle 17"/>
          <p:cNvSpPr/>
          <p:nvPr/>
        </p:nvSpPr>
        <p:spPr>
          <a:xfrm>
            <a:off x="2133600" y="18796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دساتر</a:t>
            </a:r>
            <a:endParaRPr lang="en-US" sz="3200" dirty="0">
              <a:solidFill>
                <a:schemeClr val="tx1"/>
              </a:solidFill>
              <a:latin typeface="Simplified Arabic" pitchFamily="18" charset="-78"/>
              <a:cs typeface="Simplified Arabic" pitchFamily="18" charset="-78"/>
            </a:endParaRPr>
          </a:p>
        </p:txBody>
      </p:sp>
      <p:sp>
        <p:nvSpPr>
          <p:cNvPr id="19" name="Rectangle 18"/>
          <p:cNvSpPr/>
          <p:nvPr/>
        </p:nvSpPr>
        <p:spPr>
          <a:xfrm>
            <a:off x="4876800" y="27940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المؤرخين</a:t>
            </a:r>
            <a:endParaRPr lang="en-US" sz="3200" dirty="0">
              <a:solidFill>
                <a:schemeClr val="tx1"/>
              </a:solidFill>
              <a:latin typeface="Simplified Arabic" pitchFamily="18" charset="-78"/>
              <a:cs typeface="Simplified Arabic" pitchFamily="18" charset="-78"/>
            </a:endParaRPr>
          </a:p>
        </p:txBody>
      </p:sp>
      <p:sp>
        <p:nvSpPr>
          <p:cNvPr id="20" name="Rectangle 19"/>
          <p:cNvSpPr/>
          <p:nvPr/>
        </p:nvSpPr>
        <p:spPr>
          <a:xfrm>
            <a:off x="4876800" y="32512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الحضارة</a:t>
            </a:r>
            <a:endParaRPr lang="en-US" sz="3200" dirty="0">
              <a:solidFill>
                <a:schemeClr val="tx1"/>
              </a:solidFill>
              <a:latin typeface="Simplified Arabic" pitchFamily="18" charset="-78"/>
              <a:cs typeface="Simplified Arabic" pitchFamily="18" charset="-78"/>
            </a:endParaRPr>
          </a:p>
        </p:txBody>
      </p:sp>
      <p:sp>
        <p:nvSpPr>
          <p:cNvPr id="21" name="Rectangle 20"/>
          <p:cNvSpPr/>
          <p:nvPr/>
        </p:nvSpPr>
        <p:spPr>
          <a:xfrm>
            <a:off x="4876800" y="37084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امور</a:t>
            </a:r>
            <a:endParaRPr lang="en-US" sz="3200" dirty="0" smtClean="0">
              <a:solidFill>
                <a:schemeClr val="tx1"/>
              </a:solidFill>
              <a:latin typeface="Simplified Arabic" pitchFamily="18" charset="-78"/>
              <a:cs typeface="Simplified Arabic" pitchFamily="18" charset="-78"/>
            </a:endParaRPr>
          </a:p>
        </p:txBody>
      </p:sp>
      <p:sp>
        <p:nvSpPr>
          <p:cNvPr id="22" name="Rectangle 21"/>
          <p:cNvSpPr/>
          <p:nvPr/>
        </p:nvSpPr>
        <p:spPr>
          <a:xfrm>
            <a:off x="4876800" y="60198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اوثان</a:t>
            </a:r>
            <a:endParaRPr lang="en-US" sz="3200" dirty="0">
              <a:solidFill>
                <a:schemeClr val="tx1"/>
              </a:solidFill>
              <a:latin typeface="Simplified Arabic" pitchFamily="18" charset="-78"/>
              <a:cs typeface="Simplified Arabic" pitchFamily="18" charset="-78"/>
            </a:endParaRPr>
          </a:p>
        </p:txBody>
      </p:sp>
      <p:sp>
        <p:nvSpPr>
          <p:cNvPr id="23" name="Rectangle 22"/>
          <p:cNvSpPr/>
          <p:nvPr/>
        </p:nvSpPr>
        <p:spPr>
          <a:xfrm>
            <a:off x="4876800" y="4191000"/>
            <a:ext cx="2743200" cy="457200"/>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دولة</a:t>
            </a:r>
            <a:endParaRPr lang="en-US" sz="3200" dirty="0">
              <a:solidFill>
                <a:schemeClr val="tx1"/>
              </a:solidFill>
              <a:latin typeface="Simplified Arabic" pitchFamily="18" charset="-78"/>
              <a:cs typeface="Simplified Arabic" pitchFamily="18" charset="-78"/>
            </a:endParaRPr>
          </a:p>
        </p:txBody>
      </p:sp>
      <p:sp>
        <p:nvSpPr>
          <p:cNvPr id="24" name="Rectangle 23"/>
          <p:cNvSpPr/>
          <p:nvPr/>
        </p:nvSpPr>
        <p:spPr>
          <a:xfrm>
            <a:off x="2133600" y="5562600"/>
            <a:ext cx="2743200" cy="457200"/>
          </a:xfrm>
          <a:prstGeom prst="rect">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اراء</a:t>
            </a:r>
            <a:endParaRPr lang="en-US" sz="3200" dirty="0">
              <a:solidFill>
                <a:schemeClr val="tx1"/>
              </a:solidFill>
              <a:latin typeface="Simplified Arabic" pitchFamily="18" charset="-78"/>
              <a:cs typeface="Simplified Arabic" pitchFamily="18" charset="-78"/>
            </a:endParaRPr>
          </a:p>
        </p:txBody>
      </p:sp>
      <p:sp>
        <p:nvSpPr>
          <p:cNvPr id="25" name="Rectangle 24"/>
          <p:cNvSpPr/>
          <p:nvPr/>
        </p:nvSpPr>
        <p:spPr>
          <a:xfrm>
            <a:off x="2133600" y="5105400"/>
            <a:ext cx="2743200" cy="457200"/>
          </a:xfrm>
          <a:prstGeom prst="rect">
            <a:avLst/>
          </a:prstGeom>
          <a:solidFill>
            <a:schemeClr val="tx2">
              <a:lumMod val="25000"/>
              <a:lumOff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صاحب</a:t>
            </a:r>
            <a:endParaRPr lang="en-US" sz="3200" dirty="0">
              <a:solidFill>
                <a:schemeClr val="tx1"/>
              </a:solidFill>
              <a:latin typeface="Simplified Arabic" pitchFamily="18" charset="-78"/>
              <a:cs typeface="Simplified Arabic" pitchFamily="18" charset="-78"/>
            </a:endParaRPr>
          </a:p>
        </p:txBody>
      </p:sp>
      <p:sp>
        <p:nvSpPr>
          <p:cNvPr id="26" name="Rectangle 25"/>
          <p:cNvSpPr/>
          <p:nvPr/>
        </p:nvSpPr>
        <p:spPr>
          <a:xfrm>
            <a:off x="2133600" y="4648200"/>
            <a:ext cx="2743200" cy="4572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رؤساء</a:t>
            </a:r>
            <a:endParaRPr lang="en-US" sz="3200" dirty="0">
              <a:solidFill>
                <a:schemeClr val="tx1"/>
              </a:solidFill>
              <a:latin typeface="Simplified Arabic" pitchFamily="18" charset="-78"/>
              <a:cs typeface="Simplified Arabic" pitchFamily="18" charset="-78"/>
            </a:endParaRPr>
          </a:p>
        </p:txBody>
      </p:sp>
      <p:sp>
        <p:nvSpPr>
          <p:cNvPr id="27" name="Rectangle 26"/>
          <p:cNvSpPr/>
          <p:nvPr/>
        </p:nvSpPr>
        <p:spPr>
          <a:xfrm>
            <a:off x="4876800" y="4648200"/>
            <a:ext cx="2743200" cy="4572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رئيس</a:t>
            </a:r>
            <a:endParaRPr lang="en-US" sz="3200" dirty="0">
              <a:solidFill>
                <a:schemeClr val="tx1"/>
              </a:solidFill>
              <a:latin typeface="Simplified Arabic" pitchFamily="18" charset="-78"/>
              <a:cs typeface="Simplified Arabic" pitchFamily="18" charset="-78"/>
            </a:endParaRPr>
          </a:p>
        </p:txBody>
      </p:sp>
      <p:sp>
        <p:nvSpPr>
          <p:cNvPr id="28" name="Rectangle 27"/>
          <p:cNvSpPr/>
          <p:nvPr/>
        </p:nvSpPr>
        <p:spPr>
          <a:xfrm>
            <a:off x="4876800" y="5105400"/>
            <a:ext cx="2743200" cy="457200"/>
          </a:xfrm>
          <a:prstGeom prst="rect">
            <a:avLst/>
          </a:prstGeom>
          <a:solidFill>
            <a:schemeClr val="tx2">
              <a:lumMod val="25000"/>
              <a:lumOff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اصحاب</a:t>
            </a:r>
            <a:endParaRPr lang="en-US" sz="3200" dirty="0">
              <a:solidFill>
                <a:schemeClr val="tx1"/>
              </a:solidFill>
              <a:latin typeface="Simplified Arabic" pitchFamily="18" charset="-78"/>
              <a:cs typeface="Simplified Arabic" pitchFamily="18" charset="-78"/>
            </a:endParaRPr>
          </a:p>
        </p:txBody>
      </p:sp>
      <p:sp>
        <p:nvSpPr>
          <p:cNvPr id="29" name="Rectangle 28"/>
          <p:cNvSpPr/>
          <p:nvPr/>
        </p:nvSpPr>
        <p:spPr>
          <a:xfrm>
            <a:off x="4876800" y="5562600"/>
            <a:ext cx="2743200" cy="457200"/>
          </a:xfrm>
          <a:prstGeom prst="rect">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رأى</a:t>
            </a:r>
            <a:endParaRPr lang="en-US" sz="3200" dirty="0">
              <a:solidFill>
                <a:schemeClr val="tx1"/>
              </a:solidFill>
              <a:latin typeface="Simplified Arabic" pitchFamily="18" charset="-78"/>
              <a:cs typeface="Simplified Arabic" pitchFamily="18" charset="-78"/>
            </a:endParaRPr>
          </a:p>
        </p:txBody>
      </p:sp>
      <p:sp>
        <p:nvSpPr>
          <p:cNvPr id="30" name="Rounded Rectangle 29"/>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ppt_x</p:attrName>
                                        </p:attrNameLst>
                                      </p:cBhvr>
                                      <p:tavLst>
                                        <p:tav tm="0">
                                          <p:val>
                                            <p:strVal val="#ppt_x-.2"/>
                                          </p:val>
                                        </p:tav>
                                        <p:tav tm="100000">
                                          <p:val>
                                            <p:strVal val="#ppt_x"/>
                                          </p:val>
                                        </p:tav>
                                      </p:tavLst>
                                    </p:anim>
                                    <p:anim calcmode="lin" valueType="num">
                                      <p:cBhvr>
                                        <p:cTn id="2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strVal val="#ppt_w*0.70"/>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strVal val="#ppt_w*0.70"/>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Effect transition="in" filter="fade">
                                      <p:cBhvr>
                                        <p:cTn id="55" dur="1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8" presetClass="entr" presetSubtype="0" accel="10000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strVal val="#ppt_w*2.5"/>
                                          </p:val>
                                        </p:tav>
                                        <p:tav tm="100000">
                                          <p:val>
                                            <p:strVal val="#ppt_w"/>
                                          </p:val>
                                        </p:tav>
                                      </p:tavLst>
                                    </p:anim>
                                    <p:anim calcmode="lin" valueType="num">
                                      <p:cBhvr>
                                        <p:cTn id="75" dur="500" fill="hold"/>
                                        <p:tgtEl>
                                          <p:spTgt spid="21"/>
                                        </p:tgtEl>
                                        <p:attrNameLst>
                                          <p:attrName>ppt_h</p:attrName>
                                        </p:attrNameLst>
                                      </p:cBhvr>
                                      <p:tavLst>
                                        <p:tav tm="0">
                                          <p:val>
                                            <p:strVal val="#ppt_h*0.01"/>
                                          </p:val>
                                        </p:tav>
                                        <p:tav tm="100000">
                                          <p:val>
                                            <p:strVal val="#ppt_h"/>
                                          </p:val>
                                        </p:tav>
                                      </p:tavLst>
                                    </p:anim>
                                    <p:anim calcmode="lin" valueType="num">
                                      <p:cBhvr>
                                        <p:cTn id="76" dur="500" fill="hold"/>
                                        <p:tgtEl>
                                          <p:spTgt spid="21"/>
                                        </p:tgtEl>
                                        <p:attrNameLst>
                                          <p:attrName>ppt_x</p:attrName>
                                        </p:attrNameLst>
                                      </p:cBhvr>
                                      <p:tavLst>
                                        <p:tav tm="0">
                                          <p:val>
                                            <p:strVal val="#ppt_x"/>
                                          </p:val>
                                        </p:tav>
                                        <p:tav tm="100000">
                                          <p:val>
                                            <p:strVal val="#ppt_x"/>
                                          </p:val>
                                        </p:tav>
                                      </p:tavLst>
                                    </p:anim>
                                    <p:anim calcmode="lin" valueType="num">
                                      <p:cBhvr>
                                        <p:cTn id="77" dur="500" fill="hold"/>
                                        <p:tgtEl>
                                          <p:spTgt spid="21"/>
                                        </p:tgtEl>
                                        <p:attrNameLst>
                                          <p:attrName>ppt_y</p:attrName>
                                        </p:attrNameLst>
                                      </p:cBhvr>
                                      <p:tavLst>
                                        <p:tav tm="0">
                                          <p:val>
                                            <p:strVal val="#ppt_h+1"/>
                                          </p:val>
                                        </p:tav>
                                        <p:tav tm="100000">
                                          <p:val>
                                            <p:strVal val="#ppt_y"/>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8" presetClass="entr" presetSubtype="0" accel="10000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strVal val="#ppt_w*2.5"/>
                                          </p:val>
                                        </p:tav>
                                        <p:tav tm="100000">
                                          <p:val>
                                            <p:strVal val="#ppt_w"/>
                                          </p:val>
                                        </p:tav>
                                      </p:tavLst>
                                    </p:anim>
                                    <p:anim calcmode="lin" valueType="num">
                                      <p:cBhvr>
                                        <p:cTn id="84" dur="500" fill="hold"/>
                                        <p:tgtEl>
                                          <p:spTgt spid="14"/>
                                        </p:tgtEl>
                                        <p:attrNameLst>
                                          <p:attrName>ppt_h</p:attrName>
                                        </p:attrNameLst>
                                      </p:cBhvr>
                                      <p:tavLst>
                                        <p:tav tm="0">
                                          <p:val>
                                            <p:strVal val="#ppt_h*0.01"/>
                                          </p:val>
                                        </p:tav>
                                        <p:tav tm="100000">
                                          <p:val>
                                            <p:strVal val="#ppt_h"/>
                                          </p:val>
                                        </p:tav>
                                      </p:tavLst>
                                    </p:anim>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ppt_h+1"/>
                                          </p:val>
                                        </p:tav>
                                        <p:tav tm="100000">
                                          <p:val>
                                            <p:strVal val="#ppt_y"/>
                                          </p:val>
                                        </p:tav>
                                      </p:tavLst>
                                    </p:anim>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1000" fill="hold"/>
                                        <p:tgtEl>
                                          <p:spTgt spid="23"/>
                                        </p:tgtEl>
                                        <p:attrNameLst>
                                          <p:attrName>ppt_w</p:attrName>
                                        </p:attrNameLst>
                                      </p:cBhvr>
                                      <p:tavLst>
                                        <p:tav tm="0">
                                          <p:val>
                                            <p:strVal val="#ppt_w*0.70"/>
                                          </p:val>
                                        </p:tav>
                                        <p:tav tm="100000">
                                          <p:val>
                                            <p:strVal val="#ppt_w"/>
                                          </p:val>
                                        </p:tav>
                                      </p:tavLst>
                                    </p:anim>
                                    <p:anim calcmode="lin" valueType="num">
                                      <p:cBhvr>
                                        <p:cTn id="93" dur="1000" fill="hold"/>
                                        <p:tgtEl>
                                          <p:spTgt spid="23"/>
                                        </p:tgtEl>
                                        <p:attrNameLst>
                                          <p:attrName>ppt_h</p:attrName>
                                        </p:attrNameLst>
                                      </p:cBhvr>
                                      <p:tavLst>
                                        <p:tav tm="0">
                                          <p:val>
                                            <p:strVal val="#ppt_h"/>
                                          </p:val>
                                        </p:tav>
                                        <p:tav tm="100000">
                                          <p:val>
                                            <p:strVal val="#ppt_h"/>
                                          </p:val>
                                        </p:tav>
                                      </p:tavLst>
                                    </p:anim>
                                    <p:animEffect transition="in" filter="fade">
                                      <p:cBhvr>
                                        <p:cTn id="94" dur="10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1000" fill="hold"/>
                                        <p:tgtEl>
                                          <p:spTgt spid="12"/>
                                        </p:tgtEl>
                                        <p:attrNameLst>
                                          <p:attrName>ppt_x</p:attrName>
                                        </p:attrNameLst>
                                      </p:cBhvr>
                                      <p:tavLst>
                                        <p:tav tm="0">
                                          <p:val>
                                            <p:strVal val="#ppt_x-.2"/>
                                          </p:val>
                                        </p:tav>
                                        <p:tav tm="100000">
                                          <p:val>
                                            <p:strVal val="#ppt_x"/>
                                          </p:val>
                                        </p:tav>
                                      </p:tavLst>
                                    </p:anim>
                                    <p:anim calcmode="lin" valueType="num">
                                      <p:cBhvr>
                                        <p:cTn id="10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58" presetClass="entr" presetSubtype="0" accel="100000" fill="hold" grpId="0" nodeType="click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500" fill="hold"/>
                                        <p:tgtEl>
                                          <p:spTgt spid="27"/>
                                        </p:tgtEl>
                                        <p:attrNameLst>
                                          <p:attrName>ppt_w</p:attrName>
                                        </p:attrNameLst>
                                      </p:cBhvr>
                                      <p:tavLst>
                                        <p:tav tm="0">
                                          <p:val>
                                            <p:strVal val="#ppt_w*2.5"/>
                                          </p:val>
                                        </p:tav>
                                        <p:tav tm="100000">
                                          <p:val>
                                            <p:strVal val="#ppt_w"/>
                                          </p:val>
                                        </p:tav>
                                      </p:tavLst>
                                    </p:anim>
                                    <p:anim calcmode="lin" valueType="num">
                                      <p:cBhvr>
                                        <p:cTn id="107" dur="500" fill="hold"/>
                                        <p:tgtEl>
                                          <p:spTgt spid="27"/>
                                        </p:tgtEl>
                                        <p:attrNameLst>
                                          <p:attrName>ppt_h</p:attrName>
                                        </p:attrNameLst>
                                      </p:cBhvr>
                                      <p:tavLst>
                                        <p:tav tm="0">
                                          <p:val>
                                            <p:strVal val="#ppt_h*0.01"/>
                                          </p:val>
                                        </p:tav>
                                        <p:tav tm="100000">
                                          <p:val>
                                            <p:strVal val="#ppt_h"/>
                                          </p:val>
                                        </p:tav>
                                      </p:tavLst>
                                    </p:anim>
                                    <p:anim calcmode="lin" valueType="num">
                                      <p:cBhvr>
                                        <p:cTn id="108" dur="500" fill="hold"/>
                                        <p:tgtEl>
                                          <p:spTgt spid="27"/>
                                        </p:tgtEl>
                                        <p:attrNameLst>
                                          <p:attrName>ppt_x</p:attrName>
                                        </p:attrNameLst>
                                      </p:cBhvr>
                                      <p:tavLst>
                                        <p:tav tm="0">
                                          <p:val>
                                            <p:strVal val="#ppt_x"/>
                                          </p:val>
                                        </p:tav>
                                        <p:tav tm="100000">
                                          <p:val>
                                            <p:strVal val="#ppt_x"/>
                                          </p:val>
                                        </p:tav>
                                      </p:tavLst>
                                    </p:anim>
                                    <p:anim calcmode="lin" valueType="num">
                                      <p:cBhvr>
                                        <p:cTn id="109" dur="500" fill="hold"/>
                                        <p:tgtEl>
                                          <p:spTgt spid="27"/>
                                        </p:tgtEl>
                                        <p:attrNameLst>
                                          <p:attrName>ppt_y</p:attrName>
                                        </p:attrNameLst>
                                      </p:cBhvr>
                                      <p:tavLst>
                                        <p:tav tm="0">
                                          <p:val>
                                            <p:strVal val="#ppt_h+1"/>
                                          </p:val>
                                        </p:tav>
                                        <p:tav tm="100000">
                                          <p:val>
                                            <p:strVal val="#ppt_y"/>
                                          </p:val>
                                        </p:tav>
                                      </p:tavLst>
                                    </p:anim>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58" presetClass="entr" presetSubtype="0" accel="10000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strVal val="#ppt_w*2.5"/>
                                          </p:val>
                                        </p:tav>
                                        <p:tav tm="100000">
                                          <p:val>
                                            <p:strVal val="#ppt_w"/>
                                          </p:val>
                                        </p:tav>
                                      </p:tavLst>
                                    </p:anim>
                                    <p:anim calcmode="lin" valueType="num">
                                      <p:cBhvr>
                                        <p:cTn id="116" dur="500" fill="hold"/>
                                        <p:tgtEl>
                                          <p:spTgt spid="26"/>
                                        </p:tgtEl>
                                        <p:attrNameLst>
                                          <p:attrName>ppt_h</p:attrName>
                                        </p:attrNameLst>
                                      </p:cBhvr>
                                      <p:tavLst>
                                        <p:tav tm="0">
                                          <p:val>
                                            <p:strVal val="#ppt_h*0.01"/>
                                          </p:val>
                                        </p:tav>
                                        <p:tav tm="100000">
                                          <p:val>
                                            <p:strVal val="#ppt_h"/>
                                          </p:val>
                                        </p:tav>
                                      </p:tavLst>
                                    </p:anim>
                                    <p:anim calcmode="lin" valueType="num">
                                      <p:cBhvr>
                                        <p:cTn id="117" dur="500" fill="hold"/>
                                        <p:tgtEl>
                                          <p:spTgt spid="26"/>
                                        </p:tgtEl>
                                        <p:attrNameLst>
                                          <p:attrName>ppt_x</p:attrName>
                                        </p:attrNameLst>
                                      </p:cBhvr>
                                      <p:tavLst>
                                        <p:tav tm="0">
                                          <p:val>
                                            <p:strVal val="#ppt_x"/>
                                          </p:val>
                                        </p:tav>
                                        <p:tav tm="100000">
                                          <p:val>
                                            <p:strVal val="#ppt_x"/>
                                          </p:val>
                                        </p:tav>
                                      </p:tavLst>
                                    </p:anim>
                                    <p:anim calcmode="lin" valueType="num">
                                      <p:cBhvr>
                                        <p:cTn id="118" dur="500" fill="hold"/>
                                        <p:tgtEl>
                                          <p:spTgt spid="26"/>
                                        </p:tgtEl>
                                        <p:attrNameLst>
                                          <p:attrName>ppt_y</p:attrName>
                                        </p:attrNameLst>
                                      </p:cBhvr>
                                      <p:tavLst>
                                        <p:tav tm="0">
                                          <p:val>
                                            <p:strVal val="#ppt_h+1"/>
                                          </p:val>
                                        </p:tav>
                                        <p:tav tm="100000">
                                          <p:val>
                                            <p:strVal val="#ppt_y"/>
                                          </p:val>
                                        </p:tav>
                                      </p:tavLst>
                                    </p:anim>
                                    <p:animEffect transition="in" filter="fade">
                                      <p:cBhvr>
                                        <p:cTn id="119" dur="500"/>
                                        <p:tgtEl>
                                          <p:spTgt spid="26"/>
                                        </p:tgtEl>
                                      </p:cBhvr>
                                    </p:animEffect>
                                  </p:childTnLst>
                                </p:cTn>
                              </p:par>
                            </p:childTnLst>
                          </p:cTn>
                        </p:par>
                      </p:childTnLst>
                    </p:cTn>
                  </p:par>
                  <p:par>
                    <p:cTn id="120" fill="hold">
                      <p:stCondLst>
                        <p:cond delay="indefinite"/>
                      </p:stCondLst>
                      <p:childTnLst>
                        <p:par>
                          <p:cTn id="121" fill="hold">
                            <p:stCondLst>
                              <p:cond delay="0"/>
                            </p:stCondLst>
                            <p:childTnLst>
                              <p:par>
                                <p:cTn id="122" presetID="24" presetClass="entr" presetSubtype="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 to="" calcmode="lin" valueType="num">
                                      <p:cBhvr>
                                        <p:cTn id="124" dur="1" fill="hold"/>
                                        <p:tgtEl>
                                          <p:spTgt spid="28"/>
                                        </p:tgtEl>
                                        <p:attrNameLst>
                                          <p:attrName/>
                                        </p:attrNameLst>
                                      </p:cBhvr>
                                    </p:anim>
                                  </p:childTnLst>
                                </p:cTn>
                              </p:par>
                            </p:childTnLst>
                          </p:cTn>
                        </p:par>
                      </p:childTnLst>
                    </p:cTn>
                  </p:par>
                  <p:par>
                    <p:cTn id="125" fill="hold">
                      <p:stCondLst>
                        <p:cond delay="indefinite"/>
                      </p:stCondLst>
                      <p:childTnLst>
                        <p:par>
                          <p:cTn id="126" fill="hold">
                            <p:stCondLst>
                              <p:cond delay="0"/>
                            </p:stCondLst>
                            <p:childTnLst>
                              <p:par>
                                <p:cTn id="127" presetID="24" presetClass="entr" presetSubtype="0" fill="hold" grpId="0" nodeType="clickEffect">
                                  <p:stCondLst>
                                    <p:cond delay="0"/>
                                  </p:stCondLst>
                                  <p:childTnLst>
                                    <p:set>
                                      <p:cBhvr>
                                        <p:cTn id="128" dur="1" fill="hold">
                                          <p:stCondLst>
                                            <p:cond delay="0"/>
                                          </p:stCondLst>
                                        </p:cTn>
                                        <p:tgtEl>
                                          <p:spTgt spid="25"/>
                                        </p:tgtEl>
                                        <p:attrNameLst>
                                          <p:attrName>style.visibility</p:attrName>
                                        </p:attrNameLst>
                                      </p:cBhvr>
                                      <p:to>
                                        <p:strVal val="visible"/>
                                      </p:to>
                                    </p:set>
                                    <p:anim to="" calcmode="lin" valueType="num">
                                      <p:cBhvr>
                                        <p:cTn id="129" dur="1" fill="hold"/>
                                        <p:tgtEl>
                                          <p:spTgt spid="25"/>
                                        </p:tgtEl>
                                        <p:attrNameLst>
                                          <p:attrName/>
                                        </p:attrNameLst>
                                      </p:cBhvr>
                                    </p:anim>
                                  </p:childTnLst>
                                </p:cTn>
                              </p:par>
                            </p:childTnLst>
                          </p:cTn>
                        </p:par>
                      </p:childTnLst>
                    </p:cTn>
                  </p:par>
                  <p:par>
                    <p:cTn id="130" fill="hold">
                      <p:stCondLst>
                        <p:cond delay="indefinite"/>
                      </p:stCondLst>
                      <p:childTnLst>
                        <p:par>
                          <p:cTn id="131" fill="hold">
                            <p:stCondLst>
                              <p:cond delay="0"/>
                            </p:stCondLst>
                            <p:childTnLst>
                              <p:par>
                                <p:cTn id="132" presetID="55" presetClass="entr" presetSubtype="0" fill="hold" grpId="0" nodeType="clickEffect">
                                  <p:stCondLst>
                                    <p:cond delay="0"/>
                                  </p:stCondLst>
                                  <p:childTnLst>
                                    <p:set>
                                      <p:cBhvr>
                                        <p:cTn id="133" dur="1" fill="hold">
                                          <p:stCondLst>
                                            <p:cond delay="0"/>
                                          </p:stCondLst>
                                        </p:cTn>
                                        <p:tgtEl>
                                          <p:spTgt spid="29"/>
                                        </p:tgtEl>
                                        <p:attrNameLst>
                                          <p:attrName>style.visibility</p:attrName>
                                        </p:attrNameLst>
                                      </p:cBhvr>
                                      <p:to>
                                        <p:strVal val="visible"/>
                                      </p:to>
                                    </p:set>
                                    <p:anim calcmode="lin" valueType="num">
                                      <p:cBhvr>
                                        <p:cTn id="134" dur="1000" fill="hold"/>
                                        <p:tgtEl>
                                          <p:spTgt spid="29"/>
                                        </p:tgtEl>
                                        <p:attrNameLst>
                                          <p:attrName>ppt_w</p:attrName>
                                        </p:attrNameLst>
                                      </p:cBhvr>
                                      <p:tavLst>
                                        <p:tav tm="0">
                                          <p:val>
                                            <p:strVal val="#ppt_w*0.70"/>
                                          </p:val>
                                        </p:tav>
                                        <p:tav tm="100000">
                                          <p:val>
                                            <p:strVal val="#ppt_w"/>
                                          </p:val>
                                        </p:tav>
                                      </p:tavLst>
                                    </p:anim>
                                    <p:anim calcmode="lin" valueType="num">
                                      <p:cBhvr>
                                        <p:cTn id="135" dur="1000" fill="hold"/>
                                        <p:tgtEl>
                                          <p:spTgt spid="29"/>
                                        </p:tgtEl>
                                        <p:attrNameLst>
                                          <p:attrName>ppt_h</p:attrName>
                                        </p:attrNameLst>
                                      </p:cBhvr>
                                      <p:tavLst>
                                        <p:tav tm="0">
                                          <p:val>
                                            <p:strVal val="#ppt_h"/>
                                          </p:val>
                                        </p:tav>
                                        <p:tav tm="100000">
                                          <p:val>
                                            <p:strVal val="#ppt_h"/>
                                          </p:val>
                                        </p:tav>
                                      </p:tavLst>
                                    </p:anim>
                                    <p:animEffect transition="in" filter="fade">
                                      <p:cBhvr>
                                        <p:cTn id="136" dur="1000"/>
                                        <p:tgtEl>
                                          <p:spTgt spid="29"/>
                                        </p:tgtEl>
                                      </p:cBhvr>
                                    </p:animEffect>
                                  </p:childTnLst>
                                </p:cTn>
                              </p:par>
                            </p:childTnLst>
                          </p:cTn>
                        </p:par>
                      </p:childTnLst>
                    </p:cTn>
                  </p:par>
                  <p:par>
                    <p:cTn id="137" fill="hold">
                      <p:stCondLst>
                        <p:cond delay="indefinite"/>
                      </p:stCondLst>
                      <p:childTnLst>
                        <p:par>
                          <p:cTn id="138" fill="hold">
                            <p:stCondLst>
                              <p:cond delay="0"/>
                            </p:stCondLst>
                            <p:childTnLst>
                              <p:par>
                                <p:cTn id="139" presetID="29" presetClass="entr" presetSubtype="0" fill="hold" grpId="0" nodeType="click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1000" fill="hold"/>
                                        <p:tgtEl>
                                          <p:spTgt spid="24"/>
                                        </p:tgtEl>
                                        <p:attrNameLst>
                                          <p:attrName>ppt_x</p:attrName>
                                        </p:attrNameLst>
                                      </p:cBhvr>
                                      <p:tavLst>
                                        <p:tav tm="0">
                                          <p:val>
                                            <p:strVal val="#ppt_x-.2"/>
                                          </p:val>
                                        </p:tav>
                                        <p:tav tm="100000">
                                          <p:val>
                                            <p:strVal val="#ppt_x"/>
                                          </p:val>
                                        </p:tav>
                                      </p:tavLst>
                                    </p:anim>
                                    <p:anim calcmode="lin" valueType="num">
                                      <p:cBhvr>
                                        <p:cTn id="142"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24"/>
                                        </p:tgtEl>
                                      </p:cBhvr>
                                    </p:animEffect>
                                  </p:childTnLst>
                                </p:cTn>
                              </p:par>
                            </p:childTnLst>
                          </p:cTn>
                        </p:par>
                      </p:childTnLst>
                    </p:cTn>
                  </p:par>
                  <p:par>
                    <p:cTn id="144" fill="hold">
                      <p:stCondLst>
                        <p:cond delay="indefinite"/>
                      </p:stCondLst>
                      <p:childTnLst>
                        <p:par>
                          <p:cTn id="145" fill="hold">
                            <p:stCondLst>
                              <p:cond delay="0"/>
                            </p:stCondLst>
                            <p:childTnLst>
                              <p:par>
                                <p:cTn id="146" presetID="24" presetClass="entr" presetSubtype="0" fill="hold" grpId="0" nodeType="clickEffect">
                                  <p:stCondLst>
                                    <p:cond delay="0"/>
                                  </p:stCondLst>
                                  <p:childTnLst>
                                    <p:set>
                                      <p:cBhvr>
                                        <p:cTn id="147" dur="1" fill="hold">
                                          <p:stCondLst>
                                            <p:cond delay="0"/>
                                          </p:stCondLst>
                                        </p:cTn>
                                        <p:tgtEl>
                                          <p:spTgt spid="22"/>
                                        </p:tgtEl>
                                        <p:attrNameLst>
                                          <p:attrName>style.visibility</p:attrName>
                                        </p:attrNameLst>
                                      </p:cBhvr>
                                      <p:to>
                                        <p:strVal val="visible"/>
                                      </p:to>
                                    </p:set>
                                    <p:anim to="" calcmode="lin" valueType="num">
                                      <p:cBhvr>
                                        <p:cTn id="148" dur="1" fill="hold"/>
                                        <p:tgtEl>
                                          <p:spTgt spid="22"/>
                                        </p:tgtEl>
                                        <p:attrNameLst>
                                          <p:attrName/>
                                        </p:attrNameLst>
                                      </p:cBhvr>
                                    </p:anim>
                                  </p:childTnLst>
                                </p:cTn>
                              </p:par>
                            </p:childTnLst>
                          </p:cTn>
                        </p:par>
                      </p:childTnLst>
                    </p:cTn>
                  </p:par>
                  <p:par>
                    <p:cTn id="149" fill="hold">
                      <p:stCondLst>
                        <p:cond delay="indefinite"/>
                      </p:stCondLst>
                      <p:childTnLst>
                        <p:par>
                          <p:cTn id="150" fill="hold">
                            <p:stCondLst>
                              <p:cond delay="0"/>
                            </p:stCondLst>
                            <p:childTnLst>
                              <p:par>
                                <p:cTn id="151" presetID="24" presetClass="entr" presetSubtype="0" fill="hold" grpId="0" nodeType="clickEffect">
                                  <p:stCondLst>
                                    <p:cond delay="0"/>
                                  </p:stCondLst>
                                  <p:childTnLst>
                                    <p:set>
                                      <p:cBhvr>
                                        <p:cTn id="152" dur="1" fill="hold">
                                          <p:stCondLst>
                                            <p:cond delay="0"/>
                                          </p:stCondLst>
                                        </p:cTn>
                                        <p:tgtEl>
                                          <p:spTgt spid="13"/>
                                        </p:tgtEl>
                                        <p:attrNameLst>
                                          <p:attrName>style.visibility</p:attrName>
                                        </p:attrNameLst>
                                      </p:cBhvr>
                                      <p:to>
                                        <p:strVal val="visible"/>
                                      </p:to>
                                    </p:set>
                                    <p:anim to="" calcmode="lin" valueType="num">
                                      <p:cBhvr>
                                        <p:cTn id="153"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Alternate Process 15"/>
          <p:cNvSpPr/>
          <p:nvPr/>
        </p:nvSpPr>
        <p:spPr>
          <a:xfrm>
            <a:off x="2105910" y="1571991"/>
            <a:ext cx="5791200" cy="637809"/>
          </a:xfrm>
          <a:prstGeom prst="flowChartAlternateProcess">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smtClean="0">
                <a:solidFill>
                  <a:schemeClr val="bg2">
                    <a:lumMod val="10000"/>
                  </a:schemeClr>
                </a:solidFill>
                <a:latin typeface="Simplified Arabic" pitchFamily="18" charset="-78"/>
                <a:cs typeface="Simplified Arabic" pitchFamily="18" charset="-78"/>
              </a:rPr>
              <a:t>اذكر مفردا من الجمع</a:t>
            </a:r>
            <a:endParaRPr lang="en-US" sz="4000" b="1" dirty="0">
              <a:solidFill>
                <a:schemeClr val="bg2">
                  <a:lumMod val="10000"/>
                </a:schemeClr>
              </a:solidFill>
              <a:latin typeface="Simplified Arabic" pitchFamily="18" charset="-78"/>
              <a:cs typeface="Simplified Arabic" pitchFamily="18" charset="-78"/>
            </a:endParaRPr>
          </a:p>
        </p:txBody>
      </p:sp>
      <p:sp>
        <p:nvSpPr>
          <p:cNvPr id="19" name="Horizontal Scroll 18"/>
          <p:cNvSpPr/>
          <p:nvPr/>
        </p:nvSpPr>
        <p:spPr>
          <a:xfrm>
            <a:off x="1905000" y="304800"/>
            <a:ext cx="5912708" cy="123555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b="1" dirty="0" smtClean="0">
                <a:solidFill>
                  <a:srgbClr val="FF0000"/>
                </a:solidFill>
                <a:latin typeface="Simplified Arabic" pitchFamily="18" charset="-78"/>
                <a:cs typeface="Simplified Arabic" pitchFamily="18" charset="-78"/>
              </a:rPr>
              <a:t>تقييم</a:t>
            </a:r>
            <a:endParaRPr lang="en-US" sz="6000" b="1" dirty="0">
              <a:solidFill>
                <a:srgbClr val="FF0000"/>
              </a:solidFill>
              <a:latin typeface="Simplified Arabic" pitchFamily="18" charset="-78"/>
              <a:cs typeface="Simplified Arabic" pitchFamily="18" charset="-78"/>
            </a:endParaRPr>
          </a:p>
        </p:txBody>
      </p:sp>
      <p:sp>
        <p:nvSpPr>
          <p:cNvPr id="30" name="Rectangle 29"/>
          <p:cNvSpPr/>
          <p:nvPr/>
        </p:nvSpPr>
        <p:spPr>
          <a:xfrm>
            <a:off x="2133600" y="3733800"/>
            <a:ext cx="2743200" cy="457200"/>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معلم</a:t>
            </a:r>
            <a:endParaRPr lang="en-US" sz="3200" dirty="0">
              <a:solidFill>
                <a:schemeClr val="tx1"/>
              </a:solidFill>
              <a:latin typeface="Simplified Arabic" pitchFamily="18" charset="-78"/>
              <a:cs typeface="Simplified Arabic" pitchFamily="18" charset="-78"/>
            </a:endParaRPr>
          </a:p>
        </p:txBody>
      </p:sp>
      <p:sp>
        <p:nvSpPr>
          <p:cNvPr id="31" name="Rectangle 30"/>
          <p:cNvSpPr/>
          <p:nvPr/>
        </p:nvSpPr>
        <p:spPr>
          <a:xfrm>
            <a:off x="2133600" y="55626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المستشرق</a:t>
            </a:r>
            <a:endParaRPr lang="en-US" sz="3200" dirty="0">
              <a:solidFill>
                <a:schemeClr val="tx1"/>
              </a:solidFill>
              <a:latin typeface="Simplified Arabic" pitchFamily="18" charset="-78"/>
              <a:cs typeface="Simplified Arabic" pitchFamily="18" charset="-78"/>
            </a:endParaRPr>
          </a:p>
        </p:txBody>
      </p:sp>
      <p:sp>
        <p:nvSpPr>
          <p:cNvPr id="32" name="Rectangle 31"/>
          <p:cNvSpPr/>
          <p:nvPr/>
        </p:nvSpPr>
        <p:spPr>
          <a:xfrm>
            <a:off x="2133600" y="32512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مفخرة</a:t>
            </a:r>
            <a:endParaRPr lang="en-US" sz="3200" dirty="0">
              <a:solidFill>
                <a:schemeClr val="tx1"/>
              </a:solidFill>
              <a:latin typeface="Simplified Arabic" pitchFamily="18" charset="-78"/>
              <a:cs typeface="Simplified Arabic" pitchFamily="18" charset="-78"/>
            </a:endParaRPr>
          </a:p>
        </p:txBody>
      </p:sp>
      <p:sp>
        <p:nvSpPr>
          <p:cNvPr id="33" name="Rectangle 32"/>
          <p:cNvSpPr/>
          <p:nvPr/>
        </p:nvSpPr>
        <p:spPr>
          <a:xfrm>
            <a:off x="4876800" y="32512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مفاخر</a:t>
            </a:r>
            <a:endParaRPr lang="en-US" sz="3200" dirty="0" smtClean="0">
              <a:solidFill>
                <a:schemeClr val="tx1"/>
              </a:solidFill>
              <a:latin typeface="Simplified Arabic" pitchFamily="18" charset="-78"/>
              <a:cs typeface="Simplified Arabic" pitchFamily="18" charset="-78"/>
            </a:endParaRPr>
          </a:p>
        </p:txBody>
      </p:sp>
      <p:sp>
        <p:nvSpPr>
          <p:cNvPr id="34" name="Rectangle 33"/>
          <p:cNvSpPr/>
          <p:nvPr/>
        </p:nvSpPr>
        <p:spPr>
          <a:xfrm>
            <a:off x="4876800" y="55626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المستشرقين</a:t>
            </a:r>
            <a:endParaRPr lang="en-US" sz="3200" dirty="0">
              <a:solidFill>
                <a:schemeClr val="tx1"/>
              </a:solidFill>
              <a:latin typeface="Simplified Arabic" pitchFamily="18" charset="-78"/>
              <a:cs typeface="Simplified Arabic" pitchFamily="18" charset="-78"/>
            </a:endParaRPr>
          </a:p>
        </p:txBody>
      </p:sp>
      <p:sp>
        <p:nvSpPr>
          <p:cNvPr id="35" name="Rectangle 34"/>
          <p:cNvSpPr/>
          <p:nvPr/>
        </p:nvSpPr>
        <p:spPr>
          <a:xfrm>
            <a:off x="4876800" y="3733800"/>
            <a:ext cx="2743200" cy="457200"/>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معالم</a:t>
            </a:r>
            <a:endParaRPr lang="en-US" sz="3200" dirty="0">
              <a:solidFill>
                <a:schemeClr val="tx1"/>
              </a:solidFill>
              <a:latin typeface="Simplified Arabic" pitchFamily="18" charset="-78"/>
              <a:cs typeface="Simplified Arabic" pitchFamily="18" charset="-78"/>
            </a:endParaRPr>
          </a:p>
        </p:txBody>
      </p:sp>
      <p:sp>
        <p:nvSpPr>
          <p:cNvPr id="36" name="Rectangle 35"/>
          <p:cNvSpPr/>
          <p:nvPr/>
        </p:nvSpPr>
        <p:spPr>
          <a:xfrm>
            <a:off x="2133600" y="5105400"/>
            <a:ext cx="2743200" cy="457200"/>
          </a:xfrm>
          <a:prstGeom prst="rect">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الحق</a:t>
            </a:r>
            <a:endParaRPr lang="en-US" sz="3200" dirty="0">
              <a:solidFill>
                <a:schemeClr val="tx1"/>
              </a:solidFill>
              <a:latin typeface="Simplified Arabic" pitchFamily="18" charset="-78"/>
              <a:cs typeface="Simplified Arabic" pitchFamily="18" charset="-78"/>
            </a:endParaRPr>
          </a:p>
        </p:txBody>
      </p:sp>
      <p:sp>
        <p:nvSpPr>
          <p:cNvPr id="37" name="Rectangle 36"/>
          <p:cNvSpPr/>
          <p:nvPr/>
        </p:nvSpPr>
        <p:spPr>
          <a:xfrm>
            <a:off x="2133600" y="4648200"/>
            <a:ext cx="2743200" cy="457200"/>
          </a:xfrm>
          <a:prstGeom prst="rect">
            <a:avLst/>
          </a:prstGeom>
          <a:solidFill>
            <a:schemeClr val="tx2">
              <a:lumMod val="25000"/>
              <a:lumOff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الفصيلة</a:t>
            </a:r>
            <a:endParaRPr lang="en-US" sz="3200" dirty="0">
              <a:solidFill>
                <a:schemeClr val="tx1"/>
              </a:solidFill>
              <a:latin typeface="Simplified Arabic" pitchFamily="18" charset="-78"/>
              <a:cs typeface="Simplified Arabic" pitchFamily="18" charset="-78"/>
            </a:endParaRPr>
          </a:p>
        </p:txBody>
      </p:sp>
      <p:sp>
        <p:nvSpPr>
          <p:cNvPr id="38" name="Rectangle 37"/>
          <p:cNvSpPr/>
          <p:nvPr/>
        </p:nvSpPr>
        <p:spPr>
          <a:xfrm>
            <a:off x="2133600" y="4191000"/>
            <a:ext cx="2743200" cy="4572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طائفة</a:t>
            </a:r>
            <a:endParaRPr lang="en-US" sz="3200" dirty="0">
              <a:solidFill>
                <a:schemeClr val="tx1"/>
              </a:solidFill>
              <a:latin typeface="Simplified Arabic" pitchFamily="18" charset="-78"/>
              <a:cs typeface="Simplified Arabic" pitchFamily="18" charset="-78"/>
            </a:endParaRPr>
          </a:p>
        </p:txBody>
      </p:sp>
      <p:sp>
        <p:nvSpPr>
          <p:cNvPr id="39" name="Rectangle 38"/>
          <p:cNvSpPr/>
          <p:nvPr/>
        </p:nvSpPr>
        <p:spPr>
          <a:xfrm>
            <a:off x="4876800" y="4191000"/>
            <a:ext cx="2743200" cy="4572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طوائف</a:t>
            </a:r>
            <a:endParaRPr lang="en-US" sz="3200" dirty="0">
              <a:solidFill>
                <a:schemeClr val="tx1"/>
              </a:solidFill>
              <a:latin typeface="Simplified Arabic" pitchFamily="18" charset="-78"/>
              <a:cs typeface="Simplified Arabic" pitchFamily="18" charset="-78"/>
            </a:endParaRPr>
          </a:p>
        </p:txBody>
      </p:sp>
      <p:sp>
        <p:nvSpPr>
          <p:cNvPr id="40" name="Rectangle 39"/>
          <p:cNvSpPr/>
          <p:nvPr/>
        </p:nvSpPr>
        <p:spPr>
          <a:xfrm>
            <a:off x="4876800" y="4648200"/>
            <a:ext cx="2743200" cy="457200"/>
          </a:xfrm>
          <a:prstGeom prst="rect">
            <a:avLst/>
          </a:prstGeom>
          <a:solidFill>
            <a:schemeClr val="tx2">
              <a:lumMod val="25000"/>
              <a:lumOff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الفصائل</a:t>
            </a:r>
            <a:endParaRPr lang="en-US" sz="3200" dirty="0">
              <a:solidFill>
                <a:schemeClr val="tx1"/>
              </a:solidFill>
              <a:latin typeface="Simplified Arabic" pitchFamily="18" charset="-78"/>
              <a:cs typeface="Simplified Arabic" pitchFamily="18" charset="-78"/>
            </a:endParaRPr>
          </a:p>
        </p:txBody>
      </p:sp>
      <p:sp>
        <p:nvSpPr>
          <p:cNvPr id="41" name="Rectangle 40"/>
          <p:cNvSpPr/>
          <p:nvPr/>
        </p:nvSpPr>
        <p:spPr>
          <a:xfrm>
            <a:off x="4876800" y="5105400"/>
            <a:ext cx="2743200" cy="457200"/>
          </a:xfrm>
          <a:prstGeom prst="rect">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الحقوق</a:t>
            </a:r>
            <a:endParaRPr lang="en-US" sz="3200" dirty="0">
              <a:solidFill>
                <a:schemeClr val="tx1"/>
              </a:solidFill>
              <a:latin typeface="Simplified Arabic" pitchFamily="18" charset="-78"/>
              <a:cs typeface="Simplified Arabic" pitchFamily="18" charset="-78"/>
            </a:endParaRPr>
          </a:p>
        </p:txBody>
      </p:sp>
      <p:graphicFrame>
        <p:nvGraphicFramePr>
          <p:cNvPr id="42" name="Table 41"/>
          <p:cNvGraphicFramePr>
            <a:graphicFrameLocks noGrp="1"/>
          </p:cNvGraphicFramePr>
          <p:nvPr/>
        </p:nvGraphicFramePr>
        <p:xfrm>
          <a:off x="2133600" y="2621280"/>
          <a:ext cx="5486400" cy="579120"/>
        </p:xfrm>
        <a:graphic>
          <a:graphicData uri="http://schemas.openxmlformats.org/drawingml/2006/table">
            <a:tbl>
              <a:tblPr firstRow="1" bandRow="1">
                <a:tableStyleId>{00A15C55-8517-42AA-B614-E9B94910E393}</a:tableStyleId>
              </a:tblPr>
              <a:tblGrid>
                <a:gridCol w="2743200"/>
                <a:gridCol w="2743200"/>
              </a:tblGrid>
              <a:tr h="370840">
                <a:tc>
                  <a:txBody>
                    <a:bodyPr/>
                    <a:lstStyle/>
                    <a:p>
                      <a:pPr algn="ctr"/>
                      <a:r>
                        <a:rPr lang="ar-SA" sz="3200" dirty="0" smtClean="0">
                          <a:solidFill>
                            <a:srgbClr val="FF0000"/>
                          </a:solidFill>
                          <a:effectLst/>
                          <a:latin typeface="Simplified Arabic" pitchFamily="18" charset="-78"/>
                          <a:cs typeface="Simplified Arabic" pitchFamily="18" charset="-78"/>
                        </a:rPr>
                        <a:t>المفرد</a:t>
                      </a:r>
                      <a:endParaRPr lang="en-US" sz="3200" dirty="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c>
                  <a:txBody>
                    <a:bodyPr/>
                    <a:lstStyle/>
                    <a:p>
                      <a:pPr algn="ctr"/>
                      <a:r>
                        <a:rPr lang="ar-SA" sz="3200" dirty="0" smtClean="0">
                          <a:solidFill>
                            <a:srgbClr val="FF0000"/>
                          </a:solidFill>
                          <a:effectLst/>
                          <a:latin typeface="Simplified Arabic" pitchFamily="18" charset="-78"/>
                          <a:cs typeface="Simplified Arabic" pitchFamily="18" charset="-78"/>
                        </a:rPr>
                        <a:t>الجمع</a:t>
                      </a:r>
                      <a:endParaRPr lang="en-US" sz="3200" dirty="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strVal val="#ppt_w*2.5"/>
                                          </p:val>
                                        </p:tav>
                                        <p:tav tm="100000">
                                          <p:val>
                                            <p:strVal val="#ppt_w"/>
                                          </p:val>
                                        </p:tav>
                                      </p:tavLst>
                                    </p:anim>
                                    <p:anim calcmode="lin" valueType="num">
                                      <p:cBhvr>
                                        <p:cTn id="27" dur="500" fill="hold"/>
                                        <p:tgtEl>
                                          <p:spTgt spid="33"/>
                                        </p:tgtEl>
                                        <p:attrNameLst>
                                          <p:attrName>ppt_h</p:attrName>
                                        </p:attrNameLst>
                                      </p:cBhvr>
                                      <p:tavLst>
                                        <p:tav tm="0">
                                          <p:val>
                                            <p:strVal val="#ppt_h*0.01"/>
                                          </p:val>
                                        </p:tav>
                                        <p:tav tm="100000">
                                          <p:val>
                                            <p:strVal val="#ppt_h"/>
                                          </p:val>
                                        </p:tav>
                                      </p:tavLst>
                                    </p:anim>
                                    <p:anim calcmode="lin" valueType="num">
                                      <p:cBhvr>
                                        <p:cTn id="28" dur="500" fill="hold"/>
                                        <p:tgtEl>
                                          <p:spTgt spid="33"/>
                                        </p:tgtEl>
                                        <p:attrNameLst>
                                          <p:attrName>ppt_x</p:attrName>
                                        </p:attrNameLst>
                                      </p:cBhvr>
                                      <p:tavLst>
                                        <p:tav tm="0">
                                          <p:val>
                                            <p:strVal val="#ppt_x"/>
                                          </p:val>
                                        </p:tav>
                                        <p:tav tm="100000">
                                          <p:val>
                                            <p:strVal val="#ppt_x"/>
                                          </p:val>
                                        </p:tav>
                                      </p:tavLst>
                                    </p:anim>
                                    <p:anim calcmode="lin" valueType="num">
                                      <p:cBhvr>
                                        <p:cTn id="29" dur="500" fill="hold"/>
                                        <p:tgtEl>
                                          <p:spTgt spid="33"/>
                                        </p:tgtEl>
                                        <p:attrNameLst>
                                          <p:attrName>ppt_y</p:attrName>
                                        </p:attrNameLst>
                                      </p:cBhvr>
                                      <p:tavLst>
                                        <p:tav tm="0">
                                          <p:val>
                                            <p:strVal val="#ppt_h+1"/>
                                          </p:val>
                                        </p:tav>
                                        <p:tav tm="100000">
                                          <p:val>
                                            <p:strVal val="#ppt_y"/>
                                          </p:val>
                                        </p:tav>
                                      </p:tavLst>
                                    </p:anim>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strVal val="#ppt_w*2.5"/>
                                          </p:val>
                                        </p:tav>
                                        <p:tav tm="100000">
                                          <p:val>
                                            <p:strVal val="#ppt_w"/>
                                          </p:val>
                                        </p:tav>
                                      </p:tavLst>
                                    </p:anim>
                                    <p:anim calcmode="lin" valueType="num">
                                      <p:cBhvr>
                                        <p:cTn id="36" dur="500" fill="hold"/>
                                        <p:tgtEl>
                                          <p:spTgt spid="32"/>
                                        </p:tgtEl>
                                        <p:attrNameLst>
                                          <p:attrName>ppt_h</p:attrName>
                                        </p:attrNameLst>
                                      </p:cBhvr>
                                      <p:tavLst>
                                        <p:tav tm="0">
                                          <p:val>
                                            <p:strVal val="#ppt_h*0.01"/>
                                          </p:val>
                                        </p:tav>
                                        <p:tav tm="100000">
                                          <p:val>
                                            <p:strVal val="#ppt_h"/>
                                          </p:val>
                                        </p:tav>
                                      </p:tavLst>
                                    </p:anim>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h+1"/>
                                          </p:val>
                                        </p:tav>
                                        <p:tav tm="100000">
                                          <p:val>
                                            <p:strVal val="#ppt_y"/>
                                          </p:val>
                                        </p:tav>
                                      </p:tavLst>
                                    </p:anim>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1000" fill="hold"/>
                                        <p:tgtEl>
                                          <p:spTgt spid="35"/>
                                        </p:tgtEl>
                                        <p:attrNameLst>
                                          <p:attrName>ppt_w</p:attrName>
                                        </p:attrNameLst>
                                      </p:cBhvr>
                                      <p:tavLst>
                                        <p:tav tm="0">
                                          <p:val>
                                            <p:strVal val="#ppt_w*0.70"/>
                                          </p:val>
                                        </p:tav>
                                        <p:tav tm="100000">
                                          <p:val>
                                            <p:strVal val="#ppt_w"/>
                                          </p:val>
                                        </p:tav>
                                      </p:tavLst>
                                    </p:anim>
                                    <p:anim calcmode="lin" valueType="num">
                                      <p:cBhvr>
                                        <p:cTn id="45" dur="1000" fill="hold"/>
                                        <p:tgtEl>
                                          <p:spTgt spid="35"/>
                                        </p:tgtEl>
                                        <p:attrNameLst>
                                          <p:attrName>ppt_h</p:attrName>
                                        </p:attrNameLst>
                                      </p:cBhvr>
                                      <p:tavLst>
                                        <p:tav tm="0">
                                          <p:val>
                                            <p:strVal val="#ppt_h"/>
                                          </p:val>
                                        </p:tav>
                                        <p:tav tm="100000">
                                          <p:val>
                                            <p:strVal val="#ppt_h"/>
                                          </p:val>
                                        </p:tav>
                                      </p:tavLst>
                                    </p:anim>
                                    <p:animEffect transition="in" filter="fade">
                                      <p:cBhvr>
                                        <p:cTn id="46" dur="1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1000" fill="hold"/>
                                        <p:tgtEl>
                                          <p:spTgt spid="30"/>
                                        </p:tgtEl>
                                        <p:attrNameLst>
                                          <p:attrName>ppt_x</p:attrName>
                                        </p:attrNameLst>
                                      </p:cBhvr>
                                      <p:tavLst>
                                        <p:tav tm="0">
                                          <p:val>
                                            <p:strVal val="#ppt_x-.2"/>
                                          </p:val>
                                        </p:tav>
                                        <p:tav tm="100000">
                                          <p:val>
                                            <p:strVal val="#ppt_x"/>
                                          </p:val>
                                        </p:tav>
                                      </p:tavLst>
                                    </p:anim>
                                    <p:anim calcmode="lin" valueType="num">
                                      <p:cBhvr>
                                        <p:cTn id="52"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58" presetClass="entr" presetSubtype="0" accel="10000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strVal val="#ppt_w*2.5"/>
                                          </p:val>
                                        </p:tav>
                                        <p:tav tm="100000">
                                          <p:val>
                                            <p:strVal val="#ppt_w"/>
                                          </p:val>
                                        </p:tav>
                                      </p:tavLst>
                                    </p:anim>
                                    <p:anim calcmode="lin" valueType="num">
                                      <p:cBhvr>
                                        <p:cTn id="59" dur="500" fill="hold"/>
                                        <p:tgtEl>
                                          <p:spTgt spid="39"/>
                                        </p:tgtEl>
                                        <p:attrNameLst>
                                          <p:attrName>ppt_h</p:attrName>
                                        </p:attrNameLst>
                                      </p:cBhvr>
                                      <p:tavLst>
                                        <p:tav tm="0">
                                          <p:val>
                                            <p:strVal val="#ppt_h*0.01"/>
                                          </p:val>
                                        </p:tav>
                                        <p:tav tm="100000">
                                          <p:val>
                                            <p:strVal val="#ppt_h"/>
                                          </p:val>
                                        </p:tav>
                                      </p:tavLst>
                                    </p:anim>
                                    <p:anim calcmode="lin" valueType="num">
                                      <p:cBhvr>
                                        <p:cTn id="60" dur="500" fill="hold"/>
                                        <p:tgtEl>
                                          <p:spTgt spid="39"/>
                                        </p:tgtEl>
                                        <p:attrNameLst>
                                          <p:attrName>ppt_x</p:attrName>
                                        </p:attrNameLst>
                                      </p:cBhvr>
                                      <p:tavLst>
                                        <p:tav tm="0">
                                          <p:val>
                                            <p:strVal val="#ppt_x"/>
                                          </p:val>
                                        </p:tav>
                                        <p:tav tm="100000">
                                          <p:val>
                                            <p:strVal val="#ppt_x"/>
                                          </p:val>
                                        </p:tav>
                                      </p:tavLst>
                                    </p:anim>
                                    <p:anim calcmode="lin" valueType="num">
                                      <p:cBhvr>
                                        <p:cTn id="61" dur="500" fill="hold"/>
                                        <p:tgtEl>
                                          <p:spTgt spid="39"/>
                                        </p:tgtEl>
                                        <p:attrNameLst>
                                          <p:attrName>ppt_y</p:attrName>
                                        </p:attrNameLst>
                                      </p:cBhvr>
                                      <p:tavLst>
                                        <p:tav tm="0">
                                          <p:val>
                                            <p:strVal val="#ppt_h+1"/>
                                          </p:val>
                                        </p:tav>
                                        <p:tav tm="100000">
                                          <p:val>
                                            <p:strVal val="#ppt_y"/>
                                          </p:val>
                                        </p:tav>
                                      </p:tavLst>
                                    </p:anim>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58" presetClass="entr" presetSubtype="0" accel="10000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strVal val="#ppt_w*2.5"/>
                                          </p:val>
                                        </p:tav>
                                        <p:tav tm="100000">
                                          <p:val>
                                            <p:strVal val="#ppt_w"/>
                                          </p:val>
                                        </p:tav>
                                      </p:tavLst>
                                    </p:anim>
                                    <p:anim calcmode="lin" valueType="num">
                                      <p:cBhvr>
                                        <p:cTn id="68" dur="500" fill="hold"/>
                                        <p:tgtEl>
                                          <p:spTgt spid="38"/>
                                        </p:tgtEl>
                                        <p:attrNameLst>
                                          <p:attrName>ppt_h</p:attrName>
                                        </p:attrNameLst>
                                      </p:cBhvr>
                                      <p:tavLst>
                                        <p:tav tm="0">
                                          <p:val>
                                            <p:strVal val="#ppt_h*0.01"/>
                                          </p:val>
                                        </p:tav>
                                        <p:tav tm="100000">
                                          <p:val>
                                            <p:strVal val="#ppt_h"/>
                                          </p:val>
                                        </p:tav>
                                      </p:tavLst>
                                    </p:anim>
                                    <p:anim calcmode="lin" valueType="num">
                                      <p:cBhvr>
                                        <p:cTn id="69" dur="500" fill="hold"/>
                                        <p:tgtEl>
                                          <p:spTgt spid="38"/>
                                        </p:tgtEl>
                                        <p:attrNameLst>
                                          <p:attrName>ppt_x</p:attrName>
                                        </p:attrNameLst>
                                      </p:cBhvr>
                                      <p:tavLst>
                                        <p:tav tm="0">
                                          <p:val>
                                            <p:strVal val="#ppt_x"/>
                                          </p:val>
                                        </p:tav>
                                        <p:tav tm="100000">
                                          <p:val>
                                            <p:strVal val="#ppt_x"/>
                                          </p:val>
                                        </p:tav>
                                      </p:tavLst>
                                    </p:anim>
                                    <p:anim calcmode="lin" valueType="num">
                                      <p:cBhvr>
                                        <p:cTn id="70" dur="500" fill="hold"/>
                                        <p:tgtEl>
                                          <p:spTgt spid="38"/>
                                        </p:tgtEl>
                                        <p:attrNameLst>
                                          <p:attrName>ppt_y</p:attrName>
                                        </p:attrNameLst>
                                      </p:cBhvr>
                                      <p:tavLst>
                                        <p:tav tm="0">
                                          <p:val>
                                            <p:strVal val="#ppt_h+1"/>
                                          </p:val>
                                        </p:tav>
                                        <p:tav tm="100000">
                                          <p:val>
                                            <p:strVal val="#ppt_y"/>
                                          </p:val>
                                        </p:tav>
                                      </p:tavLst>
                                    </p:anim>
                                    <p:animEffect transition="in" filter="fade">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 to="" calcmode="lin" valueType="num">
                                      <p:cBhvr>
                                        <p:cTn id="76" dur="1" fill="hold"/>
                                        <p:tgtEl>
                                          <p:spTgt spid="40"/>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 to="" calcmode="lin" valueType="num">
                                      <p:cBhvr>
                                        <p:cTn id="81" dur="1" fill="hold"/>
                                        <p:tgtEl>
                                          <p:spTgt spid="37"/>
                                        </p:tgtEl>
                                        <p:attrNameLst>
                                          <p:attrName/>
                                        </p:attrNameLst>
                                      </p:cBhvr>
                                    </p:anim>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p:cTn id="86" dur="1000" fill="hold"/>
                                        <p:tgtEl>
                                          <p:spTgt spid="41"/>
                                        </p:tgtEl>
                                        <p:attrNameLst>
                                          <p:attrName>ppt_w</p:attrName>
                                        </p:attrNameLst>
                                      </p:cBhvr>
                                      <p:tavLst>
                                        <p:tav tm="0">
                                          <p:val>
                                            <p:strVal val="#ppt_w*0.70"/>
                                          </p:val>
                                        </p:tav>
                                        <p:tav tm="100000">
                                          <p:val>
                                            <p:strVal val="#ppt_w"/>
                                          </p:val>
                                        </p:tav>
                                      </p:tavLst>
                                    </p:anim>
                                    <p:anim calcmode="lin" valueType="num">
                                      <p:cBhvr>
                                        <p:cTn id="87" dur="1000" fill="hold"/>
                                        <p:tgtEl>
                                          <p:spTgt spid="41"/>
                                        </p:tgtEl>
                                        <p:attrNameLst>
                                          <p:attrName>ppt_h</p:attrName>
                                        </p:attrNameLst>
                                      </p:cBhvr>
                                      <p:tavLst>
                                        <p:tav tm="0">
                                          <p:val>
                                            <p:strVal val="#ppt_h"/>
                                          </p:val>
                                        </p:tav>
                                        <p:tav tm="100000">
                                          <p:val>
                                            <p:strVal val="#ppt_h"/>
                                          </p:val>
                                        </p:tav>
                                      </p:tavLst>
                                    </p:anim>
                                    <p:animEffect transition="in" filter="fade">
                                      <p:cBhvr>
                                        <p:cTn id="88" dur="10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1000" fill="hold"/>
                                        <p:tgtEl>
                                          <p:spTgt spid="36"/>
                                        </p:tgtEl>
                                        <p:attrNameLst>
                                          <p:attrName>ppt_x</p:attrName>
                                        </p:attrNameLst>
                                      </p:cBhvr>
                                      <p:tavLst>
                                        <p:tav tm="0">
                                          <p:val>
                                            <p:strVal val="#ppt_x-.2"/>
                                          </p:val>
                                        </p:tav>
                                        <p:tav tm="100000">
                                          <p:val>
                                            <p:strVal val="#ppt_x"/>
                                          </p:val>
                                        </p:tav>
                                      </p:tavLst>
                                    </p:anim>
                                    <p:anim calcmode="lin" valueType="num">
                                      <p:cBhvr>
                                        <p:cTn id="9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95" dur="100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24"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 to="" calcmode="lin" valueType="num">
                                      <p:cBhvr>
                                        <p:cTn id="100" dur="1" fill="hold"/>
                                        <p:tgtEl>
                                          <p:spTgt spid="34"/>
                                        </p:tgtEl>
                                        <p:attrNameLst>
                                          <p:attrName/>
                                        </p:attrNameLst>
                                      </p:cBhvr>
                                    </p:anim>
                                  </p:childTnLst>
                                </p:cTn>
                              </p:par>
                            </p:childTnLst>
                          </p:cTn>
                        </p:par>
                      </p:childTnLst>
                    </p:cTn>
                  </p:par>
                  <p:par>
                    <p:cTn id="101" fill="hold">
                      <p:stCondLst>
                        <p:cond delay="indefinite"/>
                      </p:stCondLst>
                      <p:childTnLst>
                        <p:par>
                          <p:cTn id="102" fill="hold">
                            <p:stCondLst>
                              <p:cond delay="0"/>
                            </p:stCondLst>
                            <p:childTnLst>
                              <p:par>
                                <p:cTn id="103" presetID="24" presetClass="entr" presetSubtype="0"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anim to="" calcmode="lin" valueType="num">
                                      <p:cBhvr>
                                        <p:cTn id="105" dur="1" fill="hold"/>
                                        <p:tgtEl>
                                          <p:spTgt spid="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20).jpeg"/>
          <p:cNvPicPr>
            <a:picLocks noChangeAspect="1"/>
          </p:cNvPicPr>
          <p:nvPr/>
        </p:nvPicPr>
        <p:blipFill>
          <a:blip r:embed="rId3"/>
          <a:stretch>
            <a:fillRect/>
          </a:stretch>
        </p:blipFill>
        <p:spPr>
          <a:xfrm>
            <a:off x="1447800" y="838200"/>
            <a:ext cx="67818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743200" y="457200"/>
            <a:ext cx="3810000" cy="1104245"/>
          </a:xfrm>
          <a:prstGeom prst="bevel">
            <a:avLst/>
          </a:prstGeom>
          <a:solidFill>
            <a:schemeClr val="accent4">
              <a:lumMod val="40000"/>
              <a:lumOff val="60000"/>
            </a:schemeClr>
          </a:solidFill>
        </p:spPr>
        <p:txBody>
          <a:bodyPr wrap="square" rtlCol="0">
            <a:spAutoFit/>
          </a:bodyPr>
          <a:lstStyle/>
          <a:p>
            <a:pPr algn="ctr"/>
            <a:r>
              <a:rPr lang="ar-SA" sz="4800" b="1" dirty="0" smtClean="0">
                <a:effectLst>
                  <a:outerShdw blurRad="38100" dist="38100" dir="2700000" algn="tl">
                    <a:srgbClr val="000000">
                      <a:alpha val="43137"/>
                    </a:srgbClr>
                  </a:outerShdw>
                </a:effectLst>
                <a:latin typeface="Simplified Arabic" pitchFamily="18" charset="-78"/>
                <a:cs typeface="Simplified Arabic" pitchFamily="18" charset="-78"/>
              </a:rPr>
              <a:t>الواجب المنزلى</a:t>
            </a:r>
            <a:endParaRPr lang="en-US" sz="4800" b="1" dirty="0">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4" name="TextBox 3"/>
          <p:cNvSpPr txBox="1"/>
          <p:nvPr/>
        </p:nvSpPr>
        <p:spPr>
          <a:xfrm>
            <a:off x="762000" y="5030450"/>
            <a:ext cx="7772400" cy="1323439"/>
          </a:xfrm>
          <a:prstGeom prst="rect">
            <a:avLst/>
          </a:prstGeom>
          <a:noFill/>
        </p:spPr>
        <p:txBody>
          <a:bodyPr wrap="square" rtlCol="0">
            <a:spAutoFit/>
          </a:bodyPr>
          <a:lstStyle/>
          <a:p>
            <a:pPr algn="ctr" rtl="1">
              <a:buFont typeface="Wingdings" pitchFamily="2" charset="2"/>
              <a:buChar char="q"/>
            </a:pPr>
            <a:r>
              <a:rPr lang="ar-SA" sz="4000" b="1" dirty="0" smtClean="0">
                <a:latin typeface="Simplified Arabic" pitchFamily="18" charset="-78"/>
                <a:cs typeface="Simplified Arabic" pitchFamily="18" charset="-78"/>
              </a:rPr>
              <a:t>من كان رئيس المدينة وماذا حفظ الدستور؟ كم بندا كان فى دستور المدينة وبماذا تتعلق؟</a:t>
            </a:r>
            <a:endParaRPr lang="en-US" sz="4000" b="1" dirty="0">
              <a:latin typeface="Simplified Arabic" pitchFamily="18" charset="-78"/>
              <a:cs typeface="Simplified Arabic" pitchFamily="18" charset="-78"/>
            </a:endParaRPr>
          </a:p>
        </p:txBody>
      </p:sp>
      <p:sp>
        <p:nvSpPr>
          <p:cNvPr id="6" name="Rounded Rectangle 5"/>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 (1).jpg"/>
          <p:cNvPicPr>
            <a:picLocks noChangeAspect="1"/>
          </p:cNvPicPr>
          <p:nvPr/>
        </p:nvPicPr>
        <p:blipFill>
          <a:blip r:embed="rId2"/>
          <a:stretch>
            <a:fillRect/>
          </a:stretch>
        </p:blipFill>
        <p:spPr>
          <a:xfrm>
            <a:off x="1295400" y="1011925"/>
            <a:ext cx="6713575" cy="3941075"/>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jpg"/>
          <p:cNvPicPr>
            <a:picLocks noChangeAspect="1"/>
          </p:cNvPicPr>
          <p:nvPr/>
        </p:nvPicPr>
        <p:blipFill>
          <a:blip r:embed="rId3"/>
          <a:stretch>
            <a:fillRect/>
          </a:stretch>
        </p:blipFill>
        <p:spPr>
          <a:xfrm>
            <a:off x="1371600" y="4953000"/>
            <a:ext cx="6553200" cy="1524000"/>
          </a:xfrm>
          <a:prstGeom prst="rect">
            <a:avLst/>
          </a:prstGeom>
        </p:spPr>
      </p:pic>
      <p:sp>
        <p:nvSpPr>
          <p:cNvPr id="8" name="Rounded Rectangle 7"/>
          <p:cNvSpPr/>
          <p:nvPr/>
        </p:nvSpPr>
        <p:spPr>
          <a:xfrm>
            <a:off x="2133600" y="381000"/>
            <a:ext cx="5334000" cy="6096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شكرا جزيلا ولكم العافية</a:t>
            </a:r>
            <a:endParaRPr lang="en-US" sz="44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6" name="Rounded Rectangle 5"/>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81000"/>
            <a:ext cx="5334000" cy="1107996"/>
          </a:xfrm>
          <a:prstGeom prst="rect">
            <a:avLst/>
          </a:prstGeom>
          <a:solidFill>
            <a:schemeClr val="accent3">
              <a:lumMod val="40000"/>
              <a:lumOff val="60000"/>
            </a:schemeClr>
          </a:solidFill>
        </p:spPr>
        <p:txBody>
          <a:bodyPr wrap="square" rtlCol="0">
            <a:spAutoFit/>
          </a:bodyPr>
          <a:lstStyle/>
          <a:p>
            <a:pPr algn="ctr"/>
            <a:r>
              <a:rPr lang="ar-SA" sz="6600" dirty="0" smtClean="0">
                <a:latin typeface="Simplified Arabic" pitchFamily="18" charset="-78"/>
                <a:cs typeface="Simplified Arabic" pitchFamily="18" charset="-78"/>
              </a:rPr>
              <a:t>تعارف المدرس</a:t>
            </a:r>
            <a:endParaRPr lang="en-US" sz="6600" dirty="0">
              <a:latin typeface="Simplified Arabic" pitchFamily="18" charset="-78"/>
              <a:cs typeface="Simplified Arabic" pitchFamily="18" charset="-78"/>
            </a:endParaRPr>
          </a:p>
        </p:txBody>
      </p:sp>
      <p:sp>
        <p:nvSpPr>
          <p:cNvPr id="3" name="TextBox 2"/>
          <p:cNvSpPr txBox="1"/>
          <p:nvPr/>
        </p:nvSpPr>
        <p:spPr>
          <a:xfrm>
            <a:off x="3810000" y="1992392"/>
            <a:ext cx="5105400" cy="3570208"/>
          </a:xfrm>
          <a:prstGeom prst="rect">
            <a:avLst/>
          </a:prstGeom>
          <a:noFill/>
        </p:spPr>
        <p:txBody>
          <a:bodyPr wrap="square" rtlCol="0">
            <a:spAutoFit/>
          </a:bodyPr>
          <a:lstStyle/>
          <a:p>
            <a:pPr algn="ctr"/>
            <a:r>
              <a:rPr lang="ar-SA" sz="6600" b="1" dirty="0" smtClean="0">
                <a:effectLst>
                  <a:outerShdw blurRad="38100" dist="38100" dir="2700000" algn="tl">
                    <a:srgbClr val="000000">
                      <a:alpha val="43137"/>
                    </a:srgbClr>
                  </a:outerShdw>
                </a:effectLst>
                <a:latin typeface="Simplified Arabic" pitchFamily="18" charset="-78"/>
                <a:cs typeface="Simplified Arabic" pitchFamily="18" charset="-78"/>
              </a:rPr>
              <a:t>محمد جعفر علي</a:t>
            </a:r>
          </a:p>
          <a:p>
            <a:pPr algn="ctr"/>
            <a:r>
              <a:rPr lang="ar-SA" sz="3600" b="1" dirty="0" smtClean="0">
                <a:effectLst>
                  <a:outerShdw blurRad="38100" dist="38100" dir="2700000" algn="tl">
                    <a:srgbClr val="000000">
                      <a:alpha val="43137"/>
                    </a:srgbClr>
                  </a:outerShdw>
                </a:effectLst>
                <a:latin typeface="Simplified Arabic" pitchFamily="18" charset="-78"/>
                <a:cs typeface="Simplified Arabic" pitchFamily="18" charset="-78"/>
              </a:rPr>
              <a:t>المحاضر اللغة العربية</a:t>
            </a:r>
          </a:p>
          <a:p>
            <a:pPr algn="ctr"/>
            <a:r>
              <a:rPr lang="ar-SA" sz="3600" b="1" dirty="0" smtClean="0">
                <a:effectLst>
                  <a:outerShdw blurRad="38100" dist="38100" dir="2700000" algn="tl">
                    <a:srgbClr val="000000">
                      <a:alpha val="43137"/>
                    </a:srgbClr>
                  </a:outerShdw>
                </a:effectLst>
                <a:latin typeface="Simplified Arabic" pitchFamily="18" charset="-78"/>
                <a:cs typeface="Simplified Arabic" pitchFamily="18" charset="-78"/>
              </a:rPr>
              <a:t>المدرسة العالم الادرش برامبور</a:t>
            </a:r>
          </a:p>
          <a:p>
            <a:pPr algn="ctr"/>
            <a:r>
              <a:rPr lang="ar-SA" sz="3600" b="1" dirty="0" smtClean="0">
                <a:effectLst>
                  <a:outerShdw blurRad="38100" dist="38100" dir="2700000" algn="tl">
                    <a:srgbClr val="000000">
                      <a:alpha val="43137"/>
                    </a:srgbClr>
                  </a:outerShdw>
                </a:effectLst>
                <a:latin typeface="Simplified Arabic" pitchFamily="18" charset="-78"/>
                <a:cs typeface="Simplified Arabic" pitchFamily="18" charset="-78"/>
              </a:rPr>
              <a:t>ساندبور سادار ,ساندبور.</a:t>
            </a:r>
          </a:p>
          <a:p>
            <a:pPr algn="ctr"/>
            <a:r>
              <a:rPr lang="ar-SA" sz="3200" b="1" dirty="0" smtClean="0">
                <a:effectLst>
                  <a:outerShdw blurRad="38100" dist="38100" dir="2700000" algn="tl">
                    <a:srgbClr val="000000">
                      <a:alpha val="43137"/>
                    </a:srgbClr>
                  </a:outerShdw>
                </a:effectLst>
                <a:latin typeface="Simplified Arabic" pitchFamily="18" charset="-78"/>
                <a:cs typeface="Simplified Arabic" pitchFamily="18" charset="-78"/>
              </a:rPr>
              <a:t>رقم الجوال : 01814241162</a:t>
            </a:r>
          </a:p>
          <a:p>
            <a:pPr algn="ctr" rtl="1"/>
            <a:r>
              <a:rPr lang="ar-SA" sz="2000" b="1" dirty="0" smtClean="0">
                <a:effectLst>
                  <a:outerShdw blurRad="38100" dist="38100" dir="2700000" algn="tl">
                    <a:srgbClr val="000000">
                      <a:alpha val="43137"/>
                    </a:srgbClr>
                  </a:outerShdw>
                </a:effectLst>
                <a:latin typeface="Simplified Arabic" pitchFamily="18" charset="-78"/>
                <a:cs typeface="Simplified Arabic" pitchFamily="18" charset="-78"/>
              </a:rPr>
              <a:t>البريد الالكترونى :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mzafaralicp@gmail.com</a:t>
            </a:r>
            <a:r>
              <a:rPr lang="en-US" sz="2000" dirty="0" smtClean="0">
                <a:latin typeface="Times New Roman" pitchFamily="18" charset="0"/>
                <a:cs typeface="Times New Roman" pitchFamily="18" charset="0"/>
              </a:rPr>
              <a:t> </a:t>
            </a:r>
            <a:endParaRPr lang="ar-SA" sz="2800" dirty="0" smtClean="0">
              <a:latin typeface="Arial" pitchFamily="34" charset="0"/>
              <a:cs typeface="Arial" pitchFamily="34" charset="0"/>
            </a:endParaRPr>
          </a:p>
        </p:txBody>
      </p:sp>
      <p:pic>
        <p:nvPicPr>
          <p:cNvPr id="6" name="Picture 5" descr="ei_1601798303524-removebg.png"/>
          <p:cNvPicPr>
            <a:picLocks noChangeAspect="1"/>
          </p:cNvPicPr>
          <p:nvPr/>
        </p:nvPicPr>
        <p:blipFill>
          <a:blip r:embed="rId3" cstate="print"/>
          <a:srcRect t="2174"/>
          <a:stretch>
            <a:fillRect/>
          </a:stretch>
        </p:blipFill>
        <p:spPr>
          <a:xfrm>
            <a:off x="762000" y="2209800"/>
            <a:ext cx="2661356"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457200"/>
            <a:ext cx="4267200" cy="923330"/>
          </a:xfrm>
          <a:prstGeom prst="rect">
            <a:avLst/>
          </a:prstGeom>
          <a:blipFill>
            <a:blip r:embed="rId2"/>
            <a:tile tx="0" ty="0" sx="100000" sy="100000" flip="none" algn="tl"/>
          </a:blipFill>
        </p:spPr>
        <p:txBody>
          <a:bodyPr wrap="square" rtlCol="0">
            <a:spAutoFit/>
          </a:bodyPr>
          <a:lstStyle/>
          <a:p>
            <a:pPr algn="ctr"/>
            <a:r>
              <a:rPr lang="ar-SA" sz="5400" dirty="0" smtClean="0">
                <a:latin typeface="Simplified Arabic" pitchFamily="18" charset="-78"/>
                <a:cs typeface="Simplified Arabic" pitchFamily="18" charset="-78"/>
              </a:rPr>
              <a:t>عنوان الدرس :</a:t>
            </a:r>
            <a:endParaRPr lang="en-US" sz="5400" dirty="0">
              <a:latin typeface="Simplified Arabic" pitchFamily="18" charset="-78"/>
              <a:cs typeface="Simplified Arabic" pitchFamily="18" charset="-78"/>
            </a:endParaRPr>
          </a:p>
        </p:txBody>
      </p:sp>
      <p:sp>
        <p:nvSpPr>
          <p:cNvPr id="5" name="TextBox 4"/>
          <p:cNvSpPr txBox="1"/>
          <p:nvPr/>
        </p:nvSpPr>
        <p:spPr>
          <a:xfrm>
            <a:off x="762000" y="1905000"/>
            <a:ext cx="7772400" cy="3416320"/>
          </a:xfrm>
          <a:prstGeom prst="rect">
            <a:avLst/>
          </a:prstGeom>
          <a:blipFill>
            <a:blip r:embed="rId3"/>
            <a:tile tx="0" ty="0" sx="100000" sy="100000" flip="none" algn="tl"/>
          </a:blip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ar-SA" sz="5400" b="1" dirty="0" smtClean="0">
                <a:ln/>
                <a:solidFill>
                  <a:schemeClr val="tx2"/>
                </a:solidFill>
                <a:latin typeface="Simplified Arabic" pitchFamily="18" charset="-78"/>
                <a:cs typeface="Simplified Arabic" pitchFamily="18" charset="-78"/>
              </a:rPr>
              <a:t>الصف العالم</a:t>
            </a:r>
          </a:p>
          <a:p>
            <a:pPr algn="ctr" rtl="1"/>
            <a:r>
              <a:rPr lang="ar-SA" sz="5400" b="1" dirty="0" smtClean="0">
                <a:ln/>
                <a:solidFill>
                  <a:schemeClr val="tx2"/>
                </a:solidFill>
                <a:latin typeface="Simplified Arabic" pitchFamily="18" charset="-78"/>
                <a:cs typeface="Simplified Arabic" pitchFamily="18" charset="-78"/>
              </a:rPr>
              <a:t>اللغة العربية الاتصالية</a:t>
            </a:r>
          </a:p>
          <a:p>
            <a:pPr algn="ctr" rtl="1"/>
            <a:r>
              <a:rPr lang="ar-SA" sz="5400" b="1" dirty="0" smtClean="0">
                <a:ln/>
                <a:solidFill>
                  <a:schemeClr val="tx2"/>
                </a:solidFill>
                <a:latin typeface="Simplified Arabic" pitchFamily="18" charset="-78"/>
                <a:cs typeface="Simplified Arabic" pitchFamily="18" charset="-78"/>
              </a:rPr>
              <a:t>النص غير المدروس</a:t>
            </a:r>
          </a:p>
          <a:p>
            <a:pPr algn="ctr" rtl="1"/>
            <a:r>
              <a:rPr lang="ar-SA" sz="5400" b="1" dirty="0" smtClean="0">
                <a:ln/>
                <a:solidFill>
                  <a:schemeClr val="tx2"/>
                </a:solidFill>
                <a:latin typeface="Simplified Arabic" pitchFamily="18" charset="-78"/>
                <a:cs typeface="Simplified Arabic" pitchFamily="18" charset="-78"/>
              </a:rPr>
              <a:t>التاريخ:  م12.11.2020</a:t>
            </a:r>
          </a:p>
        </p:txBody>
      </p:sp>
      <p:sp>
        <p:nvSpPr>
          <p:cNvPr id="4" name="Rounded Rectangle 3"/>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1200px-Winkel_triple_projection_SW.jpg"/>
          <p:cNvPicPr>
            <a:picLocks noChangeAspect="1"/>
          </p:cNvPicPr>
          <p:nvPr/>
        </p:nvPicPr>
        <p:blipFill>
          <a:blip r:embed="rId2"/>
          <a:stretch>
            <a:fillRect/>
          </a:stretch>
        </p:blipFill>
        <p:spPr>
          <a:xfrm>
            <a:off x="3124200" y="1671319"/>
            <a:ext cx="2895600" cy="37388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838200" y="372070"/>
            <a:ext cx="7467600" cy="923330"/>
          </a:xfrm>
          <a:prstGeom prst="flowChartPreparation">
            <a:avLst/>
          </a:prstGeom>
          <a:solidFill>
            <a:schemeClr val="accent4">
              <a:lumMod val="40000"/>
              <a:lumOff val="60000"/>
            </a:schemeClr>
          </a:solidFill>
        </p:spPr>
        <p:txBody>
          <a:bodyPr wrap="square" rtlCol="0">
            <a:spAutoFit/>
          </a:bodyPr>
          <a:lstStyle/>
          <a:p>
            <a:pPr algn="ctr"/>
            <a:r>
              <a:rPr lang="ar-SA" sz="5400" dirty="0" smtClean="0">
                <a:latin typeface="Simplified Arabic" pitchFamily="18" charset="-78"/>
                <a:cs typeface="Simplified Arabic" pitchFamily="18" charset="-78"/>
              </a:rPr>
              <a:t>انظروا الى الصور:</a:t>
            </a:r>
            <a:endParaRPr lang="en-US" sz="5400" dirty="0">
              <a:latin typeface="Simplified Arabic" pitchFamily="18" charset="-78"/>
              <a:cs typeface="Simplified Arabic" pitchFamily="18" charset="-78"/>
            </a:endParaRPr>
          </a:p>
        </p:txBody>
      </p:sp>
      <p:sp>
        <p:nvSpPr>
          <p:cNvPr id="11" name="Rounded Rectangle 10"/>
          <p:cNvSpPr/>
          <p:nvPr/>
        </p:nvSpPr>
        <p:spPr>
          <a:xfrm>
            <a:off x="2743200" y="5715000"/>
            <a:ext cx="3581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solidFill>
                  <a:schemeClr val="tx1"/>
                </a:solidFill>
                <a:latin typeface="Simplified Arabic" pitchFamily="18" charset="-78"/>
                <a:cs typeface="Simplified Arabic" pitchFamily="18" charset="-78"/>
              </a:rPr>
              <a:t>على ماذا تستند كل الدول؟</a:t>
            </a:r>
            <a:endParaRPr lang="en-US" sz="2800" b="1" dirty="0">
              <a:solidFill>
                <a:schemeClr val="tx1"/>
              </a:solidFill>
              <a:latin typeface="Simplified Arabic" pitchFamily="18" charset="-78"/>
              <a:cs typeface="Simplified Arabic" pitchFamily="18" charset="-78"/>
            </a:endParaRPr>
          </a:p>
        </p:txBody>
      </p:sp>
      <p:sp>
        <p:nvSpPr>
          <p:cNvPr id="12" name="Rounded Rectangle 11"/>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pic>
        <p:nvPicPr>
          <p:cNvPr id="15" name="Picture 14" descr="images (1).jpg"/>
          <p:cNvPicPr>
            <a:picLocks noChangeAspect="1"/>
          </p:cNvPicPr>
          <p:nvPr/>
        </p:nvPicPr>
        <p:blipFill>
          <a:blip r:embed="rId3"/>
          <a:stretch>
            <a:fillRect/>
          </a:stretch>
        </p:blipFill>
        <p:spPr>
          <a:xfrm>
            <a:off x="457200" y="1600201"/>
            <a:ext cx="2286000" cy="1600199"/>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images (4).jpg"/>
          <p:cNvPicPr>
            <a:picLocks noChangeAspect="1"/>
          </p:cNvPicPr>
          <p:nvPr/>
        </p:nvPicPr>
        <p:blipFill>
          <a:blip r:embed="rId4"/>
          <a:stretch>
            <a:fillRect/>
          </a:stretch>
        </p:blipFill>
        <p:spPr>
          <a:xfrm>
            <a:off x="6400800" y="1600200"/>
            <a:ext cx="2286000" cy="160020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images (7).jpg"/>
          <p:cNvPicPr>
            <a:picLocks noChangeAspect="1"/>
          </p:cNvPicPr>
          <p:nvPr/>
        </p:nvPicPr>
        <p:blipFill>
          <a:blip r:embed="rId5"/>
          <a:stretch>
            <a:fillRect/>
          </a:stretch>
        </p:blipFill>
        <p:spPr>
          <a:xfrm>
            <a:off x="457200" y="4114800"/>
            <a:ext cx="2286000" cy="160020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images (8).jpg"/>
          <p:cNvPicPr>
            <a:picLocks noChangeAspect="1"/>
          </p:cNvPicPr>
          <p:nvPr/>
        </p:nvPicPr>
        <p:blipFill>
          <a:blip r:embed="rId6"/>
          <a:stretch>
            <a:fillRect/>
          </a:stretch>
        </p:blipFill>
        <p:spPr>
          <a:xfrm>
            <a:off x="6400800" y="4191000"/>
            <a:ext cx="2286000" cy="160020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to="" calcmode="lin" valueType="num">
                                      <p:cBhvr>
                                        <p:cTn id="21" dur="1" fill="hold"/>
                                        <p:tgtEl>
                                          <p:spTgt spid="15"/>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to="" calcmode="lin" valueType="num">
                                      <p:cBhvr>
                                        <p:cTn id="24" dur="1" fill="hold"/>
                                        <p:tgtEl>
                                          <p:spTgt spid="17"/>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to="" calcmode="lin" valueType="num">
                                      <p:cBhvr>
                                        <p:cTn id="27" dur="1" fill="hold"/>
                                        <p:tgtEl>
                                          <p:spTgt spid="19"/>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to="" calcmode="lin" valueType="num">
                                      <p:cBhvr>
                                        <p:cTn id="30" dur="1" fill="hold"/>
                                        <p:tgtEl>
                                          <p:spTgt spid="18"/>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pic>
        <p:nvPicPr>
          <p:cNvPr id="7" name="Picture 6" descr="ما_معنى_الدستور.jpg"/>
          <p:cNvPicPr>
            <a:picLocks noChangeAspect="1"/>
          </p:cNvPicPr>
          <p:nvPr/>
        </p:nvPicPr>
        <p:blipFill>
          <a:blip r:embed="rId2"/>
          <a:srcRect l="19524" r="19524"/>
          <a:stretch>
            <a:fillRect/>
          </a:stretch>
        </p:blipFill>
        <p:spPr>
          <a:xfrm>
            <a:off x="1752600" y="826294"/>
            <a:ext cx="5867400" cy="4583906"/>
          </a:xfrm>
          <a:prstGeom prst="round2Diag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2743200" y="5715000"/>
            <a:ext cx="35814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solidFill>
                  <a:schemeClr val="tx1"/>
                </a:solidFill>
                <a:latin typeface="Simplified Arabic" pitchFamily="18" charset="-78"/>
                <a:cs typeface="Simplified Arabic" pitchFamily="18" charset="-78"/>
              </a:rPr>
              <a:t>يحكم الدستور جميع الولايات</a:t>
            </a:r>
            <a:endParaRPr lang="en-US" sz="2800"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4724400"/>
            <a:ext cx="8077200" cy="228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500" b="1" dirty="0" smtClean="0">
                <a:solidFill>
                  <a:schemeClr val="tx1">
                    <a:lumMod val="95000"/>
                    <a:lumOff val="5000"/>
                  </a:schemeClr>
                </a:solidFill>
                <a:effectLst>
                  <a:outerShdw blurRad="38100" dist="38100" dir="2700000" algn="tl">
                    <a:srgbClr val="000000">
                      <a:alpha val="43137"/>
                    </a:srgbClr>
                  </a:outerShdw>
                </a:effectLst>
                <a:latin typeface="Simplified Arabic" pitchFamily="18" charset="-78"/>
                <a:cs typeface="Simplified Arabic" pitchFamily="18" charset="-78"/>
              </a:rPr>
              <a:t>دستور المدينة</a:t>
            </a:r>
            <a:endParaRPr lang="en-US" sz="11500" b="1" dirty="0">
              <a:solidFill>
                <a:schemeClr val="tx1">
                  <a:lumMod val="95000"/>
                  <a:lumOff val="5000"/>
                </a:schemeClr>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6" name="Rounded Rectangle 5"/>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pic>
        <p:nvPicPr>
          <p:cNvPr id="8" name="Picture 7" descr="download (1).jpg"/>
          <p:cNvPicPr>
            <a:picLocks noChangeAspect="1"/>
          </p:cNvPicPr>
          <p:nvPr/>
        </p:nvPicPr>
        <p:blipFill>
          <a:blip r:embed="rId2"/>
          <a:stretch>
            <a:fillRect/>
          </a:stretch>
        </p:blipFill>
        <p:spPr>
          <a:xfrm>
            <a:off x="533400" y="762000"/>
            <a:ext cx="8162926" cy="4146248"/>
          </a:xfrm>
          <a:prstGeom prst="round2Diag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800"/>
            <a:ext cx="5410200" cy="1107996"/>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SA" sz="6600" dirty="0" smtClean="0">
                <a:solidFill>
                  <a:srgbClr val="002060"/>
                </a:solidFill>
                <a:latin typeface="Simplified Arabic" pitchFamily="18" charset="-78"/>
                <a:cs typeface="Simplified Arabic" pitchFamily="18" charset="-78"/>
              </a:rPr>
              <a:t>النتائخ من الدرس</a:t>
            </a:r>
            <a:endParaRPr lang="en-US" sz="6600" dirty="0">
              <a:solidFill>
                <a:srgbClr val="002060"/>
              </a:solidFill>
              <a:latin typeface="Simplified Arabic" pitchFamily="18" charset="-78"/>
              <a:cs typeface="Simplified Arabic" pitchFamily="18" charset="-78"/>
            </a:endParaRPr>
          </a:p>
        </p:txBody>
      </p:sp>
      <p:sp>
        <p:nvSpPr>
          <p:cNvPr id="9" name="Rounded Rectangle 8"/>
          <p:cNvSpPr/>
          <p:nvPr/>
        </p:nvSpPr>
        <p:spPr>
          <a:xfrm>
            <a:off x="609600" y="1905000"/>
            <a:ext cx="8001000" cy="38862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3600" b="1" dirty="0" smtClean="0">
                <a:solidFill>
                  <a:schemeClr val="tx1"/>
                </a:solidFill>
                <a:latin typeface="Simplified Arabic" pitchFamily="18" charset="-78"/>
                <a:cs typeface="Simplified Arabic" pitchFamily="18" charset="-78"/>
              </a:rPr>
              <a:t>يستطيع الطلاب بعد انتهاء هذا الدرس –</a:t>
            </a:r>
          </a:p>
          <a:p>
            <a:pPr algn="r" rtl="1"/>
            <a:r>
              <a:rPr lang="ar-SA" sz="4000" dirty="0" smtClean="0">
                <a:solidFill>
                  <a:schemeClr val="tx1"/>
                </a:solidFill>
                <a:latin typeface="Simplified Arabic" pitchFamily="18" charset="-78"/>
                <a:cs typeface="Simplified Arabic" pitchFamily="18" charset="-78"/>
              </a:rPr>
              <a:t>• </a:t>
            </a:r>
            <a:r>
              <a:rPr lang="ar-SA" sz="3600" dirty="0" smtClean="0">
                <a:solidFill>
                  <a:schemeClr val="tx1"/>
                </a:solidFill>
                <a:latin typeface="Simplified Arabic" pitchFamily="18" charset="-78"/>
                <a:cs typeface="Simplified Arabic" pitchFamily="18" charset="-78"/>
              </a:rPr>
              <a:t>ان يبين تعريف </a:t>
            </a:r>
            <a:r>
              <a:rPr lang="ar-SA" sz="3600" smtClean="0">
                <a:solidFill>
                  <a:schemeClr val="tx1"/>
                </a:solidFill>
                <a:latin typeface="Simplified Arabic" pitchFamily="18" charset="-78"/>
                <a:cs typeface="Simplified Arabic" pitchFamily="18" charset="-78"/>
              </a:rPr>
              <a:t>دستور المدينة وبنودها الخاصة.</a:t>
            </a:r>
            <a:endParaRPr lang="ar-SA" sz="3600" dirty="0" smtClean="0">
              <a:solidFill>
                <a:schemeClr val="tx1"/>
              </a:solidFill>
              <a:latin typeface="Simplified Arabic" pitchFamily="18" charset="-78"/>
              <a:cs typeface="Simplified Arabic" pitchFamily="18" charset="-78"/>
            </a:endParaRPr>
          </a:p>
          <a:p>
            <a:pPr marL="0" lvl="1" algn="r" rtl="1"/>
            <a:r>
              <a:rPr lang="ar-SA" sz="3600" dirty="0" smtClean="0">
                <a:solidFill>
                  <a:schemeClr val="tx1"/>
                </a:solidFill>
                <a:latin typeface="Arial" pitchFamily="34" charset="0"/>
                <a:cs typeface="Arabic11 BT" pitchFamily="2" charset="-78"/>
              </a:rPr>
              <a:t>• </a:t>
            </a:r>
            <a:r>
              <a:rPr lang="ar-SA" sz="3600" dirty="0" smtClean="0">
                <a:solidFill>
                  <a:schemeClr val="tx1"/>
                </a:solidFill>
                <a:latin typeface="Simplified Arabic" pitchFamily="18" charset="-78"/>
                <a:cs typeface="Simplified Arabic" pitchFamily="18" charset="-78"/>
              </a:rPr>
              <a:t>ان يستخرج الأسماء الجامدة والمشتقة من النص.</a:t>
            </a:r>
            <a:endParaRPr lang="en-US" sz="3600" dirty="0" smtClean="0">
              <a:solidFill>
                <a:schemeClr val="tx1"/>
              </a:solidFill>
              <a:latin typeface="Simplified Arabic" pitchFamily="18" charset="-78"/>
              <a:cs typeface="Simplified Arabic" pitchFamily="18" charset="-78"/>
            </a:endParaRPr>
          </a:p>
          <a:p>
            <a:pPr marL="0" lvl="1" algn="r" rtl="1"/>
            <a:r>
              <a:rPr lang="ar-SA" sz="3600" dirty="0" smtClean="0">
                <a:solidFill>
                  <a:schemeClr val="tx1"/>
                </a:solidFill>
                <a:latin typeface="Arial" pitchFamily="34" charset="0"/>
                <a:cs typeface="Arabic11 BT" pitchFamily="2" charset="-78"/>
              </a:rPr>
              <a:t>• </a:t>
            </a:r>
            <a:r>
              <a:rPr lang="ar-SA" sz="3600" dirty="0" smtClean="0">
                <a:solidFill>
                  <a:schemeClr val="tx1"/>
                </a:solidFill>
                <a:latin typeface="Simplified Arabic" pitchFamily="18" charset="-78"/>
                <a:cs typeface="Simplified Arabic" pitchFamily="18" charset="-78"/>
              </a:rPr>
              <a:t>ان يقول الكلمات المتضادة من النص.</a:t>
            </a:r>
          </a:p>
          <a:p>
            <a:pPr marL="0" lvl="1" algn="r" rtl="1"/>
            <a:r>
              <a:rPr lang="ar-SA" sz="3600" dirty="0" smtClean="0">
                <a:solidFill>
                  <a:schemeClr val="tx1"/>
                </a:solidFill>
                <a:latin typeface="Arial" pitchFamily="34" charset="0"/>
                <a:cs typeface="Arabic11 BT" pitchFamily="2" charset="-78"/>
              </a:rPr>
              <a:t>• </a:t>
            </a:r>
            <a:r>
              <a:rPr lang="ar-SA" sz="3600" dirty="0" smtClean="0">
                <a:solidFill>
                  <a:schemeClr val="tx1"/>
                </a:solidFill>
                <a:latin typeface="Simplified Arabic" pitchFamily="18" charset="-78"/>
                <a:cs typeface="Simplified Arabic" pitchFamily="18" charset="-78"/>
              </a:rPr>
              <a:t>ان يبدل عدد الكلمات.</a:t>
            </a:r>
            <a:endParaRPr lang="ar-SA" b="1" dirty="0" smtClean="0">
              <a:solidFill>
                <a:schemeClr val="tx1"/>
              </a:solidFill>
              <a:latin typeface="Simplified Arabic" pitchFamily="18" charset="-78"/>
              <a:cs typeface="Simplified Arabic" pitchFamily="18" charset="-78"/>
            </a:endParaRPr>
          </a:p>
          <a:p>
            <a:pPr lvl="1" algn="r" rtl="1"/>
            <a:endParaRPr lang="ar-SA" b="1" dirty="0" smtClean="0">
              <a:solidFill>
                <a:schemeClr val="tx1"/>
              </a:solidFill>
              <a:latin typeface="Arial" pitchFamily="34" charset="0"/>
              <a:cs typeface="Arabic11 BT" pitchFamily="2" charset="-78"/>
            </a:endParaRPr>
          </a:p>
        </p:txBody>
      </p:sp>
      <p:sp>
        <p:nvSpPr>
          <p:cNvPr id="10" name="Rounded Rectangle 9"/>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667000"/>
            <a:ext cx="8534400" cy="3970318"/>
          </a:xfrm>
          <a:prstGeom prst="rect">
            <a:avLst/>
          </a:prstGeom>
          <a:noFill/>
          <a:ln>
            <a:noFill/>
          </a:ln>
        </p:spPr>
        <p:txBody>
          <a:bodyPr wrap="square" rtlCol="0">
            <a:spAutoFit/>
          </a:bodyPr>
          <a:lstStyle/>
          <a:p>
            <a:pPr algn="just" rtl="1"/>
            <a:r>
              <a:rPr lang="ar-SA" sz="3600" dirty="0" smtClean="0">
                <a:latin typeface="Simplified Arabic" pitchFamily="18" charset="-78"/>
                <a:cs typeface="Simplified Arabic" pitchFamily="18" charset="-78"/>
              </a:rPr>
              <a:t>تمت كتابة دستور المدينة فى السنة الاولى للهجرة، اى عام 623 م. وهو يعتبر اول دستور كتابى فى التاريخ، واعتبرها كثير من المؤرخين والمستشرقين مفخرة من مفاخر الحضارة الإسلامية، ومعلما من معالم المجد السياسى والإنسانى. إن هذا الدستور يهدف بلأساس الى ربط العلاقة بين جميع طوائف وجماعات المدينة، وعلى رأسها المهاجرون والأنصار والفصائل اليهودية. </a:t>
            </a:r>
            <a:endParaRPr lang="ar-SA" sz="3600" dirty="0" smtClean="0">
              <a:latin typeface="Arial" pitchFamily="34" charset="0"/>
              <a:cs typeface="Arabic11 BT" pitchFamily="2" charset="-78"/>
            </a:endParaRPr>
          </a:p>
        </p:txBody>
      </p:sp>
      <p:sp>
        <p:nvSpPr>
          <p:cNvPr id="6" name="Rounded Rectangle 5"/>
          <p:cNvSpPr/>
          <p:nvPr/>
        </p:nvSpPr>
        <p:spPr>
          <a:xfrm>
            <a:off x="2819400" y="685800"/>
            <a:ext cx="35814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Simplified Arabic" pitchFamily="18" charset="-78"/>
                <a:cs typeface="Simplified Arabic" pitchFamily="18" charset="-78"/>
              </a:rPr>
              <a:t>النص غير المدروس</a:t>
            </a:r>
            <a:endParaRPr lang="en-US" sz="4000" dirty="0">
              <a:solidFill>
                <a:srgbClr val="FF0000"/>
              </a:solidFill>
              <a:latin typeface="Simplified Arabic" pitchFamily="18" charset="-78"/>
              <a:cs typeface="Simplified Arabic" pitchFamily="18" charset="-78"/>
            </a:endParaRPr>
          </a:p>
        </p:txBody>
      </p:sp>
      <p:sp>
        <p:nvSpPr>
          <p:cNvPr id="14" name="Rounded Rectangle 13"/>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pic>
        <p:nvPicPr>
          <p:cNvPr id="9" name="Picture 8" descr="download (1).jpg"/>
          <p:cNvPicPr>
            <a:picLocks noChangeAspect="1"/>
          </p:cNvPicPr>
          <p:nvPr/>
        </p:nvPicPr>
        <p:blipFill>
          <a:blip r:embed="rId2"/>
          <a:stretch>
            <a:fillRect/>
          </a:stretch>
        </p:blipFill>
        <p:spPr>
          <a:xfrm>
            <a:off x="457200" y="685800"/>
            <a:ext cx="2209800" cy="1944624"/>
          </a:xfrm>
          <a:prstGeom prst="round2Diag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mages.jpg"/>
          <p:cNvPicPr>
            <a:picLocks noChangeAspect="1"/>
          </p:cNvPicPr>
          <p:nvPr/>
        </p:nvPicPr>
        <p:blipFill>
          <a:blip r:embed="rId3"/>
          <a:srcRect b="15027"/>
          <a:stretch>
            <a:fillRect/>
          </a:stretch>
        </p:blipFill>
        <p:spPr>
          <a:xfrm>
            <a:off x="6477000" y="685800"/>
            <a:ext cx="2286000" cy="1981200"/>
          </a:xfrm>
          <a:prstGeom prst="round2Diag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download.jpg"/>
          <p:cNvPicPr>
            <a:picLocks noChangeAspect="1"/>
          </p:cNvPicPr>
          <p:nvPr/>
        </p:nvPicPr>
        <p:blipFill>
          <a:blip r:embed="rId4"/>
          <a:srcRect l="2083" t="6241" r="8343" b="71622"/>
          <a:stretch>
            <a:fillRect/>
          </a:stretch>
        </p:blipFill>
        <p:spPr>
          <a:xfrm>
            <a:off x="2895600" y="1447800"/>
            <a:ext cx="3276600" cy="1081088"/>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2"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828800"/>
            <a:ext cx="8458200" cy="4648200"/>
          </a:xfrm>
          <a:prstGeom prst="rect">
            <a:avLst/>
          </a:prstGeom>
          <a:noFill/>
        </p:spPr>
        <p:txBody>
          <a:bodyPr wrap="square" rtlCol="0">
            <a:spAutoFit/>
          </a:bodyPr>
          <a:lstStyle/>
          <a:p>
            <a:pPr marL="0" lvl="1" algn="just" rtl="1"/>
            <a:r>
              <a:rPr lang="ar-SA" sz="3200" dirty="0" smtClean="0">
                <a:latin typeface="Simplified Arabic" pitchFamily="18" charset="-78"/>
                <a:cs typeface="Simplified Arabic" pitchFamily="18" charset="-78"/>
              </a:rPr>
              <a:t>يتصدى بمقتضاه المسلمون واليهود وجميع الفصائل لاى عدوان خارجى على المدينة. وبابرام هذا الدستور واقرار جميع الفصائل بما فيه صارت مرجعة عليا للشريعة الإسلامية، وصارت جميع حقوق الإنسان مكفولة، كحق حرية الإعتقاد، وممارسة الثقافات المختلفة والعدل. يقول </a:t>
            </a:r>
            <a:r>
              <a:rPr lang="ar-SA" sz="3200" dirty="0" smtClean="0">
                <a:latin typeface="Simplified Arabic" pitchFamily="18" charset="-78"/>
                <a:cs typeface="Simplified Arabic" pitchFamily="18" charset="-78"/>
              </a:rPr>
              <a:t>المستشرق </a:t>
            </a:r>
            <a:r>
              <a:rPr lang="ar-SA" sz="3200" dirty="0" smtClean="0">
                <a:latin typeface="Simplified Arabic" pitchFamily="18" charset="-78"/>
                <a:cs typeface="Simplified Arabic" pitchFamily="18" charset="-78"/>
              </a:rPr>
              <a:t>الرمانى جيو جيوا : يحتوى هذا الدستور على اثنين وخمسين بندا، كلها من رأى رسول الله صلى الله عليه وسلم. خمسة وعشرون منها خاصة بأمور المسلمين، وسبعة وعشرون مرتبطة بالعلاقة بين المسلمين واصحاب الأديان </a:t>
            </a:r>
            <a:r>
              <a:rPr lang="ar-SA" sz="3200" dirty="0" smtClean="0">
                <a:latin typeface="Simplified Arabic" pitchFamily="18" charset="-78"/>
                <a:cs typeface="Simplified Arabic" pitchFamily="18" charset="-78"/>
              </a:rPr>
              <a:t>الاخرى</a:t>
            </a:r>
            <a:r>
              <a:rPr lang="ar-SA" sz="3200" dirty="0" smtClean="0">
                <a:latin typeface="Simplified Arabic" pitchFamily="18" charset="-78"/>
                <a:cs typeface="Simplified Arabic" pitchFamily="18" charset="-78"/>
              </a:rPr>
              <a:t>، ولا سيما اليهود وعبدة الأوثان.</a:t>
            </a:r>
            <a:endParaRPr lang="en-US" sz="1600" dirty="0">
              <a:latin typeface="Simplified Arabic" pitchFamily="18" charset="-78"/>
              <a:cs typeface="Simplified Arabic" pitchFamily="18" charset="-78"/>
            </a:endParaRPr>
          </a:p>
        </p:txBody>
      </p:sp>
      <p:sp>
        <p:nvSpPr>
          <p:cNvPr id="5" name="Rounded Rectangle 4"/>
          <p:cNvSpPr/>
          <p:nvPr/>
        </p:nvSpPr>
        <p:spPr>
          <a:xfrm>
            <a:off x="2971800" y="381000"/>
            <a:ext cx="3276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FF0000"/>
                </a:solidFill>
                <a:latin typeface="Simplified Arabic" pitchFamily="18" charset="-78"/>
                <a:cs typeface="Simplified Arabic" pitchFamily="18" charset="-78"/>
              </a:rPr>
              <a:t>النص غير المدروس</a:t>
            </a:r>
            <a:endParaRPr lang="en-US" sz="3600" dirty="0">
              <a:solidFill>
                <a:srgbClr val="FF0000"/>
              </a:solidFill>
              <a:latin typeface="Simplified Arabic" pitchFamily="18" charset="-78"/>
              <a:cs typeface="Simplified Arabic" pitchFamily="18" charset="-78"/>
            </a:endParaRPr>
          </a:p>
        </p:txBody>
      </p:sp>
      <p:sp>
        <p:nvSpPr>
          <p:cNvPr id="10" name="Rounded Rectangle 9"/>
          <p:cNvSpPr/>
          <p:nvPr/>
        </p:nvSpPr>
        <p:spPr>
          <a:xfrm>
            <a:off x="228600" y="6553200"/>
            <a:ext cx="86868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Simplified Arabic" pitchFamily="18" charset="-78"/>
                <a:cs typeface="Simplified Arabic" pitchFamily="18" charset="-78"/>
              </a:rPr>
              <a:t>محمد جعفر على، محاضر اللغة العربية، المدرسة العالم الادرش برامبور، ساندبور، رقم الجوال: 01814241162</a:t>
            </a:r>
            <a:endParaRPr lang="en-US" b="1" dirty="0">
              <a:solidFill>
                <a:schemeClr val="tx1"/>
              </a:solidFill>
              <a:latin typeface="Simplified Arabic" pitchFamily="18" charset="-78"/>
              <a:cs typeface="Simplified Arabic" pitchFamily="18" charset="-78"/>
            </a:endParaRPr>
          </a:p>
        </p:txBody>
      </p:sp>
      <p:pic>
        <p:nvPicPr>
          <p:cNvPr id="9" name="Picture 8" descr="download (1).jpg"/>
          <p:cNvPicPr>
            <a:picLocks noChangeAspect="1"/>
          </p:cNvPicPr>
          <p:nvPr/>
        </p:nvPicPr>
        <p:blipFill>
          <a:blip r:embed="rId2"/>
          <a:stretch>
            <a:fillRect/>
          </a:stretch>
        </p:blipFill>
        <p:spPr>
          <a:xfrm>
            <a:off x="345282" y="381000"/>
            <a:ext cx="2550318" cy="137160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download (2).jpg"/>
          <p:cNvPicPr>
            <a:picLocks noChangeAspect="1"/>
          </p:cNvPicPr>
          <p:nvPr/>
        </p:nvPicPr>
        <p:blipFill>
          <a:blip r:embed="rId3"/>
          <a:stretch>
            <a:fillRect/>
          </a:stretch>
        </p:blipFill>
        <p:spPr>
          <a:xfrm>
            <a:off x="6324600" y="381001"/>
            <a:ext cx="2514600" cy="144780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5163195.jpg"/>
          <p:cNvPicPr>
            <a:picLocks noChangeAspect="1"/>
          </p:cNvPicPr>
          <p:nvPr/>
        </p:nvPicPr>
        <p:blipFill>
          <a:blip r:embed="rId4"/>
          <a:srcRect t="7855" b="41013"/>
          <a:stretch>
            <a:fillRect/>
          </a:stretch>
        </p:blipFill>
        <p:spPr>
          <a:xfrm>
            <a:off x="2971800" y="990600"/>
            <a:ext cx="3200400" cy="838199"/>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2156</TotalTime>
  <Words>646</Words>
  <Application>Microsoft Office PowerPoint</Application>
  <PresentationFormat>On-screen Show (4:3)</PresentationFormat>
  <Paragraphs>121</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wdrruyeu43ip</cp:lastModifiedBy>
  <cp:revision>256</cp:revision>
  <dcterms:created xsi:type="dcterms:W3CDTF">2006-08-16T00:00:00Z</dcterms:created>
  <dcterms:modified xsi:type="dcterms:W3CDTF">2020-11-12T09:34:34Z</dcterms:modified>
</cp:coreProperties>
</file>