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75" r:id="rId7"/>
    <p:sldId id="261" r:id="rId8"/>
    <p:sldId id="262" r:id="rId9"/>
    <p:sldId id="263" r:id="rId10"/>
    <p:sldId id="264" r:id="rId11"/>
    <p:sldId id="265" r:id="rId12"/>
    <p:sldId id="266" r:id="rId13"/>
    <p:sldId id="271" r:id="rId14"/>
    <p:sldId id="272"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D7F86-0570-4ACF-9B8C-76133E678C01}" type="datetimeFigureOut">
              <a:rPr lang="en-US" smtClean="0"/>
              <a:t>13-Nov-20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1ED38-B8E9-450A-AA28-11265AD536BE}" type="slidenum">
              <a:rPr lang="en-US" smtClean="0"/>
              <a:t>‹#›</a:t>
            </a:fld>
            <a:endParaRPr lang="en-US"/>
          </a:p>
        </p:txBody>
      </p:sp>
    </p:spTree>
    <p:extLst>
      <p:ext uri="{BB962C8B-B14F-4D97-AF65-F5344CB8AC3E}">
        <p14:creationId xmlns:p14="http://schemas.microsoft.com/office/powerpoint/2010/main" val="169408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093F66-5968-4D4D-8C2F-DF0085044F06}" type="datetimeFigureOut">
              <a:rPr lang="en-US" smtClean="0"/>
              <a:t>13-Nov-20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7334-2B5F-41F5-86C4-AF4FB0A87DC1}" type="slidenum">
              <a:rPr lang="en-US" smtClean="0"/>
              <a:t>‹#›</a:t>
            </a:fld>
            <a:endParaRPr lang="en-US"/>
          </a:p>
        </p:txBody>
      </p:sp>
    </p:spTree>
    <p:extLst>
      <p:ext uri="{BB962C8B-B14F-4D97-AF65-F5344CB8AC3E}">
        <p14:creationId xmlns:p14="http://schemas.microsoft.com/office/powerpoint/2010/main" val="97845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093F66-5968-4D4D-8C2F-DF0085044F06}" type="datetimeFigureOut">
              <a:rPr lang="en-US" smtClean="0"/>
              <a:t>13-Nov-20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7334-2B5F-41F5-86C4-AF4FB0A87DC1}" type="slidenum">
              <a:rPr lang="en-US" smtClean="0"/>
              <a:t>‹#›</a:t>
            </a:fld>
            <a:endParaRPr lang="en-US"/>
          </a:p>
        </p:txBody>
      </p:sp>
    </p:spTree>
    <p:extLst>
      <p:ext uri="{BB962C8B-B14F-4D97-AF65-F5344CB8AC3E}">
        <p14:creationId xmlns:p14="http://schemas.microsoft.com/office/powerpoint/2010/main" val="47178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093F66-5968-4D4D-8C2F-DF0085044F06}" type="datetimeFigureOut">
              <a:rPr lang="en-US" smtClean="0"/>
              <a:t>13-Nov-20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7334-2B5F-41F5-86C4-AF4FB0A87DC1}" type="slidenum">
              <a:rPr lang="en-US" smtClean="0"/>
              <a:t>‹#›</a:t>
            </a:fld>
            <a:endParaRPr lang="en-US"/>
          </a:p>
        </p:txBody>
      </p:sp>
    </p:spTree>
    <p:extLst>
      <p:ext uri="{BB962C8B-B14F-4D97-AF65-F5344CB8AC3E}">
        <p14:creationId xmlns:p14="http://schemas.microsoft.com/office/powerpoint/2010/main" val="209601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093F66-5968-4D4D-8C2F-DF0085044F06}" type="datetimeFigureOut">
              <a:rPr lang="en-US" smtClean="0"/>
              <a:t>13-Nov-20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7334-2B5F-41F5-86C4-AF4FB0A87DC1}" type="slidenum">
              <a:rPr lang="en-US" smtClean="0"/>
              <a:t>‹#›</a:t>
            </a:fld>
            <a:endParaRPr lang="en-US"/>
          </a:p>
        </p:txBody>
      </p:sp>
    </p:spTree>
    <p:extLst>
      <p:ext uri="{BB962C8B-B14F-4D97-AF65-F5344CB8AC3E}">
        <p14:creationId xmlns:p14="http://schemas.microsoft.com/office/powerpoint/2010/main" val="78214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093F66-5968-4D4D-8C2F-DF0085044F06}" type="datetimeFigureOut">
              <a:rPr lang="en-US" smtClean="0"/>
              <a:t>13-Nov-20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7334-2B5F-41F5-86C4-AF4FB0A87DC1}" type="slidenum">
              <a:rPr lang="en-US" smtClean="0"/>
              <a:t>‹#›</a:t>
            </a:fld>
            <a:endParaRPr lang="en-US"/>
          </a:p>
        </p:txBody>
      </p:sp>
    </p:spTree>
    <p:extLst>
      <p:ext uri="{BB962C8B-B14F-4D97-AF65-F5344CB8AC3E}">
        <p14:creationId xmlns:p14="http://schemas.microsoft.com/office/powerpoint/2010/main" val="2306606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093F66-5968-4D4D-8C2F-DF0085044F06}" type="datetimeFigureOut">
              <a:rPr lang="en-US" smtClean="0"/>
              <a:t>13-Nov-20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07334-2B5F-41F5-86C4-AF4FB0A87DC1}" type="slidenum">
              <a:rPr lang="en-US" smtClean="0"/>
              <a:t>‹#›</a:t>
            </a:fld>
            <a:endParaRPr lang="en-US"/>
          </a:p>
        </p:txBody>
      </p:sp>
    </p:spTree>
    <p:extLst>
      <p:ext uri="{BB962C8B-B14F-4D97-AF65-F5344CB8AC3E}">
        <p14:creationId xmlns:p14="http://schemas.microsoft.com/office/powerpoint/2010/main" val="14388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093F66-5968-4D4D-8C2F-DF0085044F06}" type="datetimeFigureOut">
              <a:rPr lang="en-US" smtClean="0"/>
              <a:t>13-Nov-20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07334-2B5F-41F5-86C4-AF4FB0A87DC1}" type="slidenum">
              <a:rPr lang="en-US" smtClean="0"/>
              <a:t>‹#›</a:t>
            </a:fld>
            <a:endParaRPr lang="en-US"/>
          </a:p>
        </p:txBody>
      </p:sp>
    </p:spTree>
    <p:extLst>
      <p:ext uri="{BB962C8B-B14F-4D97-AF65-F5344CB8AC3E}">
        <p14:creationId xmlns:p14="http://schemas.microsoft.com/office/powerpoint/2010/main" val="304242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093F66-5968-4D4D-8C2F-DF0085044F06}" type="datetimeFigureOut">
              <a:rPr lang="en-US" smtClean="0"/>
              <a:t>13-Nov-20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07334-2B5F-41F5-86C4-AF4FB0A87DC1}" type="slidenum">
              <a:rPr lang="en-US" smtClean="0"/>
              <a:t>‹#›</a:t>
            </a:fld>
            <a:endParaRPr lang="en-US"/>
          </a:p>
        </p:txBody>
      </p:sp>
    </p:spTree>
    <p:extLst>
      <p:ext uri="{BB962C8B-B14F-4D97-AF65-F5344CB8AC3E}">
        <p14:creationId xmlns:p14="http://schemas.microsoft.com/office/powerpoint/2010/main" val="358148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93F66-5968-4D4D-8C2F-DF0085044F06}" type="datetimeFigureOut">
              <a:rPr lang="en-US" smtClean="0"/>
              <a:t>13-Nov-20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07334-2B5F-41F5-86C4-AF4FB0A87DC1}" type="slidenum">
              <a:rPr lang="en-US" smtClean="0"/>
              <a:t>‹#›</a:t>
            </a:fld>
            <a:endParaRPr lang="en-US"/>
          </a:p>
        </p:txBody>
      </p:sp>
    </p:spTree>
    <p:extLst>
      <p:ext uri="{BB962C8B-B14F-4D97-AF65-F5344CB8AC3E}">
        <p14:creationId xmlns:p14="http://schemas.microsoft.com/office/powerpoint/2010/main" val="144828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093F66-5968-4D4D-8C2F-DF0085044F06}" type="datetimeFigureOut">
              <a:rPr lang="en-US" smtClean="0"/>
              <a:t>13-Nov-20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07334-2B5F-41F5-86C4-AF4FB0A87DC1}" type="slidenum">
              <a:rPr lang="en-US" smtClean="0"/>
              <a:t>‹#›</a:t>
            </a:fld>
            <a:endParaRPr lang="en-US"/>
          </a:p>
        </p:txBody>
      </p:sp>
    </p:spTree>
    <p:extLst>
      <p:ext uri="{BB962C8B-B14F-4D97-AF65-F5344CB8AC3E}">
        <p14:creationId xmlns:p14="http://schemas.microsoft.com/office/powerpoint/2010/main" val="304391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093F66-5968-4D4D-8C2F-DF0085044F06}" type="datetimeFigureOut">
              <a:rPr lang="en-US" smtClean="0"/>
              <a:t>13-Nov-20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07334-2B5F-41F5-86C4-AF4FB0A87DC1}" type="slidenum">
              <a:rPr lang="en-US" smtClean="0"/>
              <a:t>‹#›</a:t>
            </a:fld>
            <a:endParaRPr lang="en-US"/>
          </a:p>
        </p:txBody>
      </p:sp>
    </p:spTree>
    <p:extLst>
      <p:ext uri="{BB962C8B-B14F-4D97-AF65-F5344CB8AC3E}">
        <p14:creationId xmlns:p14="http://schemas.microsoft.com/office/powerpoint/2010/main" val="13094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93F66-5968-4D4D-8C2F-DF0085044F06}" type="datetimeFigureOut">
              <a:rPr lang="en-US" smtClean="0"/>
              <a:t>13-Nov-20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07334-2B5F-41F5-86C4-AF4FB0A87DC1}" type="slidenum">
              <a:rPr lang="en-US" smtClean="0"/>
              <a:t>‹#›</a:t>
            </a:fld>
            <a:endParaRPr lang="en-US"/>
          </a:p>
        </p:txBody>
      </p:sp>
    </p:spTree>
    <p:extLst>
      <p:ext uri="{BB962C8B-B14F-4D97-AF65-F5344CB8AC3E}">
        <p14:creationId xmlns:p14="http://schemas.microsoft.com/office/powerpoint/2010/main" val="254104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BFA70A-250A-4FC6-85CD-7EE0E3CE5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1"/>
            <a:ext cx="12192000" cy="6835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4115" y="20781"/>
            <a:ext cx="2227885" cy="1884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781"/>
            <a:ext cx="2218231" cy="1891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Oval 5"/>
          <p:cNvSpPr/>
          <p:nvPr/>
        </p:nvSpPr>
        <p:spPr>
          <a:xfrm>
            <a:off x="3470432" y="1800183"/>
            <a:ext cx="5251135" cy="325763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r>
              <a:rPr lang="en-US" sz="4000" dirty="0">
                <a:latin typeface="NikoshBAN" panose="02000000000000000000" pitchFamily="2" charset="0"/>
                <a:cs typeface="NikoshBAN" panose="02000000000000000000" pitchFamily="2" charset="0"/>
              </a:rPr>
              <a:t> </a:t>
            </a:r>
            <a:r>
              <a:rPr lang="en-US" sz="11500" b="1" dirty="0" err="1">
                <a:ln w="22225">
                  <a:solidFill>
                    <a:schemeClr val="accent4">
                      <a:lumMod val="50000"/>
                    </a:schemeClr>
                  </a:solidFill>
                  <a:prstDash val="solid"/>
                </a:ln>
                <a:solidFill>
                  <a:srgbClr val="002060"/>
                </a:solidFill>
                <a:effectLst>
                  <a:glow rad="101600">
                    <a:schemeClr val="accent4">
                      <a:satMod val="175000"/>
                      <a:alpha val="40000"/>
                    </a:schemeClr>
                  </a:glow>
                  <a:innerShdw blurRad="63500" dist="50800">
                    <a:prstClr val="black">
                      <a:alpha val="50000"/>
                    </a:prstClr>
                  </a:innerShdw>
                  <a:reflection blurRad="6350" stA="60000" endA="900" endPos="58000" dir="5400000" sy="-100000" algn="bl" rotWithShape="0"/>
                </a:effectLst>
                <a:latin typeface="NikoshBAN" panose="02000000000000000000" pitchFamily="2" charset="0"/>
                <a:cs typeface="NikoshBAN" panose="02000000000000000000" pitchFamily="2" charset="0"/>
              </a:rPr>
              <a:t>স্বাগতম</a:t>
            </a:r>
            <a:endParaRPr lang="en-US" sz="8800" b="1" dirty="0">
              <a:ln w="22225">
                <a:solidFill>
                  <a:schemeClr val="accent4">
                    <a:lumMod val="50000"/>
                  </a:schemeClr>
                </a:solidFill>
                <a:prstDash val="solid"/>
              </a:ln>
              <a:solidFill>
                <a:srgbClr val="002060"/>
              </a:solidFill>
              <a:effectLst>
                <a:glow rad="101600">
                  <a:schemeClr val="accent4">
                    <a:satMod val="175000"/>
                    <a:alpha val="40000"/>
                  </a:schemeClr>
                </a:glow>
                <a:innerShdw blurRad="63500" dist="50800">
                  <a:prstClr val="black">
                    <a:alpha val="50000"/>
                  </a:prstClr>
                </a:innerShdw>
                <a:reflection blurRad="6350" stA="60000" endA="900" endPos="58000" dir="5400000" sy="-100000" algn="bl" rotWithShape="0"/>
              </a:effectLst>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id="{762E13C9-2E83-4DCF-85E6-AB73CCE11E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4115" y="4714875"/>
            <a:ext cx="222788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6848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8)">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8FCCE-6A38-4DD7-8676-D39F254E6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181EC167-3EBC-4510-8D3E-7712506BE2BD}"/>
              </a:ext>
            </a:extLst>
          </p:cNvPr>
          <p:cNvSpPr/>
          <p:nvPr/>
        </p:nvSpPr>
        <p:spPr>
          <a:xfrm>
            <a:off x="0" y="1169232"/>
            <a:ext cx="12192000" cy="4377129"/>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b="1" dirty="0">
                <a:solidFill>
                  <a:schemeClr val="tx1"/>
                </a:solidFill>
                <a:latin typeface="NikoshBAN" panose="02000000000000000000" pitchFamily="2" charset="0"/>
                <a:cs typeface="NikoshBAN" panose="02000000000000000000" pitchFamily="2" charset="0"/>
              </a:rPr>
              <a:t>আলু</a:t>
            </a:r>
          </a:p>
          <a:p>
            <a:r>
              <a:rPr lang="bn-IN" sz="3600" dirty="0">
                <a:solidFill>
                  <a:schemeClr val="tx1"/>
                </a:solidFill>
                <a:latin typeface="NikoshBAN" panose="02000000000000000000" pitchFamily="2" charset="0"/>
                <a:cs typeface="NikoshBAN" panose="02000000000000000000" pitchFamily="2" charset="0"/>
              </a:rPr>
              <a:t>আলু একটি প্রয়োজনীয় খাদ্য। আমাদের দেশের উর্বর দোআঁশ ও বেলে মাটি আলু চাষের জন্য বিশেষ উপযোগী। এখানে গোল আলু ও মিষ্টি আলুর চাষ বেশি হয়। দেশের চাহিদা মেটানোর পর উদ্বৃত্ত আলু বিদেশে রপ্তানি করা হয়।</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056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p:cTn id="12" dur="1000" fill="hold"/>
                                        <p:tgtEl>
                                          <p:spTgt spid="7">
                                            <p:bg/>
                                          </p:spTgt>
                                        </p:tgtEl>
                                        <p:attrNameLst>
                                          <p:attrName>ppt_w</p:attrName>
                                        </p:attrNameLst>
                                      </p:cBhvr>
                                      <p:tavLst>
                                        <p:tav tm="0">
                                          <p:val>
                                            <p:fltVal val="0"/>
                                          </p:val>
                                        </p:tav>
                                        <p:tav tm="100000">
                                          <p:val>
                                            <p:strVal val="#ppt_w"/>
                                          </p:val>
                                        </p:tav>
                                      </p:tavLst>
                                    </p:anim>
                                    <p:anim calcmode="lin" valueType="num">
                                      <p:cBhvr>
                                        <p:cTn id="13" dur="1000" fill="hold"/>
                                        <p:tgtEl>
                                          <p:spTgt spid="7">
                                            <p:bg/>
                                          </p:spTgt>
                                        </p:tgtEl>
                                        <p:attrNameLst>
                                          <p:attrName>ppt_h</p:attrName>
                                        </p:attrNameLst>
                                      </p:cBhvr>
                                      <p:tavLst>
                                        <p:tav tm="0">
                                          <p:val>
                                            <p:fltVal val="0"/>
                                          </p:val>
                                        </p:tav>
                                        <p:tav tm="100000">
                                          <p:val>
                                            <p:strVal val="#ppt_h"/>
                                          </p:val>
                                        </p:tav>
                                      </p:tavLst>
                                    </p:anim>
                                    <p:anim calcmode="lin" valueType="num">
                                      <p:cBhvr>
                                        <p:cTn id="14" dur="1000" fill="hold"/>
                                        <p:tgtEl>
                                          <p:spTgt spid="7">
                                            <p:bg/>
                                          </p:spTgt>
                                        </p:tgtEl>
                                        <p:attrNameLst>
                                          <p:attrName>style.rotation</p:attrName>
                                        </p:attrNameLst>
                                      </p:cBhvr>
                                      <p:tavLst>
                                        <p:tav tm="0">
                                          <p:val>
                                            <p:fltVal val="90"/>
                                          </p:val>
                                        </p:tav>
                                        <p:tav tm="100000">
                                          <p:val>
                                            <p:fltVal val="0"/>
                                          </p:val>
                                        </p:tav>
                                      </p:tavLst>
                                    </p:anim>
                                    <p:animEffect transition="in" filter="fade">
                                      <p:cBhvr>
                                        <p:cTn id="15" dur="1000"/>
                                        <p:tgtEl>
                                          <p:spTgt spid="7">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p:cTn id="2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47B74F-79CC-44A3-91DD-94BF0517D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3429000"/>
          </a:xfrm>
          <a:prstGeom prst="rect">
            <a:avLst/>
          </a:prstGeom>
        </p:spPr>
      </p:pic>
      <p:pic>
        <p:nvPicPr>
          <p:cNvPr id="7" name="Picture 6">
            <a:extLst>
              <a:ext uri="{FF2B5EF4-FFF2-40B4-BE49-F238E27FC236}">
                <a16:creationId xmlns:a16="http://schemas.microsoft.com/office/drawing/2014/main" id="{F73554A0-329B-4B68-B613-84C086F07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29000"/>
            <a:ext cx="6096000" cy="3429000"/>
          </a:xfrm>
          <a:prstGeom prst="rect">
            <a:avLst/>
          </a:prstGeom>
        </p:spPr>
      </p:pic>
      <p:pic>
        <p:nvPicPr>
          <p:cNvPr id="9" name="Picture 8">
            <a:extLst>
              <a:ext uri="{FF2B5EF4-FFF2-40B4-BE49-F238E27FC236}">
                <a16:creationId xmlns:a16="http://schemas.microsoft.com/office/drawing/2014/main" id="{C867FE30-882B-4A63-8C7B-4C541632A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
            <a:ext cx="6096000" cy="3429000"/>
          </a:xfrm>
          <a:prstGeom prst="rect">
            <a:avLst/>
          </a:prstGeom>
        </p:spPr>
      </p:pic>
      <p:pic>
        <p:nvPicPr>
          <p:cNvPr id="11" name="Picture 10">
            <a:extLst>
              <a:ext uri="{FF2B5EF4-FFF2-40B4-BE49-F238E27FC236}">
                <a16:creationId xmlns:a16="http://schemas.microsoft.com/office/drawing/2014/main" id="{304E5C17-5789-4288-8DEB-15F7532EEB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29000"/>
            <a:ext cx="6096000" cy="3429000"/>
          </a:xfrm>
          <a:prstGeom prst="rect">
            <a:avLst/>
          </a:prstGeom>
        </p:spPr>
      </p:pic>
      <p:sp>
        <p:nvSpPr>
          <p:cNvPr id="12" name="Rectangle: Rounded Corners 11">
            <a:extLst>
              <a:ext uri="{FF2B5EF4-FFF2-40B4-BE49-F238E27FC236}">
                <a16:creationId xmlns:a16="http://schemas.microsoft.com/office/drawing/2014/main" id="{C163F3DB-A4CB-4B20-B1F7-6BAB9526656B}"/>
              </a:ext>
            </a:extLst>
          </p:cNvPr>
          <p:cNvSpPr/>
          <p:nvPr/>
        </p:nvSpPr>
        <p:spPr>
          <a:xfrm>
            <a:off x="0" y="1540238"/>
            <a:ext cx="12191999" cy="3777522"/>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b="1" dirty="0">
                <a:solidFill>
                  <a:schemeClr val="tx1"/>
                </a:solidFill>
                <a:latin typeface="NikoshBAN" panose="02000000000000000000" pitchFamily="2" charset="0"/>
                <a:cs typeface="NikoshBAN" panose="02000000000000000000" pitchFamily="2" charset="0"/>
              </a:rPr>
              <a:t>তৈলবীজ</a:t>
            </a:r>
          </a:p>
          <a:p>
            <a:r>
              <a:rPr lang="bn-IN" sz="3600" dirty="0">
                <a:solidFill>
                  <a:schemeClr val="tx1"/>
                </a:solidFill>
                <a:latin typeface="NikoshBAN" panose="02000000000000000000" pitchFamily="2" charset="0"/>
                <a:cs typeface="NikoshBAN" panose="02000000000000000000" pitchFamily="2" charset="0"/>
              </a:rPr>
              <a:t>আমরা তৈল দিয়ে অনেক খাবার রান্না করি। সরিষা, বাদাম বা তিসির বীজ পেষণ করে আমরা তৈল পেয়ে থাকি। তবে চাহিদা পূরণের জন্য আমাদের বিদেশ থেকে তৈল আমদানি করতে হয়।</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51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2">
                                            <p:bg/>
                                          </p:spTgt>
                                        </p:tgtEl>
                                        <p:attrNameLst>
                                          <p:attrName>style.visibility</p:attrName>
                                        </p:attrNameLst>
                                      </p:cBhvr>
                                      <p:to>
                                        <p:strVal val="visible"/>
                                      </p:to>
                                    </p:set>
                                    <p:anim calcmode="lin" valueType="num">
                                      <p:cBhvr>
                                        <p:cTn id="27" dur="1000" fill="hold"/>
                                        <p:tgtEl>
                                          <p:spTgt spid="12">
                                            <p:bg/>
                                          </p:spTgt>
                                        </p:tgtEl>
                                        <p:attrNameLst>
                                          <p:attrName>ppt_w</p:attrName>
                                        </p:attrNameLst>
                                      </p:cBhvr>
                                      <p:tavLst>
                                        <p:tav tm="0">
                                          <p:val>
                                            <p:fltVal val="0"/>
                                          </p:val>
                                        </p:tav>
                                        <p:tav tm="100000">
                                          <p:val>
                                            <p:strVal val="#ppt_w"/>
                                          </p:val>
                                        </p:tav>
                                      </p:tavLst>
                                    </p:anim>
                                    <p:anim calcmode="lin" valueType="num">
                                      <p:cBhvr>
                                        <p:cTn id="28" dur="1000" fill="hold"/>
                                        <p:tgtEl>
                                          <p:spTgt spid="12">
                                            <p:bg/>
                                          </p:spTgt>
                                        </p:tgtEl>
                                        <p:attrNameLst>
                                          <p:attrName>ppt_h</p:attrName>
                                        </p:attrNameLst>
                                      </p:cBhvr>
                                      <p:tavLst>
                                        <p:tav tm="0">
                                          <p:val>
                                            <p:fltVal val="0"/>
                                          </p:val>
                                        </p:tav>
                                        <p:tav tm="100000">
                                          <p:val>
                                            <p:strVal val="#ppt_h"/>
                                          </p:val>
                                        </p:tav>
                                      </p:tavLst>
                                    </p:anim>
                                    <p:anim calcmode="lin" valueType="num">
                                      <p:cBhvr>
                                        <p:cTn id="29" dur="1000" fill="hold"/>
                                        <p:tgtEl>
                                          <p:spTgt spid="12">
                                            <p:bg/>
                                          </p:spTgt>
                                        </p:tgtEl>
                                        <p:attrNameLst>
                                          <p:attrName>style.rotation</p:attrName>
                                        </p:attrNameLst>
                                      </p:cBhvr>
                                      <p:tavLst>
                                        <p:tav tm="0">
                                          <p:val>
                                            <p:fltVal val="90"/>
                                          </p:val>
                                        </p:tav>
                                        <p:tav tm="100000">
                                          <p:val>
                                            <p:fltVal val="0"/>
                                          </p:val>
                                        </p:tav>
                                      </p:tavLst>
                                    </p:anim>
                                    <p:animEffect transition="in" filter="fade">
                                      <p:cBhvr>
                                        <p:cTn id="30" dur="1000"/>
                                        <p:tgtEl>
                                          <p:spTgt spid="12">
                                            <p:bg/>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p:cTn id="35"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 calcmode="lin" valueType="num">
                                      <p:cBhvr>
                                        <p:cTn id="43"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45" dur="1000" fill="hold"/>
                                        <p:tgtEl>
                                          <p:spTgt spid="12">
                                            <p:txEl>
                                              <p:pRg st="1" end="1"/>
                                            </p:txEl>
                                          </p:spTgt>
                                        </p:tgtEl>
                                        <p:attrNameLst>
                                          <p:attrName>style.rotation</p:attrName>
                                        </p:attrNameLst>
                                      </p:cBhvr>
                                      <p:tavLst>
                                        <p:tav tm="0">
                                          <p:val>
                                            <p:fltVal val="90"/>
                                          </p:val>
                                        </p:tav>
                                        <p:tav tm="100000">
                                          <p:val>
                                            <p:fltVal val="0"/>
                                          </p:val>
                                        </p:tav>
                                      </p:tavLst>
                                    </p:anim>
                                    <p:animEffect transition="in" filter="fade">
                                      <p:cBhvr>
                                        <p:cTn id="46"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66CED3-B339-423D-BD2C-32B6D2C8E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429000"/>
            <a:ext cx="6096000" cy="3429000"/>
          </a:xfrm>
          <a:prstGeom prst="rect">
            <a:avLst/>
          </a:prstGeom>
        </p:spPr>
      </p:pic>
      <p:pic>
        <p:nvPicPr>
          <p:cNvPr id="8" name="Picture 7">
            <a:extLst>
              <a:ext uri="{FF2B5EF4-FFF2-40B4-BE49-F238E27FC236}">
                <a16:creationId xmlns:a16="http://schemas.microsoft.com/office/drawing/2014/main" id="{36FEE877-1FBE-49EA-9E2B-ED56611A5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8" y="0"/>
            <a:ext cx="6096001" cy="3429000"/>
          </a:xfrm>
          <a:prstGeom prst="rect">
            <a:avLst/>
          </a:prstGeom>
        </p:spPr>
      </p:pic>
      <p:pic>
        <p:nvPicPr>
          <p:cNvPr id="12" name="Picture 11">
            <a:extLst>
              <a:ext uri="{FF2B5EF4-FFF2-40B4-BE49-F238E27FC236}">
                <a16:creationId xmlns:a16="http://schemas.microsoft.com/office/drawing/2014/main" id="{F9B528EB-E706-4F4D-8BA3-E22A4F490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123276" cy="3428999"/>
          </a:xfrm>
          <a:prstGeom prst="rect">
            <a:avLst/>
          </a:prstGeom>
        </p:spPr>
      </p:pic>
      <p:pic>
        <p:nvPicPr>
          <p:cNvPr id="14" name="Picture 13">
            <a:extLst>
              <a:ext uri="{FF2B5EF4-FFF2-40B4-BE49-F238E27FC236}">
                <a16:creationId xmlns:a16="http://schemas.microsoft.com/office/drawing/2014/main" id="{904BC5FC-45ED-45C6-B2C2-6D7D68C1C3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28999"/>
            <a:ext cx="6095997" cy="3429001"/>
          </a:xfrm>
          <a:prstGeom prst="rect">
            <a:avLst/>
          </a:prstGeom>
        </p:spPr>
      </p:pic>
      <p:sp>
        <p:nvSpPr>
          <p:cNvPr id="15" name="Rectangle: Rounded Corners 14">
            <a:extLst>
              <a:ext uri="{FF2B5EF4-FFF2-40B4-BE49-F238E27FC236}">
                <a16:creationId xmlns:a16="http://schemas.microsoft.com/office/drawing/2014/main" id="{9410C327-E816-45A6-AAFE-B0A1453DF0D3}"/>
              </a:ext>
            </a:extLst>
          </p:cNvPr>
          <p:cNvSpPr/>
          <p:nvPr/>
        </p:nvSpPr>
        <p:spPr>
          <a:xfrm>
            <a:off x="-1" y="1888758"/>
            <a:ext cx="12191995" cy="3429001"/>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a:solidFill>
                  <a:schemeClr val="tx1"/>
                </a:solidFill>
                <a:latin typeface="NikoshBAN" panose="02000000000000000000" pitchFamily="2" charset="0"/>
                <a:cs typeface="NikoshBAN" panose="02000000000000000000" pitchFamily="2" charset="0"/>
              </a:rPr>
              <a:t>মসলা</a:t>
            </a:r>
          </a:p>
          <a:p>
            <a:r>
              <a:rPr lang="bn-IN" sz="3600" dirty="0">
                <a:solidFill>
                  <a:schemeClr val="tx1"/>
                </a:solidFill>
                <a:latin typeface="NikoshBAN" panose="02000000000000000000" pitchFamily="2" charset="0"/>
                <a:cs typeface="NikoshBAN" panose="02000000000000000000" pitchFamily="2" charset="0"/>
              </a:rPr>
              <a:t>খাবারকে সুস্বাদু করতে আমরা খাবারে বিভিন্ন ধরনের মসলা ব্যবহার করি। আমরা পেঁয়াজ, রসুন, আদা, মরিচ ইত্যাদি উৎপাদন করি। দেশে যে পরিমাণ মসলা উৎপন্ন হয়, তাতে দেশের মসলার চাহিদা অনেকখানি পূরণ হয়। তবে ঘাটতি মেটাতে কিছু পরিমাণ মসলা আমদানি করতে হয়।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387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5">
                                            <p:bg/>
                                          </p:spTgt>
                                        </p:tgtEl>
                                        <p:attrNameLst>
                                          <p:attrName>style.visibility</p:attrName>
                                        </p:attrNameLst>
                                      </p:cBhvr>
                                      <p:to>
                                        <p:strVal val="visible"/>
                                      </p:to>
                                    </p:set>
                                    <p:anim calcmode="lin" valueType="num">
                                      <p:cBhvr>
                                        <p:cTn id="27" dur="1000" fill="hold"/>
                                        <p:tgtEl>
                                          <p:spTgt spid="15">
                                            <p:bg/>
                                          </p:spTgt>
                                        </p:tgtEl>
                                        <p:attrNameLst>
                                          <p:attrName>ppt_w</p:attrName>
                                        </p:attrNameLst>
                                      </p:cBhvr>
                                      <p:tavLst>
                                        <p:tav tm="0">
                                          <p:val>
                                            <p:fltVal val="0"/>
                                          </p:val>
                                        </p:tav>
                                        <p:tav tm="100000">
                                          <p:val>
                                            <p:strVal val="#ppt_w"/>
                                          </p:val>
                                        </p:tav>
                                      </p:tavLst>
                                    </p:anim>
                                    <p:anim calcmode="lin" valueType="num">
                                      <p:cBhvr>
                                        <p:cTn id="28" dur="1000" fill="hold"/>
                                        <p:tgtEl>
                                          <p:spTgt spid="15">
                                            <p:bg/>
                                          </p:spTgt>
                                        </p:tgtEl>
                                        <p:attrNameLst>
                                          <p:attrName>ppt_h</p:attrName>
                                        </p:attrNameLst>
                                      </p:cBhvr>
                                      <p:tavLst>
                                        <p:tav tm="0">
                                          <p:val>
                                            <p:fltVal val="0"/>
                                          </p:val>
                                        </p:tav>
                                        <p:tav tm="100000">
                                          <p:val>
                                            <p:strVal val="#ppt_h"/>
                                          </p:val>
                                        </p:tav>
                                      </p:tavLst>
                                    </p:anim>
                                    <p:anim calcmode="lin" valueType="num">
                                      <p:cBhvr>
                                        <p:cTn id="29" dur="1000" fill="hold"/>
                                        <p:tgtEl>
                                          <p:spTgt spid="15">
                                            <p:bg/>
                                          </p:spTgt>
                                        </p:tgtEl>
                                        <p:attrNameLst>
                                          <p:attrName>style.rotation</p:attrName>
                                        </p:attrNameLst>
                                      </p:cBhvr>
                                      <p:tavLst>
                                        <p:tav tm="0">
                                          <p:val>
                                            <p:fltVal val="90"/>
                                          </p:val>
                                        </p:tav>
                                        <p:tav tm="100000">
                                          <p:val>
                                            <p:fltVal val="0"/>
                                          </p:val>
                                        </p:tav>
                                      </p:tavLst>
                                    </p:anim>
                                    <p:animEffect transition="in" filter="fade">
                                      <p:cBhvr>
                                        <p:cTn id="30" dur="1000"/>
                                        <p:tgtEl>
                                          <p:spTgt spid="15">
                                            <p:bg/>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p:cTn id="35"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1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 calcmode="lin" valueType="num">
                                      <p:cBhvr>
                                        <p:cTn id="43"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45"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46" dur="1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16F1E802-86D4-49F3-AC02-ACF17BEB3025}"/>
              </a:ext>
            </a:extLst>
          </p:cNvPr>
          <p:cNvSpPr/>
          <p:nvPr/>
        </p:nvSpPr>
        <p:spPr>
          <a:xfrm>
            <a:off x="4492283" y="323557"/>
            <a:ext cx="3207434" cy="1420837"/>
          </a:xfrm>
          <a:prstGeom prst="flowChartAlternateProcess">
            <a:avLst/>
          </a:prstGeom>
          <a:solidFill>
            <a:schemeClr val="accent2">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accent3">
                    <a:lumMod val="20000"/>
                    <a:lumOff val="80000"/>
                  </a:schemeClr>
                </a:solidFill>
                <a:latin typeface="NikoshBAN" panose="02000000000000000000" pitchFamily="2" charset="0"/>
                <a:cs typeface="NikoshBAN" panose="02000000000000000000" pitchFamily="2" charset="0"/>
              </a:rPr>
              <a:t>দলীয়</a:t>
            </a:r>
            <a:r>
              <a:rPr lang="en-US" sz="6000" dirty="0">
                <a:solidFill>
                  <a:schemeClr val="accent3">
                    <a:lumMod val="20000"/>
                    <a:lumOff val="80000"/>
                  </a:schemeClr>
                </a:solidFill>
                <a:latin typeface="NikoshBAN" panose="02000000000000000000" pitchFamily="2" charset="0"/>
                <a:cs typeface="NikoshBAN" panose="02000000000000000000" pitchFamily="2" charset="0"/>
              </a:rPr>
              <a:t> </a:t>
            </a:r>
            <a:r>
              <a:rPr lang="en-US" sz="6000" dirty="0" err="1">
                <a:solidFill>
                  <a:schemeClr val="accent3">
                    <a:lumMod val="20000"/>
                    <a:lumOff val="80000"/>
                  </a:schemeClr>
                </a:solidFill>
                <a:latin typeface="NikoshBAN" panose="02000000000000000000" pitchFamily="2" charset="0"/>
                <a:cs typeface="NikoshBAN" panose="02000000000000000000" pitchFamily="2" charset="0"/>
              </a:rPr>
              <a:t>কাজ</a:t>
            </a:r>
            <a:endParaRPr lang="en-US" sz="6000" dirty="0">
              <a:solidFill>
                <a:schemeClr val="accent3">
                  <a:lumMod val="20000"/>
                  <a:lumOff val="80000"/>
                </a:schemeClr>
              </a:solidFill>
              <a:latin typeface="NikoshBAN" panose="02000000000000000000" pitchFamily="2" charset="0"/>
              <a:cs typeface="NikoshBAN" panose="02000000000000000000" pitchFamily="2" charset="0"/>
            </a:endParaRPr>
          </a:p>
        </p:txBody>
      </p:sp>
      <p:sp>
        <p:nvSpPr>
          <p:cNvPr id="20" name="Rectangle 19">
            <a:extLst>
              <a:ext uri="{FF2B5EF4-FFF2-40B4-BE49-F238E27FC236}">
                <a16:creationId xmlns:a16="http://schemas.microsoft.com/office/drawing/2014/main" id="{122DE2C9-A9EC-4D2B-BFA9-36C35A72EB08}"/>
              </a:ext>
            </a:extLst>
          </p:cNvPr>
          <p:cNvSpPr/>
          <p:nvPr/>
        </p:nvSpPr>
        <p:spPr>
          <a:xfrm>
            <a:off x="773723" y="2169942"/>
            <a:ext cx="10494500" cy="38862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002060"/>
                </a:solidFill>
                <a:latin typeface="NikoshBAN" panose="02000000000000000000" pitchFamily="2" charset="0"/>
                <a:cs typeface="NikoshBAN" panose="02000000000000000000" pitchFamily="2" charset="0"/>
              </a:rPr>
              <a:t>কয়েকটি তৈলবীজের নাম লিখ।</a:t>
            </a:r>
          </a:p>
          <a:p>
            <a:pPr algn="ctr"/>
            <a:endParaRPr lang="bn-IN" sz="4000" dirty="0">
              <a:solidFill>
                <a:srgbClr val="002060"/>
              </a:solidFill>
              <a:latin typeface="NikoshBAN" panose="02000000000000000000" pitchFamily="2" charset="0"/>
              <a:cs typeface="NikoshBAN" panose="02000000000000000000" pitchFamily="2" charset="0"/>
            </a:endParaRPr>
          </a:p>
          <a:p>
            <a:pPr algn="ctr"/>
            <a:r>
              <a:rPr lang="bn-IN" sz="4000" dirty="0">
                <a:solidFill>
                  <a:srgbClr val="01AF2A"/>
                </a:solidFill>
                <a:latin typeface="NikoshBAN" panose="02000000000000000000" pitchFamily="2" charset="0"/>
                <a:cs typeface="NikoshBAN" panose="02000000000000000000" pitchFamily="2" charset="0"/>
              </a:rPr>
              <a:t>কয়েকটি মসলা জাতীয় শস্যের নাম লিখ।</a:t>
            </a:r>
            <a:endParaRPr lang="en-US" sz="4000" dirty="0">
              <a:solidFill>
                <a:srgbClr val="01AF2A"/>
              </a:solidFill>
              <a:latin typeface="NikoshBAN" panose="02000000000000000000" pitchFamily="2" charset="0"/>
              <a:cs typeface="NikoshBAN" panose="02000000000000000000" pitchFamily="2" charset="0"/>
            </a:endParaRPr>
          </a:p>
        </p:txBody>
      </p:sp>
      <p:sp>
        <p:nvSpPr>
          <p:cNvPr id="3" name="Flowchart: Terminator 2">
            <a:extLst>
              <a:ext uri="{FF2B5EF4-FFF2-40B4-BE49-F238E27FC236}">
                <a16:creationId xmlns:a16="http://schemas.microsoft.com/office/drawing/2014/main" id="{A84AAD2F-EA59-4889-9905-A9AE0FB02BE9}"/>
              </a:ext>
            </a:extLst>
          </p:cNvPr>
          <p:cNvSpPr/>
          <p:nvPr/>
        </p:nvSpPr>
        <p:spPr>
          <a:xfrm>
            <a:off x="4961792" y="2377440"/>
            <a:ext cx="2268415" cy="564465"/>
          </a:xfrm>
          <a:prstGeom prst="flowChartTermina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বকুল দল</a:t>
            </a:r>
            <a:endParaRPr lang="en-US" sz="4000" dirty="0">
              <a:latin typeface="NikoshBAN" panose="02000000000000000000" pitchFamily="2" charset="0"/>
              <a:cs typeface="NikoshBAN" panose="02000000000000000000" pitchFamily="2" charset="0"/>
            </a:endParaRPr>
          </a:p>
        </p:txBody>
      </p:sp>
      <p:sp>
        <p:nvSpPr>
          <p:cNvPr id="4" name="Flowchart: Terminator 3">
            <a:extLst>
              <a:ext uri="{FF2B5EF4-FFF2-40B4-BE49-F238E27FC236}">
                <a16:creationId xmlns:a16="http://schemas.microsoft.com/office/drawing/2014/main" id="{938CB16F-90B1-49FC-A456-72A81C202375}"/>
              </a:ext>
            </a:extLst>
          </p:cNvPr>
          <p:cNvSpPr/>
          <p:nvPr/>
        </p:nvSpPr>
        <p:spPr>
          <a:xfrm>
            <a:off x="4961792" y="3830809"/>
            <a:ext cx="2268415" cy="564465"/>
          </a:xfrm>
          <a:prstGeom prst="flowChartTerminator">
            <a:avLst/>
          </a:prstGeom>
          <a:solidFill>
            <a:srgbClr val="01AF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জবা দল</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478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 calcmode="lin" valueType="num">
                                      <p:cBhvr>
                                        <p:cTn id="24"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0">
                                            <p:txEl>
                                              <p:pRg st="2" end="2"/>
                                            </p:txEl>
                                          </p:spTgt>
                                        </p:tgtEl>
                                        <p:attrNameLst>
                                          <p:attrName>style.visibility</p:attrName>
                                        </p:attrNameLst>
                                      </p:cBhvr>
                                      <p:to>
                                        <p:strVal val="visible"/>
                                      </p:to>
                                    </p:set>
                                    <p:anim calcmode="lin" valueType="num">
                                      <p:cBhvr>
                                        <p:cTn id="37" dur="10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20">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20">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1404AA58-7E8C-4259-B871-920422A25E23}"/>
              </a:ext>
            </a:extLst>
          </p:cNvPr>
          <p:cNvSpPr/>
          <p:nvPr/>
        </p:nvSpPr>
        <p:spPr>
          <a:xfrm>
            <a:off x="4103076" y="154745"/>
            <a:ext cx="3985846" cy="2039815"/>
          </a:xfrm>
          <a:prstGeom prst="cloudCallout">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accent1">
                    <a:lumMod val="50000"/>
                  </a:schemeClr>
                </a:solidFill>
                <a:latin typeface="NikoshBAN" panose="02000000000000000000" pitchFamily="2" charset="0"/>
                <a:cs typeface="NikoshBAN" panose="02000000000000000000" pitchFamily="2" charset="0"/>
              </a:rPr>
              <a:t>মূল্যায়ন</a:t>
            </a:r>
            <a:r>
              <a:rPr lang="bn-IN" sz="6000" b="1" dirty="0">
                <a:solidFill>
                  <a:schemeClr val="accent1">
                    <a:lumMod val="50000"/>
                  </a:schemeClr>
                </a:solidFill>
                <a:latin typeface="NikoshBAN" panose="02000000000000000000" pitchFamily="2" charset="0"/>
                <a:cs typeface="NikoshBAN" panose="02000000000000000000" pitchFamily="2" charset="0"/>
              </a:rPr>
              <a:t> </a:t>
            </a:r>
            <a:endParaRPr lang="en-US" sz="6000" b="1" dirty="0">
              <a:solidFill>
                <a:schemeClr val="accent1">
                  <a:lumMod val="50000"/>
                </a:schemeClr>
              </a:solidFill>
              <a:latin typeface="NikoshBAN" panose="02000000000000000000" pitchFamily="2" charset="0"/>
              <a:cs typeface="NikoshBAN" panose="02000000000000000000" pitchFamily="2" charset="0"/>
            </a:endParaRPr>
          </a:p>
        </p:txBody>
      </p:sp>
      <p:sp>
        <p:nvSpPr>
          <p:cNvPr id="3" name="Rectangle: Folded Corner 2">
            <a:extLst>
              <a:ext uri="{FF2B5EF4-FFF2-40B4-BE49-F238E27FC236}">
                <a16:creationId xmlns:a16="http://schemas.microsoft.com/office/drawing/2014/main" id="{8E665AF8-3A7E-4737-8AC8-F0F85B5A2722}"/>
              </a:ext>
            </a:extLst>
          </p:cNvPr>
          <p:cNvSpPr/>
          <p:nvPr/>
        </p:nvSpPr>
        <p:spPr>
          <a:xfrm>
            <a:off x="67993" y="2672861"/>
            <a:ext cx="12056011" cy="3770142"/>
          </a:xfrm>
          <a:prstGeom prst="foldedCorner">
            <a:avLst/>
          </a:prstGeom>
          <a:solidFill>
            <a:schemeClr val="bg2">
              <a:lumMod val="9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3600" dirty="0">
              <a:solidFill>
                <a:srgbClr val="7030A0"/>
              </a:solidFill>
              <a:latin typeface="NikoshBAN" panose="02000000000000000000" pitchFamily="2" charset="0"/>
              <a:cs typeface="NikoshBAN" panose="02000000000000000000" pitchFamily="2" charset="0"/>
            </a:endParaRPr>
          </a:p>
          <a:p>
            <a:r>
              <a:rPr lang="bn-IN" sz="4000" dirty="0">
                <a:solidFill>
                  <a:schemeClr val="tx1"/>
                </a:solidFill>
                <a:latin typeface="NikoshBAN" panose="02000000000000000000" pitchFamily="2" charset="0"/>
                <a:cs typeface="NikoshBAN" panose="02000000000000000000" pitchFamily="2" charset="0"/>
              </a:rPr>
              <a:t>১। কোন ধরনের মাটি আলু চাষের জন্য উপযোগী?</a:t>
            </a:r>
          </a:p>
          <a:p>
            <a:r>
              <a:rPr lang="bn-IN" sz="4000" dirty="0">
                <a:solidFill>
                  <a:schemeClr val="tx1"/>
                </a:solidFill>
                <a:latin typeface="NikoshBAN" panose="02000000000000000000" pitchFamily="2" charset="0"/>
                <a:cs typeface="NikoshBAN" panose="02000000000000000000" pitchFamily="2" charset="0"/>
              </a:rPr>
              <a:t>২। আমরা কোন কোন বীজ থেকে ভোজ্য তেল পেয়ে থাকি?</a:t>
            </a:r>
          </a:p>
          <a:p>
            <a:r>
              <a:rPr lang="bn-IN" sz="4000" dirty="0">
                <a:solidFill>
                  <a:schemeClr val="tx1"/>
                </a:solidFill>
                <a:latin typeface="NikoshBAN" panose="02000000000000000000" pitchFamily="2" charset="0"/>
                <a:cs typeface="NikoshBAN" panose="02000000000000000000" pitchFamily="2" charset="0"/>
              </a:rPr>
              <a:t>৩। খাবারকে সুস্বাদু করতে আমরা খাবারে কি ব্যবহার করি? </a:t>
            </a:r>
          </a:p>
        </p:txBody>
      </p:sp>
    </p:spTree>
    <p:extLst>
      <p:ext uri="{BB962C8B-B14F-4D97-AF65-F5344CB8AC3E}">
        <p14:creationId xmlns:p14="http://schemas.microsoft.com/office/powerpoint/2010/main" val="112589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fltVal val="0"/>
                                          </p:val>
                                        </p:tav>
                                        <p:tav tm="100000">
                                          <p:val>
                                            <p:strVal val="#ppt_h"/>
                                          </p:val>
                                        </p:tav>
                                      </p:tavLst>
                                    </p:anim>
                                    <p:anim calcmode="lin" valueType="num">
                                      <p:cBhvr>
                                        <p:cTn id="14" dur="1000" fill="hold"/>
                                        <p:tgtEl>
                                          <p:spTgt spid="3">
                                            <p:bg/>
                                          </p:spTgt>
                                        </p:tgtEl>
                                        <p:attrNameLst>
                                          <p:attrName>style.rotation</p:attrName>
                                        </p:attrNameLst>
                                      </p:cBhvr>
                                      <p:tavLst>
                                        <p:tav tm="0">
                                          <p:val>
                                            <p:fltVal val="90"/>
                                          </p:val>
                                        </p:tav>
                                        <p:tav tm="100000">
                                          <p:val>
                                            <p:fltVal val="0"/>
                                          </p:val>
                                        </p:tav>
                                      </p:tavLst>
                                    </p:anim>
                                    <p:animEffect transition="in" filter="fade">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34EE2D-AC5D-4937-ACF7-2997E142C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542"/>
            <a:ext cx="12192001" cy="5767754"/>
          </a:xfrm>
          <a:prstGeom prst="rect">
            <a:avLst/>
          </a:prstGeom>
        </p:spPr>
      </p:pic>
      <p:sp>
        <p:nvSpPr>
          <p:cNvPr id="6" name="TextBox 5">
            <a:extLst>
              <a:ext uri="{FF2B5EF4-FFF2-40B4-BE49-F238E27FC236}">
                <a16:creationId xmlns:a16="http://schemas.microsoft.com/office/drawing/2014/main" id="{4F9D530C-7D8B-42CC-B426-7E396B779C65}"/>
              </a:ext>
            </a:extLst>
          </p:cNvPr>
          <p:cNvSpPr txBox="1"/>
          <p:nvPr/>
        </p:nvSpPr>
        <p:spPr>
          <a:xfrm>
            <a:off x="1615884" y="1486528"/>
            <a:ext cx="8566338" cy="2369880"/>
          </a:xfrm>
          <a:prstGeom prst="rect">
            <a:avLst/>
          </a:prstGeom>
          <a:noFill/>
        </p:spPr>
        <p:txBody>
          <a:bodyPr wrap="square" rtlCol="0">
            <a:spAutoFit/>
          </a:bodyPr>
          <a:lstStyle/>
          <a:p>
            <a:pPr algn="ctr"/>
            <a:r>
              <a:rPr lang="en-US" sz="6000" dirty="0" err="1">
                <a:solidFill>
                  <a:schemeClr val="accent5">
                    <a:lumMod val="50000"/>
                  </a:schemeClr>
                </a:solidFill>
                <a:latin typeface="NikoshBAN" panose="02000000000000000000" pitchFamily="2" charset="0"/>
                <a:cs typeface="NikoshBAN" panose="02000000000000000000" pitchFamily="2" charset="0"/>
              </a:rPr>
              <a:t>বাড়ির</a:t>
            </a:r>
            <a:r>
              <a:rPr lang="en-US" sz="6000" dirty="0">
                <a:solidFill>
                  <a:schemeClr val="accent5">
                    <a:lumMod val="50000"/>
                  </a:schemeClr>
                </a:solidFill>
                <a:latin typeface="NikoshBAN" panose="02000000000000000000" pitchFamily="2" charset="0"/>
                <a:cs typeface="NikoshBAN" panose="02000000000000000000" pitchFamily="2" charset="0"/>
              </a:rPr>
              <a:t> </a:t>
            </a:r>
            <a:r>
              <a:rPr lang="en-US" sz="6000" dirty="0" err="1">
                <a:solidFill>
                  <a:schemeClr val="accent5">
                    <a:lumMod val="50000"/>
                  </a:schemeClr>
                </a:solidFill>
                <a:latin typeface="NikoshBAN" panose="02000000000000000000" pitchFamily="2" charset="0"/>
                <a:cs typeface="NikoshBAN" panose="02000000000000000000" pitchFamily="2" charset="0"/>
              </a:rPr>
              <a:t>কাজ</a:t>
            </a:r>
            <a:endParaRPr lang="en-US" sz="6000" dirty="0">
              <a:solidFill>
                <a:schemeClr val="accent5">
                  <a:lumMod val="50000"/>
                </a:schemeClr>
              </a:solidFill>
              <a:latin typeface="NikoshBAN" panose="02000000000000000000" pitchFamily="2" charset="0"/>
              <a:cs typeface="NikoshBAN" panose="02000000000000000000" pitchFamily="2" charset="0"/>
            </a:endParaRPr>
          </a:p>
          <a:p>
            <a:pPr algn="ctr"/>
            <a:r>
              <a:rPr lang="bn-IN" sz="4400" dirty="0">
                <a:solidFill>
                  <a:schemeClr val="accent5">
                    <a:lumMod val="50000"/>
                  </a:schemeClr>
                </a:solidFill>
                <a:latin typeface="NikoshBAN" panose="02000000000000000000" pitchFamily="2" charset="0"/>
                <a:cs typeface="NikoshBAN" panose="02000000000000000000" pitchFamily="2" charset="0"/>
              </a:rPr>
              <a:t>আলু দিয়ে তৈরি তোমার পছন্দের কয়েকটি খাবার সম্পর্কে লিখে নিয়ে এসো।</a:t>
            </a:r>
          </a:p>
        </p:txBody>
      </p:sp>
    </p:spTree>
    <p:extLst>
      <p:ext uri="{BB962C8B-B14F-4D97-AF65-F5344CB8AC3E}">
        <p14:creationId xmlns:p14="http://schemas.microsoft.com/office/powerpoint/2010/main" val="17798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7C0FE3-79F8-44F3-AC36-75E2F036D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lowchart: Terminator 3">
            <a:extLst>
              <a:ext uri="{FF2B5EF4-FFF2-40B4-BE49-F238E27FC236}">
                <a16:creationId xmlns:a16="http://schemas.microsoft.com/office/drawing/2014/main" id="{78C74242-FE72-492B-817D-CE097098B2D3}"/>
              </a:ext>
            </a:extLst>
          </p:cNvPr>
          <p:cNvSpPr/>
          <p:nvPr/>
        </p:nvSpPr>
        <p:spPr>
          <a:xfrm>
            <a:off x="5205044" y="1026940"/>
            <a:ext cx="6203853" cy="2067951"/>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ln w="10160">
                  <a:solidFill>
                    <a:schemeClr val="tx1"/>
                  </a:solidFill>
                  <a:prstDash val="solid"/>
                </a:ln>
                <a:solidFill>
                  <a:schemeClr val="accent4">
                    <a:lumMod val="5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সবাইকে ধন্যবাদ</a:t>
            </a:r>
            <a:endParaRPr lang="en-US" sz="8000" b="1" dirty="0">
              <a:ln w="10160">
                <a:solidFill>
                  <a:schemeClr val="tx1"/>
                </a:solidFill>
                <a:prstDash val="solid"/>
              </a:ln>
              <a:solidFill>
                <a:schemeClr val="accent4">
                  <a:lumMod val="5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2D49A12F-F506-4025-832A-59A75FA8D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927274" cy="1927274"/>
          </a:xfrm>
          <a:prstGeom prst="rect">
            <a:avLst/>
          </a:prstGeom>
        </p:spPr>
      </p:pic>
    </p:spTree>
    <p:extLst>
      <p:ext uri="{BB962C8B-B14F-4D97-AF65-F5344CB8AC3E}">
        <p14:creationId xmlns:p14="http://schemas.microsoft.com/office/powerpoint/2010/main" val="37731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8923" y="375670"/>
            <a:ext cx="11254153" cy="648233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Ribbon 2"/>
          <p:cNvSpPr/>
          <p:nvPr/>
        </p:nvSpPr>
        <p:spPr>
          <a:xfrm>
            <a:off x="2518928" y="434684"/>
            <a:ext cx="7057159" cy="1510147"/>
          </a:xfrm>
          <a:prstGeom prst="ribbon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solidFill>
                <a:latin typeface="NikoshBAN" panose="02000000000000000000" pitchFamily="2" charset="0"/>
                <a:cs typeface="NikoshBAN" panose="02000000000000000000" pitchFamily="2" charset="0"/>
              </a:rPr>
              <a:t>শিক্ষক পরিচিতি</a:t>
            </a:r>
            <a:endParaRPr lang="en-US" sz="4400" b="1"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09" y="2109353"/>
            <a:ext cx="4073237" cy="3796146"/>
          </a:xfrm>
          <a:prstGeom prst="rect">
            <a:avLst/>
          </a:prstGeom>
        </p:spPr>
      </p:pic>
      <p:sp>
        <p:nvSpPr>
          <p:cNvPr id="5" name="Rounded Rectangle 4"/>
          <p:cNvSpPr/>
          <p:nvPr/>
        </p:nvSpPr>
        <p:spPr>
          <a:xfrm>
            <a:off x="4610731" y="2109353"/>
            <a:ext cx="7057159" cy="379614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latin typeface="NikoshBAN" panose="02000000000000000000" pitchFamily="2" charset="0"/>
                <a:cs typeface="NikoshBAN" panose="02000000000000000000" pitchFamily="2" charset="0"/>
              </a:rPr>
              <a:t>নির্মল কুমার রায়</a:t>
            </a:r>
          </a:p>
          <a:p>
            <a:pPr algn="ctr"/>
            <a:r>
              <a:rPr lang="bn-IN" sz="4400" dirty="0">
                <a:latin typeface="NikoshBAN" panose="02000000000000000000" pitchFamily="2" charset="0"/>
                <a:cs typeface="NikoshBAN" panose="02000000000000000000" pitchFamily="2" charset="0"/>
              </a:rPr>
              <a:t>সহকারী শিক্ষক</a:t>
            </a:r>
          </a:p>
          <a:p>
            <a:pPr algn="ctr"/>
            <a:r>
              <a:rPr lang="bn-IN" sz="4400" dirty="0">
                <a:latin typeface="NikoshBAN" panose="02000000000000000000" pitchFamily="2" charset="0"/>
                <a:cs typeface="NikoshBAN" panose="02000000000000000000" pitchFamily="2" charset="0"/>
              </a:rPr>
              <a:t>কালীগঞ্জ সরকারী প্রাথমিক বিদ্যালয়</a:t>
            </a:r>
          </a:p>
          <a:p>
            <a:pPr algn="ctr"/>
            <a:r>
              <a:rPr lang="bn-IN" sz="4400" dirty="0">
                <a:latin typeface="NikoshBAN" panose="02000000000000000000" pitchFamily="2" charset="0"/>
                <a:cs typeface="NikoshBAN" panose="02000000000000000000" pitchFamily="2" charset="0"/>
              </a:rPr>
              <a:t>দেবীগঞ্জ, পঞ্চগড়।</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9597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 calcmode="lin" valueType="num">
                                      <p:cBhvr>
                                        <p:cTn id="23" dur="1000" fill="hold"/>
                                        <p:tgtEl>
                                          <p:spTgt spid="5">
                                            <p:bg/>
                                          </p:spTgt>
                                        </p:tgtEl>
                                        <p:attrNameLst>
                                          <p:attrName>ppt_w</p:attrName>
                                        </p:attrNameLst>
                                      </p:cBhvr>
                                      <p:tavLst>
                                        <p:tav tm="0">
                                          <p:val>
                                            <p:fltVal val="0"/>
                                          </p:val>
                                        </p:tav>
                                        <p:tav tm="100000">
                                          <p:val>
                                            <p:strVal val="#ppt_w"/>
                                          </p:val>
                                        </p:tav>
                                      </p:tavLst>
                                    </p:anim>
                                    <p:anim calcmode="lin" valueType="num">
                                      <p:cBhvr>
                                        <p:cTn id="24" dur="1000" fill="hold"/>
                                        <p:tgtEl>
                                          <p:spTgt spid="5">
                                            <p:bg/>
                                          </p:spTgt>
                                        </p:tgtEl>
                                        <p:attrNameLst>
                                          <p:attrName>ppt_h</p:attrName>
                                        </p:attrNameLst>
                                      </p:cBhvr>
                                      <p:tavLst>
                                        <p:tav tm="0">
                                          <p:val>
                                            <p:fltVal val="0"/>
                                          </p:val>
                                        </p:tav>
                                        <p:tav tm="100000">
                                          <p:val>
                                            <p:strVal val="#ppt_h"/>
                                          </p:val>
                                        </p:tav>
                                      </p:tavLst>
                                    </p:anim>
                                    <p:anim calcmode="lin" valueType="num">
                                      <p:cBhvr>
                                        <p:cTn id="25" dur="1000" fill="hold"/>
                                        <p:tgtEl>
                                          <p:spTgt spid="5">
                                            <p:bg/>
                                          </p:spTgt>
                                        </p:tgtEl>
                                        <p:attrNameLst>
                                          <p:attrName>style.rotation</p:attrName>
                                        </p:attrNameLst>
                                      </p:cBhvr>
                                      <p:tavLst>
                                        <p:tav tm="0">
                                          <p:val>
                                            <p:fltVal val="90"/>
                                          </p:val>
                                        </p:tav>
                                        <p:tav tm="100000">
                                          <p:val>
                                            <p:fltVal val="0"/>
                                          </p:val>
                                        </p:tav>
                                      </p:tavLst>
                                    </p:anim>
                                    <p:animEffect transition="in" filter="fade">
                                      <p:cBhvr>
                                        <p:cTn id="26" dur="1000"/>
                                        <p:tgtEl>
                                          <p:spTgt spid="5">
                                            <p:bg/>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 calcmode="lin" valueType="num">
                                      <p:cBhvr>
                                        <p:cTn id="39"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p:cTn id="4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p:cTn id="5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94063" y="1828801"/>
            <a:ext cx="10377056" cy="459970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7030A0"/>
                </a:solidFill>
                <a:latin typeface="NikoshBAN" panose="02000000000000000000" pitchFamily="2" charset="0"/>
                <a:cs typeface="NikoshBAN" panose="02000000000000000000" pitchFamily="2" charset="0"/>
              </a:rPr>
              <a:t>শ্রেণিঃ পঞ্চম</a:t>
            </a:r>
          </a:p>
          <a:p>
            <a:pPr algn="ctr"/>
            <a:r>
              <a:rPr lang="bn-IN" sz="4000" dirty="0">
                <a:solidFill>
                  <a:srgbClr val="7030A0"/>
                </a:solidFill>
                <a:latin typeface="NikoshBAN" panose="02000000000000000000" pitchFamily="2" charset="0"/>
                <a:cs typeface="NikoshBAN" panose="02000000000000000000" pitchFamily="2" charset="0"/>
              </a:rPr>
              <a:t>বিষয়ঃ বাংলাদেশ ও বিশ্বপরিচয়</a:t>
            </a:r>
          </a:p>
          <a:p>
            <a:pPr algn="ctr"/>
            <a:r>
              <a:rPr lang="bn-IN" sz="4000" dirty="0">
                <a:solidFill>
                  <a:srgbClr val="7030A0"/>
                </a:solidFill>
                <a:latin typeface="NikoshBAN" panose="02000000000000000000" pitchFamily="2" charset="0"/>
                <a:cs typeface="NikoshBAN" panose="02000000000000000000" pitchFamily="2" charset="0"/>
              </a:rPr>
              <a:t>পাঠঃ আমাদের অর্থনীতিঃ কৃষি ও শিল্প  </a:t>
            </a:r>
          </a:p>
          <a:p>
            <a:pPr algn="ctr"/>
            <a:r>
              <a:rPr lang="bn-IN" sz="4000" dirty="0">
                <a:solidFill>
                  <a:srgbClr val="7030A0"/>
                </a:solidFill>
                <a:latin typeface="NikoshBAN" panose="02000000000000000000" pitchFamily="2" charset="0"/>
                <a:cs typeface="NikoshBAN" panose="02000000000000000000" pitchFamily="2" charset="0"/>
              </a:rPr>
              <a:t>পাঠ্যাংশঃ আলু, তৈলবীজ এবং মসলা</a:t>
            </a:r>
          </a:p>
          <a:p>
            <a:pPr algn="ctr"/>
            <a:r>
              <a:rPr lang="bn-IN" sz="4000" dirty="0">
                <a:solidFill>
                  <a:srgbClr val="7030A0"/>
                </a:solidFill>
                <a:latin typeface="NikoshBAN" panose="02000000000000000000" pitchFamily="2" charset="0"/>
                <a:cs typeface="NikoshBAN" panose="02000000000000000000" pitchFamily="2" charset="0"/>
              </a:rPr>
              <a:t>সময়ঃ ৪০ মিনিট</a:t>
            </a:r>
          </a:p>
          <a:p>
            <a:pPr algn="ctr"/>
            <a:r>
              <a:rPr lang="bn-IN" sz="4000" dirty="0">
                <a:solidFill>
                  <a:srgbClr val="7030A0"/>
                </a:solidFill>
                <a:latin typeface="NikoshBAN" panose="02000000000000000000" pitchFamily="2" charset="0"/>
                <a:cs typeface="NikoshBAN" panose="02000000000000000000" pitchFamily="2" charset="0"/>
              </a:rPr>
              <a:t>তারিখঃ ১৩ই নভেম্বর ২০২০ইং</a:t>
            </a:r>
          </a:p>
          <a:p>
            <a:pPr algn="ctr"/>
            <a:endParaRPr lang="en-US" sz="36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4" name="Rounded Rectangle 3"/>
          <p:cNvSpPr/>
          <p:nvPr/>
        </p:nvSpPr>
        <p:spPr>
          <a:xfrm>
            <a:off x="4412673" y="429492"/>
            <a:ext cx="3539836" cy="121642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NikoshBAN" panose="02000000000000000000" pitchFamily="2" charset="0"/>
                <a:cs typeface="NikoshBAN" panose="02000000000000000000" pitchFamily="2" charset="0"/>
              </a:rPr>
              <a:t>পাঠ পরিচিতি</a:t>
            </a:r>
            <a:endParaRPr lang="en-US" sz="4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999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p:cTn id="11" dur="1000" fill="hold"/>
                                        <p:tgtEl>
                                          <p:spTgt spid="2">
                                            <p:bg/>
                                          </p:spTgt>
                                        </p:tgtEl>
                                        <p:attrNameLst>
                                          <p:attrName>ppt_w</p:attrName>
                                        </p:attrNameLst>
                                      </p:cBhvr>
                                      <p:tavLst>
                                        <p:tav tm="0">
                                          <p:val>
                                            <p:fltVal val="0"/>
                                          </p:val>
                                        </p:tav>
                                        <p:tav tm="100000">
                                          <p:val>
                                            <p:strVal val="#ppt_w"/>
                                          </p:val>
                                        </p:tav>
                                      </p:tavLst>
                                    </p:anim>
                                    <p:anim calcmode="lin" valueType="num">
                                      <p:cBhvr>
                                        <p:cTn id="12" dur="1000" fill="hold"/>
                                        <p:tgtEl>
                                          <p:spTgt spid="2">
                                            <p:bg/>
                                          </p:spTgt>
                                        </p:tgtEl>
                                        <p:attrNameLst>
                                          <p:attrName>ppt_h</p:attrName>
                                        </p:attrNameLst>
                                      </p:cBhvr>
                                      <p:tavLst>
                                        <p:tav tm="0">
                                          <p:val>
                                            <p:fltVal val="0"/>
                                          </p:val>
                                        </p:tav>
                                        <p:tav tm="100000">
                                          <p:val>
                                            <p:strVal val="#ppt_h"/>
                                          </p:val>
                                        </p:tav>
                                      </p:tavLst>
                                    </p:anim>
                                    <p:anim calcmode="lin" valueType="num">
                                      <p:cBhvr>
                                        <p:cTn id="13" dur="1000" fill="hold"/>
                                        <p:tgtEl>
                                          <p:spTgt spid="2">
                                            <p:bg/>
                                          </p:spTgt>
                                        </p:tgtEl>
                                        <p:attrNameLst>
                                          <p:attrName>style.rotation</p:attrName>
                                        </p:attrNameLst>
                                      </p:cBhvr>
                                      <p:tavLst>
                                        <p:tav tm="0">
                                          <p:val>
                                            <p:fltVal val="90"/>
                                          </p:val>
                                        </p:tav>
                                        <p:tav tm="100000">
                                          <p:val>
                                            <p:fltVal val="0"/>
                                          </p:val>
                                        </p:tav>
                                      </p:tavLst>
                                    </p:anim>
                                    <p:animEffect transition="in" filter="fade">
                                      <p:cBhvr>
                                        <p:cTn id="14" dur="1000"/>
                                        <p:tgtEl>
                                          <p:spTgt spid="2">
                                            <p:bg/>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p:cTn id="2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p:cTn id="3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p:cTn id="4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 calcmode="lin" valueType="num">
                                      <p:cBhvr>
                                        <p:cTn id="5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anim calcmode="lin" valueType="num">
                                      <p:cBhvr>
                                        <p:cTn id="59"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60"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61"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6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4475014" y="415637"/>
            <a:ext cx="3352801" cy="1759528"/>
          </a:xfrm>
          <a:prstGeom prst="cloudCallout">
            <a:avLst/>
          </a:prstGeom>
          <a:solidFill>
            <a:schemeClr val="bg2"/>
          </a:solidFill>
          <a:ln w="28575">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শিখনফল</a:t>
            </a:r>
          </a:p>
        </p:txBody>
      </p:sp>
      <p:sp>
        <p:nvSpPr>
          <p:cNvPr id="4" name="Rectangle 3"/>
          <p:cNvSpPr/>
          <p:nvPr/>
        </p:nvSpPr>
        <p:spPr>
          <a:xfrm>
            <a:off x="767191" y="2895599"/>
            <a:ext cx="10768448" cy="256309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এ পাঠ শেষে শিক্ষার্থীরাঃ-</a:t>
            </a:r>
          </a:p>
          <a:p>
            <a:r>
              <a:rPr lang="bn-IN" sz="3600" dirty="0">
                <a:solidFill>
                  <a:schemeClr val="bg1">
                    <a:lumMod val="95000"/>
                  </a:schemeClr>
                </a:solidFill>
                <a:latin typeface="NikoshBAN" panose="02000000000000000000" pitchFamily="2" charset="0"/>
                <a:cs typeface="NikoshBAN" panose="02000000000000000000" pitchFamily="2" charset="0"/>
              </a:rPr>
              <a:t>১৫.৩.১ বাংলাদেশের প্রধান প্রধান কৃষিজাত দ্রব্য সম্পর্কে বলতে পারবে।</a:t>
            </a:r>
          </a:p>
          <a:p>
            <a:r>
              <a:rPr lang="bn-IN" sz="3600" dirty="0">
                <a:solidFill>
                  <a:schemeClr val="bg1">
                    <a:lumMod val="95000"/>
                  </a:schemeClr>
                </a:solidFill>
                <a:latin typeface="NikoshBAN" panose="02000000000000000000" pitchFamily="2" charset="0"/>
                <a:cs typeface="NikoshBAN" panose="02000000000000000000" pitchFamily="2" charset="0"/>
              </a:rPr>
              <a:t>১৫.৩.২ বাংলাদেশ যে একটি কৃষি প্রধান দেশ বলতে পারবে।</a:t>
            </a:r>
          </a:p>
        </p:txBody>
      </p:sp>
    </p:spTree>
    <p:extLst>
      <p:ext uri="{BB962C8B-B14F-4D97-AF65-F5344CB8AC3E}">
        <p14:creationId xmlns:p14="http://schemas.microsoft.com/office/powerpoint/2010/main" val="171234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inVertical)">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down)">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down)">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2854" y="248215"/>
            <a:ext cx="5306292" cy="116741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bg1">
                    <a:lumMod val="95000"/>
                  </a:schemeClr>
                </a:solidFill>
                <a:latin typeface="NikoshBAN" panose="02000000000000000000" pitchFamily="2" charset="0"/>
                <a:cs typeface="NikoshBAN" panose="02000000000000000000" pitchFamily="2" charset="0"/>
              </a:rPr>
              <a:t>এসো কয়েকটি ছবি দেখি</a:t>
            </a:r>
            <a:endParaRPr lang="en-US" sz="4400" dirty="0">
              <a:solidFill>
                <a:schemeClr val="bg1">
                  <a:lumMod val="95000"/>
                </a:schemeClr>
              </a:solidFill>
              <a:latin typeface="NikoshBAN" panose="02000000000000000000" pitchFamily="2" charset="0"/>
              <a:cs typeface="NikoshBAN" panose="02000000000000000000" pitchFamily="2" charset="0"/>
            </a:endParaRPr>
          </a:p>
        </p:txBody>
      </p:sp>
      <p:sp>
        <p:nvSpPr>
          <p:cNvPr id="6" name="Rectangle 5"/>
          <p:cNvSpPr/>
          <p:nvPr/>
        </p:nvSpPr>
        <p:spPr>
          <a:xfrm>
            <a:off x="1427016" y="5605668"/>
            <a:ext cx="1191491" cy="471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accent5">
                    <a:lumMod val="50000"/>
                  </a:schemeClr>
                </a:solidFill>
                <a:latin typeface="NikoshBAN" panose="02000000000000000000" pitchFamily="2" charset="0"/>
                <a:cs typeface="NikoshBAN" panose="02000000000000000000" pitchFamily="2" charset="0"/>
              </a:rPr>
              <a:t>আলু</a:t>
            </a:r>
            <a:endParaRPr lang="en-US" sz="3600" dirty="0">
              <a:solidFill>
                <a:schemeClr val="accent5">
                  <a:lumMod val="50000"/>
                </a:schemeClr>
              </a:solidFill>
              <a:latin typeface="NikoshBAN" panose="02000000000000000000" pitchFamily="2" charset="0"/>
              <a:cs typeface="NikoshBAN" panose="02000000000000000000" pitchFamily="2" charset="0"/>
            </a:endParaRPr>
          </a:p>
        </p:txBody>
      </p:sp>
      <p:sp>
        <p:nvSpPr>
          <p:cNvPr id="7" name="Rectangle 6"/>
          <p:cNvSpPr/>
          <p:nvPr/>
        </p:nvSpPr>
        <p:spPr>
          <a:xfrm>
            <a:off x="5303519" y="5555023"/>
            <a:ext cx="1557250" cy="471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accent5">
                    <a:lumMod val="50000"/>
                  </a:schemeClr>
                </a:solidFill>
                <a:latin typeface="NikoshBAN" panose="02000000000000000000" pitchFamily="2" charset="0"/>
                <a:cs typeface="NikoshBAN" panose="02000000000000000000" pitchFamily="2" charset="0"/>
              </a:rPr>
              <a:t>তৈলবীজ</a:t>
            </a:r>
            <a:endParaRPr lang="en-US" sz="3600" dirty="0">
              <a:solidFill>
                <a:schemeClr val="accent5">
                  <a:lumMod val="50000"/>
                </a:schemeClr>
              </a:solidFill>
              <a:latin typeface="NikoshBAN" panose="02000000000000000000" pitchFamily="2" charset="0"/>
              <a:cs typeface="NikoshBAN" panose="02000000000000000000" pitchFamily="2" charset="0"/>
            </a:endParaRPr>
          </a:p>
        </p:txBody>
      </p:sp>
      <p:sp>
        <p:nvSpPr>
          <p:cNvPr id="8" name="Rectangle 7"/>
          <p:cNvSpPr/>
          <p:nvPr/>
        </p:nvSpPr>
        <p:spPr>
          <a:xfrm>
            <a:off x="9545781" y="5541813"/>
            <a:ext cx="1191491" cy="471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accent5">
                    <a:lumMod val="50000"/>
                  </a:schemeClr>
                </a:solidFill>
                <a:latin typeface="NikoshBAN" panose="02000000000000000000" pitchFamily="2" charset="0"/>
                <a:cs typeface="NikoshBAN" panose="02000000000000000000" pitchFamily="2" charset="0"/>
              </a:rPr>
              <a:t>মসলা</a:t>
            </a:r>
            <a:endParaRPr lang="en-US" sz="3600" dirty="0">
              <a:solidFill>
                <a:schemeClr val="accent5">
                  <a:lumMod val="50000"/>
                </a:schemeClr>
              </a:solidFill>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611FF115-153D-47C6-95E4-FEB5667CA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4" y="2128603"/>
            <a:ext cx="3823855" cy="3163833"/>
          </a:xfrm>
          <a:prstGeom prst="rect">
            <a:avLst/>
          </a:prstGeom>
        </p:spPr>
      </p:pic>
      <p:pic>
        <p:nvPicPr>
          <p:cNvPr id="12" name="Picture 11">
            <a:extLst>
              <a:ext uri="{FF2B5EF4-FFF2-40B4-BE49-F238E27FC236}">
                <a16:creationId xmlns:a16="http://schemas.microsoft.com/office/drawing/2014/main" id="{67433A0D-F3EA-42E5-8396-669E33C58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489" y="2128603"/>
            <a:ext cx="3823855" cy="3163834"/>
          </a:xfrm>
          <a:prstGeom prst="rect">
            <a:avLst/>
          </a:prstGeom>
        </p:spPr>
      </p:pic>
      <p:pic>
        <p:nvPicPr>
          <p:cNvPr id="14" name="Picture 13">
            <a:extLst>
              <a:ext uri="{FF2B5EF4-FFF2-40B4-BE49-F238E27FC236}">
                <a16:creationId xmlns:a16="http://schemas.microsoft.com/office/drawing/2014/main" id="{51770111-C206-4C40-AB59-CEB1CEA1F8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8145" y="2128603"/>
            <a:ext cx="3823855" cy="3163832"/>
          </a:xfrm>
          <a:prstGeom prst="rect">
            <a:avLst/>
          </a:prstGeom>
        </p:spPr>
      </p:pic>
    </p:spTree>
    <p:extLst>
      <p:ext uri="{BB962C8B-B14F-4D97-AF65-F5344CB8AC3E}">
        <p14:creationId xmlns:p14="http://schemas.microsoft.com/office/powerpoint/2010/main" val="28511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21913-733A-4FF5-9525-6E6DD6FBE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3429000"/>
          </a:xfrm>
          <a:prstGeom prst="rect">
            <a:avLst/>
          </a:prstGeom>
        </p:spPr>
      </p:pic>
      <p:pic>
        <p:nvPicPr>
          <p:cNvPr id="5" name="Picture 4">
            <a:extLst>
              <a:ext uri="{FF2B5EF4-FFF2-40B4-BE49-F238E27FC236}">
                <a16:creationId xmlns:a16="http://schemas.microsoft.com/office/drawing/2014/main" id="{E984CD73-1563-45EA-93A6-4B957B54A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773" y="1"/>
            <a:ext cx="6079567" cy="3429000"/>
          </a:xfrm>
          <a:prstGeom prst="rect">
            <a:avLst/>
          </a:prstGeom>
        </p:spPr>
      </p:pic>
      <p:pic>
        <p:nvPicPr>
          <p:cNvPr id="7" name="Picture 6">
            <a:extLst>
              <a:ext uri="{FF2B5EF4-FFF2-40B4-BE49-F238E27FC236}">
                <a16:creationId xmlns:a16="http://schemas.microsoft.com/office/drawing/2014/main" id="{0B43158D-4264-4E9A-B8BA-C52CAFD04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772" y="3428997"/>
            <a:ext cx="6079567" cy="3429001"/>
          </a:xfrm>
          <a:prstGeom prst="rect">
            <a:avLst/>
          </a:prstGeom>
        </p:spPr>
      </p:pic>
      <p:pic>
        <p:nvPicPr>
          <p:cNvPr id="9" name="Picture 8">
            <a:extLst>
              <a:ext uri="{FF2B5EF4-FFF2-40B4-BE49-F238E27FC236}">
                <a16:creationId xmlns:a16="http://schemas.microsoft.com/office/drawing/2014/main" id="{08794FE2-3720-45F6-A263-6B423328F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28996"/>
            <a:ext cx="6079567" cy="3429001"/>
          </a:xfrm>
          <a:prstGeom prst="rect">
            <a:avLst/>
          </a:prstGeom>
        </p:spPr>
      </p:pic>
    </p:spTree>
    <p:extLst>
      <p:ext uri="{BB962C8B-B14F-4D97-AF65-F5344CB8AC3E}">
        <p14:creationId xmlns:p14="http://schemas.microsoft.com/office/powerpoint/2010/main" val="115534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072" y="346362"/>
            <a:ext cx="11291455" cy="537556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প্রশ্নঃ বাংলাদেশ কেমন দেশ?</a:t>
            </a:r>
          </a:p>
          <a:p>
            <a:pPr algn="ctr"/>
            <a:r>
              <a:rPr lang="bn-IN" sz="4000" dirty="0">
                <a:solidFill>
                  <a:schemeClr val="tx1"/>
                </a:solidFill>
                <a:latin typeface="NikoshBAN" panose="02000000000000000000" pitchFamily="2" charset="0"/>
                <a:cs typeface="NikoshBAN" panose="02000000000000000000" pitchFamily="2" charset="0"/>
              </a:rPr>
              <a:t>উত্তরঃ কৃষি প্রধান দেশ। </a:t>
            </a:r>
          </a:p>
          <a:p>
            <a:pPr algn="ctr"/>
            <a:r>
              <a:rPr lang="bn-IN" sz="4000" dirty="0">
                <a:solidFill>
                  <a:schemeClr val="tx1"/>
                </a:solidFill>
                <a:latin typeface="NikoshBAN" panose="02000000000000000000" pitchFamily="2" charset="0"/>
                <a:cs typeface="NikoshBAN" panose="02000000000000000000" pitchFamily="2" charset="0"/>
              </a:rPr>
              <a:t>প্রশ্নঃ </a:t>
            </a:r>
            <a:r>
              <a:rPr lang="en-US" sz="4000" dirty="0" err="1">
                <a:solidFill>
                  <a:schemeClr val="tx1"/>
                </a:solidFill>
                <a:latin typeface="NikoshBAN" panose="02000000000000000000" pitchFamily="2" charset="0"/>
                <a:cs typeface="NikoshBAN" panose="02000000000000000000" pitchFamily="2" charset="0"/>
              </a:rPr>
              <a:t>বাংলাদেশের</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বেশির</a:t>
            </a:r>
            <a:r>
              <a:rPr lang="bn-IN"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ভাগ</a:t>
            </a:r>
            <a:r>
              <a:rPr lang="bn-IN" sz="4000" dirty="0">
                <a:solidFill>
                  <a:schemeClr val="tx1"/>
                </a:solidFill>
                <a:latin typeface="NikoshBAN" panose="02000000000000000000" pitchFamily="2" charset="0"/>
                <a:cs typeface="NikoshBAN" panose="02000000000000000000" pitchFamily="2" charset="0"/>
              </a:rPr>
              <a:t> মানুষ কোন পেশার মাধ্যমে জীবিকা নির্বাহ করে? </a:t>
            </a:r>
            <a:endParaRPr lang="en-US" sz="4000" dirty="0">
              <a:solidFill>
                <a:schemeClr val="tx1"/>
              </a:solidFill>
              <a:latin typeface="NikoshBAN" panose="02000000000000000000" pitchFamily="2" charset="0"/>
              <a:cs typeface="NikoshBAN" panose="02000000000000000000" pitchFamily="2" charset="0"/>
            </a:endParaRPr>
          </a:p>
          <a:p>
            <a:pPr algn="ctr"/>
            <a:r>
              <a:rPr lang="en-US" sz="4000" dirty="0" err="1">
                <a:solidFill>
                  <a:schemeClr val="tx1"/>
                </a:solidFill>
                <a:latin typeface="NikoshBAN" panose="02000000000000000000" pitchFamily="2" charset="0"/>
                <a:cs typeface="NikoshBAN" panose="02000000000000000000" pitchFamily="2" charset="0"/>
              </a:rPr>
              <a:t>উত্তরঃ</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কৃষি</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কাজের</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মাধ্যমে</a:t>
            </a:r>
            <a:r>
              <a:rPr lang="en-US" sz="4000" dirty="0">
                <a:solidFill>
                  <a:schemeClr val="tx1"/>
                </a:solidFill>
                <a:latin typeface="NikoshBAN" panose="02000000000000000000" pitchFamily="2" charset="0"/>
                <a:cs typeface="NikoshBAN" panose="02000000000000000000" pitchFamily="2" charset="0"/>
              </a:rPr>
              <a:t>।</a:t>
            </a:r>
            <a:endParaRPr lang="bn-IN" sz="4000" dirty="0">
              <a:solidFill>
                <a:schemeClr val="tx1"/>
              </a:solidFill>
              <a:latin typeface="NikoshBAN" panose="02000000000000000000" pitchFamily="2" charset="0"/>
              <a:cs typeface="NikoshBAN" panose="02000000000000000000" pitchFamily="2" charset="0"/>
            </a:endParaRPr>
          </a:p>
          <a:p>
            <a:pPr algn="ctr"/>
            <a:r>
              <a:rPr lang="bn-IN" sz="4000" dirty="0">
                <a:solidFill>
                  <a:schemeClr val="tx1"/>
                </a:solidFill>
                <a:latin typeface="NikoshBAN" panose="02000000000000000000" pitchFamily="2" charset="0"/>
                <a:cs typeface="NikoshBAN" panose="02000000000000000000" pitchFamily="2" charset="0"/>
              </a:rPr>
              <a:t>প্রশ্নঃ খাবারকে সুস্বাদু করতে আমরা খাবারে কী ব্যবহার করি?</a:t>
            </a:r>
            <a:endParaRPr lang="en-US" sz="4000" dirty="0">
              <a:solidFill>
                <a:schemeClr val="tx1"/>
              </a:solidFill>
              <a:latin typeface="NikoshBAN" panose="02000000000000000000" pitchFamily="2" charset="0"/>
              <a:cs typeface="NikoshBAN" panose="02000000000000000000" pitchFamily="2" charset="0"/>
            </a:endParaRPr>
          </a:p>
          <a:p>
            <a:pPr algn="ctr"/>
            <a:r>
              <a:rPr lang="en-US" sz="4000" dirty="0" err="1">
                <a:solidFill>
                  <a:schemeClr val="tx1"/>
                </a:solidFill>
                <a:latin typeface="NikoshBAN" panose="02000000000000000000" pitchFamily="2" charset="0"/>
                <a:cs typeface="NikoshBAN" panose="02000000000000000000" pitchFamily="2" charset="0"/>
              </a:rPr>
              <a:t>উত্তরঃ</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মসলা</a:t>
            </a:r>
            <a:r>
              <a:rPr lang="en-US" sz="4000" dirty="0">
                <a:solidFill>
                  <a:schemeClr val="tx1"/>
                </a:solidFill>
                <a:latin typeface="NikoshBAN" panose="02000000000000000000" pitchFamily="2" charset="0"/>
                <a:cs typeface="NikoshBAN" panose="02000000000000000000" pitchFamily="2" charset="0"/>
              </a:rPr>
              <a:t>।</a:t>
            </a:r>
            <a:endParaRPr lang="bn-IN"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22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barn(inVertical)">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5F954F-FB0A-4DB1-909E-4D029EBB0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lowchart: Terminator 2">
            <a:extLst>
              <a:ext uri="{FF2B5EF4-FFF2-40B4-BE49-F238E27FC236}">
                <a16:creationId xmlns:a16="http://schemas.microsoft.com/office/drawing/2014/main" id="{36A49D9D-434A-4CA2-B1CF-2905EC133ACD}"/>
              </a:ext>
            </a:extLst>
          </p:cNvPr>
          <p:cNvSpPr/>
          <p:nvPr/>
        </p:nvSpPr>
        <p:spPr>
          <a:xfrm>
            <a:off x="225083" y="791306"/>
            <a:ext cx="11741833" cy="4498147"/>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bg1"/>
                </a:solidFill>
                <a:latin typeface="NikoshBAN" panose="02000000000000000000" pitchFamily="2" charset="0"/>
                <a:cs typeface="NikoshBAN" panose="02000000000000000000" pitchFamily="2" charset="0"/>
              </a:rPr>
              <a:t>পাঠের শিরোনামঃ </a:t>
            </a:r>
          </a:p>
          <a:p>
            <a:pPr algn="ctr"/>
            <a:r>
              <a:rPr lang="bn-IN" sz="6000" dirty="0">
                <a:solidFill>
                  <a:schemeClr val="bg1"/>
                </a:solidFill>
                <a:latin typeface="NikoshBAN" panose="02000000000000000000" pitchFamily="2" charset="0"/>
                <a:cs typeface="NikoshBAN" panose="02000000000000000000" pitchFamily="2" charset="0"/>
              </a:rPr>
              <a:t>আমাদের অর্থনীতিঃ কৃষি ও শিল্প</a:t>
            </a:r>
          </a:p>
          <a:p>
            <a:pPr algn="ctr"/>
            <a:r>
              <a:rPr lang="bn-IN" sz="6000" dirty="0">
                <a:solidFill>
                  <a:schemeClr val="bg1"/>
                </a:solidFill>
                <a:latin typeface="NikoshBAN" panose="02000000000000000000" pitchFamily="2" charset="0"/>
                <a:cs typeface="NikoshBAN" panose="02000000000000000000" pitchFamily="2" charset="0"/>
              </a:rPr>
              <a:t>পাঠ্যাংশঃ আলু, তৈলবীজ এবং মসলা</a:t>
            </a:r>
            <a:endParaRPr lang="en-US" sz="6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355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fltVal val="0"/>
                                          </p:val>
                                        </p:tav>
                                        <p:tav tm="100000">
                                          <p:val>
                                            <p:strVal val="#ppt_h"/>
                                          </p:val>
                                        </p:tav>
                                      </p:tavLst>
                                    </p:anim>
                                    <p:anim calcmode="lin" valueType="num">
                                      <p:cBhvr>
                                        <p:cTn id="14" dur="1000" fill="hold"/>
                                        <p:tgtEl>
                                          <p:spTgt spid="3">
                                            <p:bg/>
                                          </p:spTgt>
                                        </p:tgtEl>
                                        <p:attrNameLst>
                                          <p:attrName>style.rotation</p:attrName>
                                        </p:attrNameLst>
                                      </p:cBhvr>
                                      <p:tavLst>
                                        <p:tav tm="0">
                                          <p:val>
                                            <p:fltVal val="90"/>
                                          </p:val>
                                        </p:tav>
                                        <p:tav tm="100000">
                                          <p:val>
                                            <p:fltVal val="0"/>
                                          </p:val>
                                        </p:tav>
                                      </p:tavLst>
                                    </p:anim>
                                    <p:animEffect transition="in" filter="fade">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CE9F17-6FAC-40FA-BBB8-E377F96055D4}"/>
              </a:ext>
            </a:extLst>
          </p:cNvPr>
          <p:cNvPicPr>
            <a:picLocks noChangeAspect="1"/>
          </p:cNvPicPr>
          <p:nvPr/>
        </p:nvPicPr>
        <p:blipFill>
          <a:blip r:embed="rId2"/>
          <a:stretch>
            <a:fillRect/>
          </a:stretch>
        </p:blipFill>
        <p:spPr>
          <a:xfrm>
            <a:off x="2750457" y="-10887"/>
            <a:ext cx="6691086" cy="6868887"/>
          </a:xfrm>
          <a:prstGeom prst="rect">
            <a:avLst/>
          </a:prstGeom>
        </p:spPr>
      </p:pic>
      <p:sp>
        <p:nvSpPr>
          <p:cNvPr id="3" name="Arrow: Pentagon 2">
            <a:extLst>
              <a:ext uri="{FF2B5EF4-FFF2-40B4-BE49-F238E27FC236}">
                <a16:creationId xmlns:a16="http://schemas.microsoft.com/office/drawing/2014/main" id="{6394068E-55F3-4A29-95B9-89000F05B822}"/>
              </a:ext>
            </a:extLst>
          </p:cNvPr>
          <p:cNvSpPr/>
          <p:nvPr/>
        </p:nvSpPr>
        <p:spPr>
          <a:xfrm>
            <a:off x="2750457" y="2615250"/>
            <a:ext cx="6538686" cy="2110154"/>
          </a:xfrm>
          <a:prstGeom prst="homePlate">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শিক্ষার্থীরা প্রত্যেকে তোমরা তোমাদের পাঠ্য বইয়ের ৩২ পৃষ্টার (২) অংশটুকু নীরবে পড়।</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0200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335</Words>
  <Application>Microsoft Office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112</cp:revision>
  <dcterms:created xsi:type="dcterms:W3CDTF">2020-07-24T15:20:48Z</dcterms:created>
  <dcterms:modified xsi:type="dcterms:W3CDTF">2020-11-13T05:05:30Z</dcterms:modified>
</cp:coreProperties>
</file>