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6" r:id="rId4"/>
    <p:sldId id="259" r:id="rId5"/>
    <p:sldId id="265" r:id="rId6"/>
    <p:sldId id="261" r:id="rId7"/>
    <p:sldId id="263" r:id="rId8"/>
    <p:sldId id="264" r:id="rId9"/>
    <p:sldId id="262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F983-FB20-489E-B5ED-9211E62890AD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4AC44FA-F82F-4D67-8134-1AB9DA403C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F983-FB20-489E-B5ED-9211E62890AD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C44FA-F82F-4D67-8134-1AB9DA403C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F983-FB20-489E-B5ED-9211E62890AD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C44FA-F82F-4D67-8134-1AB9DA403C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F983-FB20-489E-B5ED-9211E62890AD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4AC44FA-F82F-4D67-8134-1AB9DA403C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F983-FB20-489E-B5ED-9211E62890AD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C44FA-F82F-4D67-8134-1AB9DA403C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F983-FB20-489E-B5ED-9211E62890AD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C44FA-F82F-4D67-8134-1AB9DA403C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F983-FB20-489E-B5ED-9211E62890AD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4AC44FA-F82F-4D67-8134-1AB9DA403C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F983-FB20-489E-B5ED-9211E62890AD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C44FA-F82F-4D67-8134-1AB9DA403C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F983-FB20-489E-B5ED-9211E62890AD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C44FA-F82F-4D67-8134-1AB9DA403C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F983-FB20-489E-B5ED-9211E62890AD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C44FA-F82F-4D67-8134-1AB9DA403C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F983-FB20-489E-B5ED-9211E62890AD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C44FA-F82F-4D67-8134-1AB9DA403C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538F983-FB20-489E-B5ED-9211E62890AD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4AC44FA-F82F-4D67-8134-1AB9DA403C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moshiur.r72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76200" y="2362200"/>
            <a:ext cx="9220200" cy="229293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3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43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67000" y="1828800"/>
            <a:ext cx="35052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6600" b="1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সব</a:t>
            </a:r>
            <a:r>
              <a:rPr lang="fr-FR" sz="6600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া</a:t>
            </a:r>
            <a:r>
              <a:rPr lang="fr-FR" sz="6600" b="1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ইক</a:t>
            </a:r>
            <a:r>
              <a:rPr lang="fr-FR" sz="6600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ে </a:t>
            </a:r>
            <a:r>
              <a:rPr lang="fr-FR" sz="6600" b="1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ধন</a:t>
            </a:r>
            <a:r>
              <a:rPr lang="fr-FR" sz="6600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্</a:t>
            </a:r>
            <a:r>
              <a:rPr lang="fr-FR" sz="6600" b="1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যব</a:t>
            </a:r>
            <a:r>
              <a:rPr lang="fr-FR" sz="6600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াদ</a:t>
            </a:r>
            <a:endParaRPr lang="en-US" sz="1100" dirty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05000" y="762000"/>
            <a:ext cx="62484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272">
              <a:defRPr/>
            </a:pPr>
            <a:r>
              <a:rPr lang="en-US" sz="6000" b="1" dirty="0" err="1">
                <a:ln w="12700">
                  <a:solidFill>
                    <a:prstClr val="black"/>
                  </a:solidFill>
                  <a:prstDash val="solid"/>
                </a:ln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6000" b="1" dirty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ln w="12700">
                  <a:solidFill>
                    <a:prstClr val="black"/>
                  </a:solidFill>
                  <a:prstDash val="solid"/>
                </a:ln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মশিউর</a:t>
            </a:r>
            <a:r>
              <a:rPr lang="en-US" sz="6000" b="1" dirty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ln w="12700">
                  <a:solidFill>
                    <a:prstClr val="black"/>
                  </a:solidFill>
                  <a:prstDash val="solid"/>
                </a:ln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রহমান</a:t>
            </a:r>
            <a:r>
              <a:rPr lang="en-US" sz="6000" b="1" dirty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ln w="12700">
                  <a:solidFill>
                    <a:prstClr val="black"/>
                  </a:solidFill>
                  <a:prstDash val="solid"/>
                </a:ln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মণ্ডল</a:t>
            </a:r>
            <a:r>
              <a:rPr lang="en-US" sz="6000" b="1" dirty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4400" b="1" dirty="0">
              <a:ln w="12700">
                <a:solidFill>
                  <a:prstClr val="black"/>
                </a:solidFill>
                <a:prstDash val="solid"/>
              </a:ln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defTabSz="914272">
              <a:defRPr/>
            </a:pPr>
            <a:r>
              <a:rPr lang="en-US" sz="3200" dirty="0" err="1">
                <a:ln w="12700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  <a:r>
              <a:rPr lang="en-US" sz="3200" dirty="0">
                <a:ln w="12700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200" dirty="0" err="1">
                <a:ln w="12700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আইসিটি</a:t>
            </a:r>
            <a:r>
              <a:rPr lang="en-US" sz="3200" dirty="0">
                <a:ln w="12700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endParaRPr lang="bn-BD" sz="3200" dirty="0">
              <a:ln w="12700">
                <a:solidFill>
                  <a:prstClr val="black"/>
                </a:solidFill>
                <a:prstDash val="solid"/>
              </a:ln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defTabSz="914272">
              <a:defRPr/>
            </a:pPr>
            <a:r>
              <a:rPr lang="en-US" sz="3200" dirty="0" err="1">
                <a:ln w="12700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ভেন্ডাবাড়ী</a:t>
            </a:r>
            <a:r>
              <a:rPr lang="en-US" sz="3200" dirty="0">
                <a:ln w="12700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12700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মহিলা</a:t>
            </a:r>
            <a:r>
              <a:rPr lang="en-US" sz="3200" dirty="0">
                <a:ln w="12700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12700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r>
              <a:rPr lang="en-US" sz="3200" dirty="0">
                <a:ln w="12700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n w="12700">
                <a:solidFill>
                  <a:prstClr val="black"/>
                </a:solidFill>
                <a:prstDash val="solid"/>
              </a:ln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  <a:sym typeface="Wingdings" panose="05000000000000000000" pitchFamily="2" charset="2"/>
            </a:endParaRPr>
          </a:p>
          <a:p>
            <a:pPr algn="ctr" defTabSz="914272">
              <a:defRPr/>
            </a:pPr>
            <a:r>
              <a:rPr lang="en-US" sz="3200" dirty="0" err="1">
                <a:ln w="12700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পীরগঞ্জ</a:t>
            </a:r>
            <a:r>
              <a:rPr lang="en-US" sz="3200" dirty="0">
                <a:ln w="12700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, </a:t>
            </a:r>
            <a:r>
              <a:rPr lang="en-US" sz="3200" dirty="0" err="1">
                <a:ln w="12700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রংপুর</a:t>
            </a:r>
            <a:r>
              <a:rPr lang="en-US" sz="3200" dirty="0">
                <a:ln w="12700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। </a:t>
            </a:r>
          </a:p>
          <a:p>
            <a:pPr algn="ctr" defTabSz="914272">
              <a:defRPr/>
            </a:pPr>
            <a:r>
              <a:rPr lang="en-US" sz="3200" dirty="0">
                <a:ln w="12700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  <a:hlinkClick r:id="rId2"/>
              </a:rPr>
              <a:t>moshiur.r</a:t>
            </a:r>
            <a:r>
              <a:rPr lang="en-US" sz="3200" dirty="0">
                <a:ln w="12700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Nikosh" panose="02000000000000000000" pitchFamily="2" charset="0"/>
                <a:cs typeface="Nikosh" panose="02000000000000000000" pitchFamily="2" charset="0"/>
                <a:sym typeface="Wingdings" panose="05000000000000000000" pitchFamily="2" charset="2"/>
                <a:hlinkClick r:id="rId2"/>
              </a:rPr>
              <a:t>72</a:t>
            </a:r>
            <a:r>
              <a:rPr lang="en-US" sz="3200" dirty="0">
                <a:ln w="12700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  <a:hlinkClick r:id="rId2"/>
              </a:rPr>
              <a:t>@gmail.com</a:t>
            </a:r>
            <a:endParaRPr lang="en-US" sz="3200" dirty="0">
              <a:ln w="12700">
                <a:solidFill>
                  <a:prstClr val="black"/>
                </a:solidFill>
                <a:prstDash val="solid"/>
              </a:ln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  <a:sym typeface="Wingdings" panose="05000000000000000000" pitchFamily="2" charset="2"/>
            </a:endParaRPr>
          </a:p>
          <a:p>
            <a:pPr algn="ctr" defTabSz="914272">
              <a:defRPr/>
            </a:pPr>
            <a:r>
              <a:rPr lang="en-US" sz="3200" dirty="0">
                <a:ln w="12700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01719-127592</a:t>
            </a:r>
            <a:endParaRPr lang="en-US" sz="5400" dirty="0">
              <a:ln w="12700">
                <a:solidFill>
                  <a:prstClr val="black"/>
                </a:solidFill>
                <a:prstDash val="solid"/>
              </a:ln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4364" y="4239875"/>
            <a:ext cx="1789671" cy="2207261"/>
          </a:xfrm>
          <a:prstGeom prst="ellipse">
            <a:avLst/>
          </a:prstGeom>
          <a:ln w="254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eft-Up Arrow 6"/>
          <p:cNvSpPr/>
          <p:nvPr/>
        </p:nvSpPr>
        <p:spPr>
          <a:xfrm rot="5400000">
            <a:off x="1771650" y="3105150"/>
            <a:ext cx="2095500" cy="2590800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de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419600" cy="3352800"/>
          </a:xfrm>
          <a:prstGeom prst="rect">
            <a:avLst/>
          </a:prstGeom>
        </p:spPr>
      </p:pic>
      <p:pic>
        <p:nvPicPr>
          <p:cNvPr id="8" name="Picture 7" descr="oc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3352800"/>
            <a:ext cx="4953000" cy="3505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371600"/>
            <a:ext cx="8763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8800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সংখ্যা </a:t>
            </a:r>
            <a:r>
              <a:rPr lang="fr-FR" sz="8800" b="1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পদ্ধতির</a:t>
            </a:r>
            <a:r>
              <a:rPr lang="fr-FR" sz="8800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fr-FR" sz="88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রুপান্তর</a:t>
            </a:r>
            <a:endParaRPr lang="en-US" sz="1600" dirty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3581400"/>
            <a:ext cx="35052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6600" b="1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অকট</a:t>
            </a:r>
            <a:r>
              <a:rPr lang="fr-FR" sz="6600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াল</a:t>
            </a:r>
            <a:endParaRPr lang="en-US" sz="1100" dirty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Left-Right Arrow 4"/>
          <p:cNvSpPr/>
          <p:nvPr/>
        </p:nvSpPr>
        <p:spPr>
          <a:xfrm>
            <a:off x="3886200" y="3810000"/>
            <a:ext cx="1905000" cy="5334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96000" y="3581400"/>
            <a:ext cx="2438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6600" b="1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দশম</a:t>
            </a:r>
            <a:r>
              <a:rPr lang="fr-FR" sz="6600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িক</a:t>
            </a:r>
            <a:endParaRPr lang="en-US" sz="1100" dirty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057400"/>
            <a:ext cx="8534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অকটাল</a:t>
            </a:r>
            <a:r>
              <a:rPr lang="en-US" sz="2800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সংখ্যার</a:t>
            </a:r>
            <a:r>
              <a:rPr lang="en-US" sz="2800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মান</a:t>
            </a:r>
            <a:r>
              <a:rPr lang="en-US" sz="2800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800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fr-FR" sz="16600" b="1" dirty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অকটাল</a:t>
            </a:r>
            <a:r>
              <a:rPr lang="en-US" sz="2800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দশমিক</a:t>
            </a:r>
            <a:r>
              <a:rPr lang="en-US" sz="2800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/ </a:t>
            </a:r>
            <a:r>
              <a:rPr lang="en-US" sz="2800" b="1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দশমিক</a:t>
            </a:r>
            <a:r>
              <a:rPr lang="en-US" sz="2800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অকটাল</a:t>
            </a:r>
            <a:r>
              <a:rPr lang="en-US" sz="2800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মান</a:t>
            </a:r>
            <a:r>
              <a:rPr lang="en-US" sz="2800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2800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অকটাল</a:t>
            </a:r>
            <a:r>
              <a:rPr lang="en-US" sz="2800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দশমিক</a:t>
            </a:r>
            <a:r>
              <a:rPr lang="en-US" sz="2800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/ </a:t>
            </a:r>
            <a:r>
              <a:rPr lang="en-US" sz="2800" b="1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দশমিক</a:t>
            </a:r>
            <a:r>
              <a:rPr lang="en-US" sz="2800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অকটাল</a:t>
            </a:r>
            <a:r>
              <a:rPr lang="en-US" sz="2800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মান</a:t>
            </a:r>
            <a:r>
              <a:rPr lang="en-US" sz="2800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নির্ণয়ের</a:t>
            </a:r>
            <a:r>
              <a:rPr lang="en-US" sz="2800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2800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800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sp>
        <p:nvSpPr>
          <p:cNvPr id="3" name="Rectangle 2"/>
          <p:cNvSpPr/>
          <p:nvPr/>
        </p:nvSpPr>
        <p:spPr>
          <a:xfrm>
            <a:off x="304800" y="990600"/>
            <a:ext cx="204254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4400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শিক্ষার্থীরা-</a:t>
            </a:r>
            <a:endParaRPr lang="en-US" sz="800" b="1" dirty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bldLvl="4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052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6600" b="1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অকট</a:t>
            </a:r>
            <a:r>
              <a:rPr lang="fr-FR" sz="6600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াল</a:t>
            </a:r>
            <a:endParaRPr lang="en-US" sz="1100" dirty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Left-Right Arrow 2"/>
          <p:cNvSpPr/>
          <p:nvPr/>
        </p:nvSpPr>
        <p:spPr>
          <a:xfrm>
            <a:off x="3505200" y="228600"/>
            <a:ext cx="1905000" cy="5334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715000" y="0"/>
            <a:ext cx="2438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6600" b="1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দশম</a:t>
            </a:r>
            <a:r>
              <a:rPr lang="fr-FR" sz="6600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িক</a:t>
            </a:r>
            <a:endParaRPr lang="en-US" sz="1100" dirty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5430371"/>
            <a:ext cx="624840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অকটাল</a:t>
            </a:r>
            <a:r>
              <a:rPr lang="fr-FR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fr-FR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সংখ্যা থেকে </a:t>
            </a:r>
            <a:r>
              <a:rPr lang="fr-FR" b="1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দশমিকে</a:t>
            </a:r>
            <a:r>
              <a:rPr lang="fr-FR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fr-FR" b="1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রূপান্তর</a:t>
            </a:r>
            <a:r>
              <a:rPr lang="fr-FR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fr-FR" b="1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fr-FR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fr-FR" b="1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fr-FR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-</a:t>
            </a:r>
          </a:p>
          <a:p>
            <a:pPr marL="406400">
              <a:lnSpc>
                <a:spcPct val="150000"/>
              </a:lnSpc>
              <a:buFont typeface="Arial" pitchFamily="34" charset="0"/>
              <a:buChar char="•"/>
            </a:pPr>
            <a:r>
              <a:rPr lang="fr-FR" b="1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অকট</a:t>
            </a:r>
            <a:r>
              <a:rPr lang="fr-FR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াল সংখ্যার প্</a:t>
            </a:r>
            <a:r>
              <a:rPr lang="fr-FR" b="1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রত</a:t>
            </a:r>
            <a:r>
              <a:rPr lang="fr-FR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্যে</a:t>
            </a:r>
            <a:r>
              <a:rPr lang="fr-FR" b="1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কট</a:t>
            </a:r>
            <a:r>
              <a:rPr lang="fr-FR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ি অং</a:t>
            </a:r>
            <a:r>
              <a:rPr lang="fr-FR" b="1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কক</a:t>
            </a:r>
            <a:r>
              <a:rPr lang="fr-FR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ে নি</a:t>
            </a:r>
            <a:r>
              <a:rPr lang="fr-FR" b="1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জস</a:t>
            </a:r>
            <a:r>
              <a:rPr lang="fr-FR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্ব স্থানীয় মান দিয়ে গুণ </a:t>
            </a:r>
            <a:r>
              <a:rPr lang="fr-FR" b="1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করত</a:t>
            </a:r>
            <a:r>
              <a:rPr lang="fr-FR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ে </a:t>
            </a:r>
            <a:r>
              <a:rPr lang="fr-FR" b="1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হব</a:t>
            </a:r>
            <a:r>
              <a:rPr lang="fr-FR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ে।</a:t>
            </a:r>
          </a:p>
          <a:p>
            <a:pPr marL="406400">
              <a:lnSpc>
                <a:spcPct val="150000"/>
              </a:lnSpc>
              <a:buFont typeface="Arial" pitchFamily="34" charset="0"/>
              <a:buChar char="•"/>
            </a:pPr>
            <a:r>
              <a:rPr lang="fr-FR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প্</a:t>
            </a:r>
            <a:r>
              <a:rPr lang="fr-FR" b="1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রত</a:t>
            </a:r>
            <a:r>
              <a:rPr lang="fr-FR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্যে</a:t>
            </a:r>
            <a:r>
              <a:rPr lang="fr-FR" b="1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কট</a:t>
            </a:r>
            <a:r>
              <a:rPr lang="fr-FR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ি গু</a:t>
            </a:r>
            <a:r>
              <a:rPr lang="fr-FR" b="1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নফল</a:t>
            </a:r>
            <a:r>
              <a:rPr lang="fr-FR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যোগ </a:t>
            </a:r>
            <a:r>
              <a:rPr lang="fr-FR" b="1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করত</a:t>
            </a:r>
            <a:r>
              <a:rPr lang="fr-FR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ে </a:t>
            </a:r>
            <a:r>
              <a:rPr lang="fr-FR" b="1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হব</a:t>
            </a:r>
            <a:r>
              <a:rPr lang="fr-FR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ে।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71336" y="2401749"/>
            <a:ext cx="1981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400" b="1" spc="3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151.63</a:t>
            </a:r>
          </a:p>
        </p:txBody>
      </p:sp>
      <p:cxnSp>
        <p:nvCxnSpPr>
          <p:cNvPr id="9" name="Elbow Connector 8"/>
          <p:cNvCxnSpPr/>
          <p:nvPr/>
        </p:nvCxnSpPr>
        <p:spPr>
          <a:xfrm>
            <a:off x="2219432" y="2991374"/>
            <a:ext cx="1143000" cy="228600"/>
          </a:xfrm>
          <a:prstGeom prst="bentConnector3">
            <a:avLst>
              <a:gd name="adj1" fmla="val -834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 flipH="1" flipV="1">
            <a:off x="1771650" y="2348210"/>
            <a:ext cx="3048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 flipH="1" flipV="1">
            <a:off x="1467644" y="2348210"/>
            <a:ext cx="3048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 flipH="1" flipV="1">
            <a:off x="1162844" y="2348210"/>
            <a:ext cx="3048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 flipH="1" flipV="1">
            <a:off x="2637631" y="2348210"/>
            <a:ext cx="3048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 flipH="1" flipV="1">
            <a:off x="2314575" y="2348210"/>
            <a:ext cx="3048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3345540" y="2981849"/>
            <a:ext cx="2362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Redix</a:t>
            </a:r>
            <a:r>
              <a:rPr lang="fr-FR" sz="2400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Point</a:t>
            </a:r>
          </a:p>
        </p:txBody>
      </p:sp>
      <p:graphicFrame>
        <p:nvGraphicFramePr>
          <p:cNvPr id="38" name="Table 37"/>
          <p:cNvGraphicFramePr>
            <a:graphicFrameLocks noGrp="1"/>
          </p:cNvGraphicFramePr>
          <p:nvPr/>
        </p:nvGraphicFramePr>
        <p:xfrm>
          <a:off x="1162050" y="1738610"/>
          <a:ext cx="1904999" cy="38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1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54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10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0874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9729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342900" algn="l"/>
                        </a:tabLst>
                      </a:pP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1181100" y="3531449"/>
          <a:ext cx="7162800" cy="185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27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271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271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271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271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271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8170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অংকের </a:t>
                      </a:r>
                      <a:r>
                        <a:rPr lang="fr-FR" sz="2400" b="1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অবস</a:t>
                      </a:r>
                      <a:r>
                        <a:rPr lang="fr-FR" sz="24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্থান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tabLst>
                          <a:tab pos="342900" algn="l"/>
                        </a:tabLst>
                      </a:pPr>
                      <a:r>
                        <a:rPr lang="fr-FR" sz="1100" b="1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Redix</a:t>
                      </a:r>
                      <a:r>
                        <a:rPr lang="fr-FR" sz="1100" b="1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Point</a:t>
                      </a:r>
                      <a:endParaRPr lang="en-US" sz="11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-1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-2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8061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স্থানীয় মান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lang="en-US" sz="2800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lang="en-US" sz="2800" baseline="300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lang="en-US" sz="2800" baseline="300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lang="en-US" sz="2800" baseline="30000" dirty="0">
                          <a:solidFill>
                            <a:schemeClr val="tx1"/>
                          </a:solidFill>
                        </a:rPr>
                        <a:t>-1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lang="en-US" sz="2800" baseline="30000" dirty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3289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342900" algn="l"/>
                        </a:tabLst>
                      </a:pPr>
                      <a:endParaRPr lang="en-US" sz="1100" baseline="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.125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.016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40" name="Rectangle 39"/>
          <p:cNvSpPr/>
          <p:nvPr/>
        </p:nvSpPr>
        <p:spPr>
          <a:xfrm>
            <a:off x="219075" y="1681460"/>
            <a:ext cx="914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অবস</a:t>
            </a:r>
            <a:r>
              <a:rPr lang="fr-FR" sz="2400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্থান </a:t>
            </a:r>
          </a:p>
        </p:txBody>
      </p:sp>
      <p:sp>
        <p:nvSpPr>
          <p:cNvPr id="41" name="Rectangle 40"/>
          <p:cNvSpPr/>
          <p:nvPr/>
        </p:nvSpPr>
        <p:spPr>
          <a:xfrm>
            <a:off x="152400" y="1066800"/>
            <a:ext cx="259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0, 1, 2, 3, 4, 5, 6, 7 </a:t>
            </a:r>
          </a:p>
        </p:txBody>
      </p:sp>
      <p:sp>
        <p:nvSpPr>
          <p:cNvPr id="43" name="Rectangle 42"/>
          <p:cNvSpPr/>
          <p:nvPr/>
        </p:nvSpPr>
        <p:spPr>
          <a:xfrm>
            <a:off x="5715000" y="1066800"/>
            <a:ext cx="3124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0, 1, 2, 3, 4, 5, 6, 7, 8, 9 </a:t>
            </a:r>
          </a:p>
        </p:txBody>
      </p:sp>
      <p:sp>
        <p:nvSpPr>
          <p:cNvPr id="44" name="Rectangle 43"/>
          <p:cNvSpPr/>
          <p:nvPr/>
        </p:nvSpPr>
        <p:spPr>
          <a:xfrm>
            <a:off x="3755574" y="1019628"/>
            <a:ext cx="10070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Base</a:t>
            </a:r>
            <a:endParaRPr lang="en-US" sz="3200" dirty="0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4876800" y="1353456"/>
            <a:ext cx="8382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rot="10800000">
            <a:off x="2743200" y="1333500"/>
            <a:ext cx="914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800" decel="100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800" decel="100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8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9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9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90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4"/>
      <p:bldP spid="7" grpId="0"/>
      <p:bldP spid="36" grpId="0"/>
      <p:bldP spid="40" grpId="0"/>
      <p:bldP spid="41" grpId="0"/>
      <p:bldP spid="43" grpId="0"/>
      <p:bldP spid="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5052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6600" b="1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অকট</a:t>
            </a:r>
            <a:r>
              <a:rPr lang="fr-FR" sz="6600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াল</a:t>
            </a:r>
            <a:endParaRPr lang="en-US" sz="1100" dirty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Left-Right Arrow 4"/>
          <p:cNvSpPr/>
          <p:nvPr/>
        </p:nvSpPr>
        <p:spPr>
          <a:xfrm>
            <a:off x="3505200" y="228600"/>
            <a:ext cx="1905000" cy="5334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715000" y="0"/>
            <a:ext cx="2438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6600" b="1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দশম</a:t>
            </a:r>
            <a:r>
              <a:rPr lang="fr-FR" sz="6600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িক</a:t>
            </a:r>
            <a:endParaRPr lang="en-US" sz="1100" dirty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3453825"/>
            <a:ext cx="8077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200" b="1" spc="3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151.63=1</a:t>
            </a:r>
            <a:r>
              <a:rPr lang="fr-FR" sz="3200" b="1" spc="3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en-US" sz="3200" b="1" spc="3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3200" b="1" spc="300" baseline="30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3200" b="1" spc="3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+5</a:t>
            </a:r>
            <a:r>
              <a:rPr lang="fr-FR" sz="3200" b="1" spc="3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en-US" sz="3200" b="1" spc="3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3200" b="1" spc="300" baseline="30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fr-FR" sz="3200" b="1" spc="3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+1</a:t>
            </a:r>
            <a:r>
              <a:rPr lang="fr-FR" sz="3200" b="1" spc="3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en-US" sz="3200" b="1" spc="3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3200" b="1" spc="300" baseline="30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fr-FR" sz="3200" b="1" spc="3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+6</a:t>
            </a:r>
            <a:r>
              <a:rPr lang="fr-FR" sz="3200" b="1" spc="3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en-US" sz="3200" b="1" spc="3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3200" b="1" spc="300" baseline="30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fr-FR" sz="3200" b="1" spc="3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+3</a:t>
            </a:r>
            <a:r>
              <a:rPr lang="fr-FR" sz="3200" b="1" spc="3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en-US" sz="3200" b="1" spc="3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3200" b="1" spc="300" baseline="30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-2</a:t>
            </a:r>
            <a:endParaRPr lang="fr-FR" sz="3200" b="1" spc="3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4353580"/>
            <a:ext cx="8458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spc="3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151.63</a:t>
            </a:r>
            <a:r>
              <a:rPr lang="en-US" sz="3200" b="1" spc="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=64</a:t>
            </a:r>
            <a:r>
              <a:rPr lang="fr-FR" sz="3200" b="1" spc="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200" b="1" spc="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r>
              <a:rPr lang="fr-FR" sz="3200" b="1" spc="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+1+</a:t>
            </a:r>
            <a:r>
              <a:rPr lang="en-US" sz="3200" b="1" spc="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.75</a:t>
            </a:r>
            <a:r>
              <a:rPr lang="fr-FR" sz="3200" b="1" spc="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200" b="1" spc="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200" b="1" spc="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047=105.797</a:t>
            </a:r>
            <a:endParaRPr lang="fr-FR" sz="3200" b="1" spc="6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934200" y="2912984"/>
            <a:ext cx="1981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Base-8 Number System</a:t>
            </a:r>
            <a:endParaRPr lang="en-US" sz="1400" dirty="0"/>
          </a:p>
        </p:txBody>
      </p:sp>
      <p:sp>
        <p:nvSpPr>
          <p:cNvPr id="10" name="Down Arrow 9"/>
          <p:cNvSpPr/>
          <p:nvPr/>
        </p:nvSpPr>
        <p:spPr>
          <a:xfrm>
            <a:off x="7421380" y="3246620"/>
            <a:ext cx="1524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28600" y="2390775"/>
            <a:ext cx="1981200" cy="646331"/>
          </a:xfrm>
          <a:prstGeom prst="rect">
            <a:avLst/>
          </a:prstGeom>
          <a:ln w="2857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fr-FR" sz="3600" b="1" spc="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151.63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457200" y="1371600"/>
            <a:ext cx="2743200" cy="1172369"/>
            <a:chOff x="685800" y="990600"/>
            <a:chExt cx="1905000" cy="457994"/>
          </a:xfrm>
        </p:grpSpPr>
        <p:cxnSp>
          <p:nvCxnSpPr>
            <p:cNvPr id="13" name="Straight Arrow Connector 12"/>
            <p:cNvCxnSpPr/>
            <p:nvPr/>
          </p:nvCxnSpPr>
          <p:spPr>
            <a:xfrm rot="16200000" flipH="1">
              <a:off x="457200" y="1219200"/>
              <a:ext cx="457994" cy="794"/>
            </a:xfrm>
            <a:prstGeom prst="curvedConnector3">
              <a:avLst>
                <a:gd name="adj1" fmla="val 50000"/>
              </a:avLst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685800" y="990600"/>
              <a:ext cx="1905000" cy="158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1066800" y="1828801"/>
            <a:ext cx="2133600" cy="715168"/>
            <a:chOff x="685800" y="990600"/>
            <a:chExt cx="1905000" cy="457994"/>
          </a:xfrm>
        </p:grpSpPr>
        <p:cxnSp>
          <p:nvCxnSpPr>
            <p:cNvPr id="23" name="Straight Arrow Connector 12"/>
            <p:cNvCxnSpPr/>
            <p:nvPr/>
          </p:nvCxnSpPr>
          <p:spPr>
            <a:xfrm rot="16200000" flipH="1">
              <a:off x="457200" y="1219200"/>
              <a:ext cx="457994" cy="794"/>
            </a:xfrm>
            <a:prstGeom prst="curvedConnector3">
              <a:avLst>
                <a:gd name="adj1" fmla="val 50000"/>
              </a:avLst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685800" y="990600"/>
              <a:ext cx="1905000" cy="158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1905000" y="2286000"/>
            <a:ext cx="1295400" cy="257969"/>
            <a:chOff x="685800" y="990600"/>
            <a:chExt cx="1905000" cy="457994"/>
          </a:xfrm>
        </p:grpSpPr>
        <p:cxnSp>
          <p:nvCxnSpPr>
            <p:cNvPr id="26" name="Straight Arrow Connector 12"/>
            <p:cNvCxnSpPr/>
            <p:nvPr/>
          </p:nvCxnSpPr>
          <p:spPr>
            <a:xfrm rot="16200000" flipH="1">
              <a:off x="457200" y="1219200"/>
              <a:ext cx="457994" cy="794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685800" y="990600"/>
              <a:ext cx="1905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Rectangle 27"/>
          <p:cNvSpPr/>
          <p:nvPr/>
        </p:nvSpPr>
        <p:spPr>
          <a:xfrm>
            <a:off x="3352800" y="1250430"/>
            <a:ext cx="2819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 Position in the number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3352800" y="1678745"/>
            <a:ext cx="2971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0 Position in the number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3202900" y="2119860"/>
            <a:ext cx="304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- 2 Position in the number</a:t>
            </a:r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 flipV="1">
            <a:off x="762000" y="5039377"/>
            <a:ext cx="838200" cy="504031"/>
            <a:chOff x="685800" y="990600"/>
            <a:chExt cx="1905000" cy="457994"/>
          </a:xfrm>
        </p:grpSpPr>
        <p:cxnSp>
          <p:nvCxnSpPr>
            <p:cNvPr id="32" name="Straight Arrow Connector 12"/>
            <p:cNvCxnSpPr/>
            <p:nvPr/>
          </p:nvCxnSpPr>
          <p:spPr>
            <a:xfrm rot="16200000" flipH="1">
              <a:off x="457200" y="1219200"/>
              <a:ext cx="457994" cy="794"/>
            </a:xfrm>
            <a:prstGeom prst="curvedConnector3">
              <a:avLst>
                <a:gd name="adj1" fmla="val 50000"/>
              </a:avLst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5800" y="990600"/>
              <a:ext cx="1905000" cy="158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Rectangle 33"/>
          <p:cNvSpPr/>
          <p:nvPr/>
        </p:nvSpPr>
        <p:spPr>
          <a:xfrm>
            <a:off x="1676400" y="5344180"/>
            <a:ext cx="152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number in Octal System</a:t>
            </a:r>
            <a:endParaRPr lang="en-US" sz="1400" dirty="0"/>
          </a:p>
        </p:txBody>
      </p:sp>
      <p:grpSp>
        <p:nvGrpSpPr>
          <p:cNvPr id="35" name="Group 34"/>
          <p:cNvGrpSpPr/>
          <p:nvPr/>
        </p:nvGrpSpPr>
        <p:grpSpPr>
          <a:xfrm flipH="1" flipV="1">
            <a:off x="6629400" y="5039379"/>
            <a:ext cx="838200" cy="504031"/>
            <a:chOff x="685800" y="990600"/>
            <a:chExt cx="1905000" cy="457994"/>
          </a:xfrm>
        </p:grpSpPr>
        <p:cxnSp>
          <p:nvCxnSpPr>
            <p:cNvPr id="36" name="Straight Arrow Connector 12"/>
            <p:cNvCxnSpPr/>
            <p:nvPr/>
          </p:nvCxnSpPr>
          <p:spPr>
            <a:xfrm rot="16200000" flipH="1">
              <a:off x="457200" y="1219200"/>
              <a:ext cx="457994" cy="794"/>
            </a:xfrm>
            <a:prstGeom prst="curvedConnector3">
              <a:avLst>
                <a:gd name="adj1" fmla="val 50000"/>
              </a:avLst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685800" y="990600"/>
              <a:ext cx="1905000" cy="158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Rectangle 37"/>
          <p:cNvSpPr/>
          <p:nvPr/>
        </p:nvSpPr>
        <p:spPr>
          <a:xfrm>
            <a:off x="4648200" y="5267980"/>
            <a:ext cx="1828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same number in Decimal System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9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 animBg="1"/>
      <p:bldP spid="11" grpId="0"/>
      <p:bldP spid="28" grpId="0"/>
      <p:bldP spid="29" grpId="0"/>
      <p:bldP spid="30" grpId="0"/>
      <p:bldP spid="34" grpId="0"/>
      <p:bldP spid="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3810000"/>
            <a:ext cx="6248400" cy="2823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fr-FR" sz="2000" b="1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দশম</a:t>
            </a:r>
            <a:r>
              <a:rPr lang="fr-FR" sz="2000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িক সংখ্যা থেকে </a:t>
            </a:r>
            <a:r>
              <a:rPr lang="fr-FR" sz="2000" b="1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অকট</a:t>
            </a:r>
            <a:r>
              <a:rPr lang="fr-FR" sz="2000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াল সংখ্যায় রূপান্</a:t>
            </a:r>
            <a:r>
              <a:rPr lang="fr-FR" sz="2000" b="1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তর</a:t>
            </a:r>
            <a:r>
              <a:rPr lang="fr-FR" sz="2000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fr-FR" sz="2000" b="1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করত</a:t>
            </a:r>
            <a:r>
              <a:rPr lang="fr-FR" sz="2000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ে </a:t>
            </a:r>
            <a:r>
              <a:rPr lang="fr-FR" sz="2000" b="1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হল</a:t>
            </a:r>
            <a:r>
              <a:rPr lang="fr-FR" sz="2000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ে-</a:t>
            </a:r>
          </a:p>
          <a:p>
            <a:pPr marL="177800" indent="228600">
              <a:lnSpc>
                <a:spcPct val="150000"/>
              </a:lnSpc>
              <a:buFont typeface="Arial" pitchFamily="34" charset="0"/>
              <a:buChar char="•"/>
            </a:pPr>
            <a:r>
              <a:rPr lang="fr-FR" sz="2000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fr-FR" sz="2000" b="1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দশম</a:t>
            </a:r>
            <a:r>
              <a:rPr lang="fr-FR" sz="2000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িক সংখ্যাটিকে </a:t>
            </a:r>
            <a:r>
              <a:rPr lang="fr-FR" sz="2000" b="1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অকট</a:t>
            </a:r>
            <a:r>
              <a:rPr lang="fr-FR" sz="2000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াল সংখ্যার ভিত্তি (৮) দ্বারা ভাগ </a:t>
            </a:r>
            <a:r>
              <a:rPr lang="fr-FR" sz="2000" b="1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করত</a:t>
            </a:r>
            <a:r>
              <a:rPr lang="fr-FR" sz="2000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ে </a:t>
            </a:r>
            <a:r>
              <a:rPr lang="fr-FR" sz="2000" b="1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হব</a:t>
            </a:r>
            <a:r>
              <a:rPr lang="fr-FR" sz="2000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ে।</a:t>
            </a:r>
          </a:p>
          <a:p>
            <a:pPr marL="177800" indent="228600">
              <a:lnSpc>
                <a:spcPct val="150000"/>
              </a:lnSpc>
              <a:buFont typeface="Arial" pitchFamily="34" charset="0"/>
              <a:buChar char="•"/>
            </a:pPr>
            <a:r>
              <a:rPr lang="fr-FR" sz="2000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ভা</a:t>
            </a:r>
            <a:r>
              <a:rPr lang="fr-FR" sz="2000" b="1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গফল</a:t>
            </a:r>
            <a:r>
              <a:rPr lang="fr-FR" sz="2000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০ না </a:t>
            </a:r>
            <a:r>
              <a:rPr lang="fr-FR" sz="2000" b="1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হওয়</a:t>
            </a:r>
            <a:r>
              <a:rPr lang="fr-FR" sz="2000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া </a:t>
            </a:r>
            <a:r>
              <a:rPr lang="fr-FR" sz="2000" b="1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পর</a:t>
            </a:r>
            <a:r>
              <a:rPr lang="fr-FR" sz="2000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্</a:t>
            </a:r>
            <a:r>
              <a:rPr lang="fr-FR" sz="2000" b="1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যন</a:t>
            </a:r>
            <a:r>
              <a:rPr lang="fr-FR" sz="2000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্ত পুনঃ পুনঃ ভাগ </a:t>
            </a:r>
            <a:r>
              <a:rPr lang="fr-FR" sz="2000" b="1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করত</a:t>
            </a:r>
            <a:r>
              <a:rPr lang="fr-FR" sz="2000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ে </a:t>
            </a:r>
            <a:r>
              <a:rPr lang="fr-FR" sz="2000" b="1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হব</a:t>
            </a:r>
            <a:r>
              <a:rPr lang="fr-FR" sz="2000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ে। </a:t>
            </a:r>
          </a:p>
          <a:p>
            <a:pPr marL="177800" indent="228600">
              <a:lnSpc>
                <a:spcPct val="150000"/>
              </a:lnSpc>
              <a:buFont typeface="Arial" pitchFamily="34" charset="0"/>
              <a:buChar char="•"/>
            </a:pPr>
            <a:r>
              <a:rPr lang="fr-FR" sz="2000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প্রাপ্ত ভা</a:t>
            </a:r>
            <a:r>
              <a:rPr lang="fr-FR" sz="2000" b="1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গশ</a:t>
            </a:r>
            <a:r>
              <a:rPr lang="fr-FR" sz="2000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েষ ভা</a:t>
            </a:r>
            <a:r>
              <a:rPr lang="fr-FR" sz="2000" b="1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গফল</a:t>
            </a:r>
            <a:r>
              <a:rPr lang="fr-FR" sz="2000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ের ডান পাশে </a:t>
            </a:r>
            <a:r>
              <a:rPr lang="fr-FR" sz="2000" b="1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বস</a:t>
            </a:r>
            <a:r>
              <a:rPr lang="fr-FR" sz="2000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াতে </a:t>
            </a:r>
            <a:r>
              <a:rPr lang="fr-FR" sz="2000" b="1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হব</a:t>
            </a:r>
            <a:r>
              <a:rPr lang="fr-FR" sz="2000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ে।</a:t>
            </a:r>
          </a:p>
          <a:p>
            <a:pPr marL="177800" indent="228600">
              <a:lnSpc>
                <a:spcPct val="150000"/>
              </a:lnSpc>
              <a:buFont typeface="Arial" pitchFamily="34" charset="0"/>
              <a:buChar char="•"/>
            </a:pPr>
            <a:r>
              <a:rPr lang="fr-FR" sz="2000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fr-FR" sz="2000" b="1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সবশ</a:t>
            </a:r>
            <a:r>
              <a:rPr lang="fr-FR" sz="2000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েষ প্রাপ্ত ভা</a:t>
            </a:r>
            <a:r>
              <a:rPr lang="fr-FR" sz="2000" b="1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গশ</a:t>
            </a:r>
            <a:r>
              <a:rPr lang="fr-FR" sz="2000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েষ </a:t>
            </a:r>
            <a:r>
              <a:rPr lang="fr-FR" sz="2000" b="1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সর</a:t>
            </a:r>
            <a:r>
              <a:rPr lang="fr-FR" sz="2000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্বোচ্চ গুরুত্বের অংক ।</a:t>
            </a:r>
          </a:p>
          <a:p>
            <a:pPr marL="177800" indent="228600">
              <a:lnSpc>
                <a:spcPct val="150000"/>
              </a:lnSpc>
              <a:buFont typeface="Arial" pitchFamily="34" charset="0"/>
              <a:buChar char="•"/>
            </a:pPr>
            <a:r>
              <a:rPr lang="fr-FR" sz="2000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fr-FR" sz="2000" b="1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সর</a:t>
            </a:r>
            <a:r>
              <a:rPr lang="fr-FR" sz="2000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্বোচ্চ গুরুত্বের অংক থেকে লেখা শুরু </a:t>
            </a:r>
            <a:r>
              <a:rPr lang="fr-FR" sz="2000" b="1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fr-FR" sz="2000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ে ক্</a:t>
            </a:r>
            <a:r>
              <a:rPr lang="fr-FR" sz="2000" b="1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রম</a:t>
            </a:r>
            <a:r>
              <a:rPr lang="fr-FR" sz="2000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ান্</a:t>
            </a:r>
            <a:r>
              <a:rPr lang="fr-FR" sz="2000" b="1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বয়</a:t>
            </a:r>
            <a:r>
              <a:rPr lang="fr-FR" sz="2000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ে ডা</a:t>
            </a:r>
            <a:r>
              <a:rPr lang="fr-FR" sz="2000" b="1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নদ</a:t>
            </a:r>
            <a:r>
              <a:rPr lang="fr-FR" sz="2000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িকে </a:t>
            </a:r>
            <a:r>
              <a:rPr lang="fr-FR" sz="2000" b="1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বসব</a:t>
            </a:r>
            <a:r>
              <a:rPr lang="fr-FR" sz="2000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ে। </a:t>
            </a:r>
            <a:endParaRPr lang="en-US" sz="2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0534009"/>
              </p:ext>
            </p:extLst>
          </p:nvPr>
        </p:nvGraphicFramePr>
        <p:xfrm>
          <a:off x="860036" y="1535668"/>
          <a:ext cx="3399155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8455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err="1">
                          <a:solidFill>
                            <a:schemeClr val="tx1"/>
                          </a:solidFill>
                        </a:rPr>
                        <a:t>ভাজক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2000" b="1" dirty="0" err="1">
                          <a:solidFill>
                            <a:schemeClr val="tx1"/>
                          </a:solidFill>
                        </a:rPr>
                        <a:t>ভাজ্য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2260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108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ভাগশেষ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2260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226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2260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5181600" y="-81360"/>
            <a:ext cx="35052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66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অকট</a:t>
            </a:r>
            <a:r>
              <a:rPr lang="fr-FR" sz="66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াল</a:t>
            </a:r>
            <a:endParaRPr lang="en-US" sz="6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Left-Right Arrow 4"/>
          <p:cNvSpPr/>
          <p:nvPr/>
        </p:nvSpPr>
        <p:spPr>
          <a:xfrm>
            <a:off x="3505200" y="228600"/>
            <a:ext cx="1905000" cy="5334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66737" y="0"/>
            <a:ext cx="2438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66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দশম</a:t>
            </a:r>
            <a:r>
              <a:rPr lang="fr-FR" sz="66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িক</a:t>
            </a:r>
            <a:endParaRPr lang="en-US" sz="11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0" y="3316069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2060"/>
                </a:solidFill>
                <a:latin typeface="Arial Black" pitchFamily="34" charset="0"/>
              </a:rPr>
              <a:t>(</a:t>
            </a:r>
            <a:r>
              <a:rPr lang="en-US" sz="3600" b="1" dirty="0" smtClean="0">
                <a:solidFill>
                  <a:srgbClr val="002060"/>
                </a:solidFill>
                <a:latin typeface="Arial Black" pitchFamily="34" charset="0"/>
              </a:rPr>
              <a:t>154)</a:t>
            </a:r>
            <a:r>
              <a:rPr lang="en-US" sz="3600" b="1" baseline="-25000" dirty="0" smtClean="0">
                <a:solidFill>
                  <a:srgbClr val="002060"/>
                </a:solidFill>
                <a:latin typeface="Arial Black" pitchFamily="34" charset="0"/>
              </a:rPr>
              <a:t>8</a:t>
            </a:r>
            <a:endParaRPr lang="en-US" sz="3600" b="1" baseline="-250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5000" y="1487269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Arial Black" pitchFamily="34" charset="0"/>
              </a:rPr>
              <a:t>(108)</a:t>
            </a:r>
            <a:r>
              <a:rPr lang="en-US" sz="3600" b="1" baseline="-25000" dirty="0">
                <a:solidFill>
                  <a:srgbClr val="0070C0"/>
                </a:solidFill>
                <a:latin typeface="Arial Black" pitchFamily="34" charset="0"/>
              </a:rPr>
              <a:t>10</a:t>
            </a:r>
          </a:p>
        </p:txBody>
      </p:sp>
      <p:sp>
        <p:nvSpPr>
          <p:cNvPr id="10" name="Down Arrow 9"/>
          <p:cNvSpPr/>
          <p:nvPr/>
        </p:nvSpPr>
        <p:spPr>
          <a:xfrm>
            <a:off x="6477000" y="2249269"/>
            <a:ext cx="5334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rot="5400000" flipH="1" flipV="1">
            <a:off x="3851680" y="2989024"/>
            <a:ext cx="1041400" cy="142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4504010" y="3288268"/>
            <a:ext cx="6527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MSD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517636" y="2399268"/>
            <a:ext cx="6864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LSD</a:t>
            </a:r>
            <a:endParaRPr lang="en-US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4"/>
      <p:bldP spid="7" grpId="0"/>
      <p:bldP spid="9" grpId="0"/>
      <p:bldP spid="10" grpId="0" animBg="1"/>
      <p:bldP spid="13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19400" y="0"/>
            <a:ext cx="35052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6600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1100" dirty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28800" y="1600200"/>
            <a:ext cx="5486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6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(29)</a:t>
            </a:r>
            <a:r>
              <a:rPr lang="fr-FR" sz="6600" b="1" baseline="-25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fr-FR" sz="6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6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 (?)</a:t>
            </a:r>
            <a:r>
              <a:rPr lang="fr-FR" sz="6600" b="1" baseline="-25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US" sz="1100" baseline="-25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28800" y="3429000"/>
            <a:ext cx="63246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6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(63)</a:t>
            </a:r>
            <a:r>
              <a:rPr lang="fr-FR" sz="6600" b="1" baseline="-25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fr-FR" sz="6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 (?)</a:t>
            </a:r>
            <a:r>
              <a:rPr lang="fr-FR" sz="6600" b="1" baseline="-25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fr-FR" sz="6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6600" baseline="-25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259</TotalTime>
  <Words>317</Words>
  <Application>Microsoft Office PowerPoint</Application>
  <PresentationFormat>On-screen Show (4:3)</PresentationFormat>
  <Paragraphs>89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Arial</vt:lpstr>
      <vt:lpstr>Arial Black</vt:lpstr>
      <vt:lpstr>Franklin Gothic Book</vt:lpstr>
      <vt:lpstr>Franklin Gothic Medium</vt:lpstr>
      <vt:lpstr>Nikosh</vt:lpstr>
      <vt:lpstr>NikoshBAN</vt:lpstr>
      <vt:lpstr>Symbol</vt:lpstr>
      <vt:lpstr>Times New Roman</vt:lpstr>
      <vt:lpstr>Wingdings</vt:lpstr>
      <vt:lpstr>Wingdings 2</vt:lpstr>
      <vt:lpstr>Trek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Ahmadia Dalam Pir R</dc:creator>
  <cp:lastModifiedBy>NURAT</cp:lastModifiedBy>
  <cp:revision>68</cp:revision>
  <dcterms:created xsi:type="dcterms:W3CDTF">2019-02-20T04:24:29Z</dcterms:created>
  <dcterms:modified xsi:type="dcterms:W3CDTF">2020-11-13T17:18:22Z</dcterms:modified>
</cp:coreProperties>
</file>