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81001"/>
            <a:ext cx="6400800" cy="2362199"/>
          </a:xfrm>
        </p:spPr>
        <p:txBody>
          <a:bodyPr>
            <a:normAutofit/>
          </a:bodyPr>
          <a:lstStyle/>
          <a:p>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2590800"/>
            <a:ext cx="6477000" cy="4267200"/>
          </a:xfrm>
        </p:spPr>
        <p:txBody>
          <a:bodyPr/>
          <a:lstStyle/>
          <a:p>
            <a:endParaRPr lang="en-US" dirty="0"/>
          </a:p>
        </p:txBody>
      </p:sp>
      <p:sp>
        <p:nvSpPr>
          <p:cNvPr id="4" name="Title 1"/>
          <p:cNvSpPr txBox="1">
            <a:spLocks/>
          </p:cNvSpPr>
          <p:nvPr/>
        </p:nvSpPr>
        <p:spPr>
          <a:xfrm>
            <a:off x="2243137" y="914400"/>
            <a:ext cx="4800600" cy="144780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800" b="1" dirty="0" smtClean="0">
                <a:solidFill>
                  <a:srgbClr val="FF0000"/>
                </a:solidFill>
                <a:latin typeface="Times New Roman" pitchFamily="18" charset="0"/>
                <a:cs typeface="Times New Roman" pitchFamily="18" charset="0"/>
              </a:rPr>
              <a:t>أهلا سهلا مرحبا</a:t>
            </a:r>
            <a:r>
              <a:rPr lang="bn-BD" sz="4000" dirty="0" smtClean="0">
                <a:latin typeface="NikoshBAN" pitchFamily="2" charset="0"/>
                <a:cs typeface="NikoshBAN" pitchFamily="2" charset="0"/>
              </a:rPr>
              <a:t> </a:t>
            </a:r>
            <a:endParaRPr lang="en-US" sz="1800" dirty="0">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667000"/>
            <a:ext cx="5934075" cy="3852473"/>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346156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xit" presetSubtype="0" fill="hold" grpId="0" nodeType="clickEffect" nodePh="1">
                                  <p:stCondLst>
                                    <p:cond delay="0"/>
                                  </p:stCondLst>
                                  <p:endCondLst>
                                    <p:cond evt="begin" delay="0">
                                      <p:tn val="5"/>
                                    </p:cond>
                                  </p:end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7" presetClass="exit" presetSubtype="0" fill="hold" grpId="0" nodeType="withEffect" nodePh="1">
                                  <p:stCondLst>
                                    <p:cond delay="0"/>
                                  </p:stCondLst>
                                  <p:endCondLst>
                                    <p:cond evt="begin" delay="0">
                                      <p:tn val="10"/>
                                    </p:cond>
                                  </p:endCondLst>
                                  <p:childTnLst>
                                    <p:animEffect transition="out" filter="fade">
                                      <p:cBhvr>
                                        <p:cTn id="11" dur="1000"/>
                                        <p:tgtEl>
                                          <p:spTgt spid="3">
                                            <p:txEl>
                                              <p:pRg st="0" end="0"/>
                                            </p:txEl>
                                          </p:spTgt>
                                        </p:tgtEl>
                                      </p:cBhvr>
                                    </p:animEffect>
                                    <p:anim calcmode="lin" valueType="num">
                                      <p:cBhvr>
                                        <p:cTn id="1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p:tgtEl>
                                          <p:spTgt spid="3">
                                            <p:txEl>
                                              <p:pRg st="0" end="0"/>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0" end="0"/>
                                            </p:txEl>
                                          </p:spTgt>
                                        </p:tgtEl>
                                        <p:attrNameLst>
                                          <p:attrName>style.visibility</p:attrName>
                                        </p:attrNameLst>
                                      </p:cBhvr>
                                      <p:to>
                                        <p:strVal val="hidden"/>
                                      </p:to>
                                    </p:set>
                                  </p:childTnLst>
                                </p:cTn>
                              </p:par>
                              <p:par>
                                <p:cTn id="15" presetID="47"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par>
                                <p:cTn id="20" presetID="47" presetClass="exit" presetSubtype="0" fill="hold" nodeType="withEffect">
                                  <p:stCondLst>
                                    <p:cond delay="0"/>
                                  </p:stCondLst>
                                  <p:childTnLst>
                                    <p:animEffect transition="out" filter="fade">
                                      <p:cBhvr>
                                        <p:cTn id="21" dur="1000"/>
                                        <p:tgtEl>
                                          <p:spTgt spid="5"/>
                                        </p:tgtEl>
                                      </p:cBhvr>
                                    </p:animEffect>
                                    <p:anim calcmode="lin" valueType="num">
                                      <p:cBhvr>
                                        <p:cTn id="22" dur="1000"/>
                                        <p:tgtEl>
                                          <p:spTgt spid="5"/>
                                        </p:tgtEl>
                                        <p:attrNameLst>
                                          <p:attrName>ppt_x</p:attrName>
                                        </p:attrNameLst>
                                      </p:cBhvr>
                                      <p:tavLst>
                                        <p:tav tm="0">
                                          <p:val>
                                            <p:strVal val="ppt_x"/>
                                          </p:val>
                                        </p:tav>
                                        <p:tav tm="100000">
                                          <p:val>
                                            <p:strVal val="ppt_x"/>
                                          </p:val>
                                        </p:tav>
                                      </p:tavLst>
                                    </p:anim>
                                    <p:anim calcmode="lin" valueType="num">
                                      <p:cBhvr>
                                        <p:cTn id="23" dur="1000"/>
                                        <p:tgtEl>
                                          <p:spTgt spid="5"/>
                                        </p:tgtEl>
                                        <p:attrNameLst>
                                          <p:attrName>ppt_y</p:attrName>
                                        </p:attrNameLst>
                                      </p:cBhvr>
                                      <p:tavLst>
                                        <p:tav tm="0">
                                          <p:val>
                                            <p:strVal val="ppt_y"/>
                                          </p:val>
                                        </p:tav>
                                        <p:tav tm="100000">
                                          <p:val>
                                            <p:strVal val="ppt_y-.1"/>
                                          </p:val>
                                        </p:tav>
                                      </p:tavLst>
                                    </p:anim>
                                    <p:set>
                                      <p:cBhvr>
                                        <p:cTn id="24"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77000"/>
            <a:ext cx="6858000" cy="152400"/>
          </a:xfrm>
        </p:spPr>
        <p:txBody>
          <a:bodyPr>
            <a:normAutofit fontScale="90000"/>
          </a:bodyPr>
          <a:lstStyle/>
          <a:p>
            <a:endParaRPr lang="en-US" dirty="0"/>
          </a:p>
        </p:txBody>
      </p:sp>
      <p:sp>
        <p:nvSpPr>
          <p:cNvPr id="3" name="Subtitle 2"/>
          <p:cNvSpPr>
            <a:spLocks noGrp="1"/>
          </p:cNvSpPr>
          <p:nvPr>
            <p:ph type="subTitle" idx="1"/>
          </p:nvPr>
        </p:nvSpPr>
        <p:spPr/>
        <p:txBody>
          <a:bodyPr/>
          <a:lstStyle/>
          <a:p>
            <a:endParaRPr lang="en-US"/>
          </a:p>
        </p:txBody>
      </p:sp>
      <p:sp>
        <p:nvSpPr>
          <p:cNvPr id="4" name="Title 1"/>
          <p:cNvSpPr txBox="1">
            <a:spLocks/>
          </p:cNvSpPr>
          <p:nvPr/>
        </p:nvSpPr>
        <p:spPr>
          <a:xfrm>
            <a:off x="2717132" y="228226"/>
            <a:ext cx="3988468" cy="1448174"/>
          </a:xfrm>
          <a:prstGeom prst="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8000" b="1" smtClean="0">
                <a:solidFill>
                  <a:srgbClr val="C00000"/>
                </a:solidFill>
                <a:latin typeface="NikoshBAN" pitchFamily="2" charset="0"/>
                <a:cs typeface="NikoshBAN" pitchFamily="2" charset="0"/>
              </a:rPr>
              <a:t>شُكْرًا</a:t>
            </a:r>
            <a:endParaRPr lang="en-US" sz="8000" b="1" dirty="0">
              <a:solidFill>
                <a:srgbClr val="C00000"/>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09" y="1600200"/>
            <a:ext cx="6474191" cy="4333876"/>
          </a:xfrm>
          <a:prstGeom prst="rect">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426035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400800"/>
            <a:ext cx="3200400" cy="381000"/>
          </a:xfrm>
        </p:spPr>
        <p:txBody>
          <a:bodyPr>
            <a:normAutofit fontScale="90000"/>
          </a:bodyPr>
          <a:lstStyle/>
          <a:p>
            <a:pPr rtl="1"/>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5105400" y="5791200"/>
            <a:ext cx="2819400" cy="7620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267200"/>
            <a:ext cx="8251372" cy="2514600"/>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
        <p:nvSpPr>
          <p:cNvPr id="5" name="TextBox 4"/>
          <p:cNvSpPr txBox="1"/>
          <p:nvPr/>
        </p:nvSpPr>
        <p:spPr>
          <a:xfrm>
            <a:off x="791497" y="1"/>
            <a:ext cx="7590503" cy="1200329"/>
          </a:xfrm>
          <a:prstGeom prst="rect">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7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sz="3200" dirty="0">
              <a:effectLst>
                <a:outerShdw blurRad="38100" dist="38100" dir="2700000" algn="tl">
                  <a:srgbClr val="000000">
                    <a:alpha val="43137"/>
                  </a:srgbClr>
                </a:outerShdw>
              </a:effectLst>
              <a:latin typeface="NikoshBAN" pitchFamily="2" charset="0"/>
              <a:cs typeface="NikoshBAN" pitchFamily="2" charset="0"/>
            </a:endParaRPr>
          </a:p>
        </p:txBody>
      </p:sp>
      <p:sp>
        <p:nvSpPr>
          <p:cNvPr id="6" name="Title 3"/>
          <p:cNvSpPr txBox="1">
            <a:spLocks/>
          </p:cNvSpPr>
          <p:nvPr/>
        </p:nvSpPr>
        <p:spPr>
          <a:xfrm>
            <a:off x="495300" y="1371602"/>
            <a:ext cx="4991100" cy="3886198"/>
          </a:xfrm>
          <a:prstGeom prst="rect">
            <a:avLst/>
          </a:prstGeom>
          <a:solidFill>
            <a:schemeClr val="bg2">
              <a:lumMod val="9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marL="484632" algn="r" defTabSz="914400"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l" rtl="1"/>
            <a:r>
              <a:rPr lang="bn-BD"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মোঃ </a:t>
            </a:r>
            <a:r>
              <a:rPr lang="bn-IN"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শহীদুল্লাহ</a:t>
            </a:r>
            <a:r>
              <a:rPr lang="en-US" sz="3200" b="1" dirty="0" smtClean="0">
                <a:solidFill>
                  <a:schemeClr val="accent1">
                    <a:lumMod val="75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200" b="1" dirty="0" err="1"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সহকা</a:t>
            </a:r>
            <a:r>
              <a:rPr lang="bn-IN" sz="3200" b="1" dirty="0" smtClean="0">
                <a:solidFill>
                  <a:schemeClr val="tx2">
                    <a:lumMod val="75000"/>
                  </a:schemeClr>
                </a:solidFill>
                <a:effectLst>
                  <a:outerShdw blurRad="38100" dist="38100" dir="2700000" algn="tl">
                    <a:srgbClr val="000000">
                      <a:alpha val="43137"/>
                    </a:srgbClr>
                  </a:outerShdw>
                </a:effectLst>
                <a:latin typeface="NikoshBAN" pitchFamily="2" charset="0"/>
                <a:cs typeface="NikoshBAN" pitchFamily="2" charset="0"/>
              </a:rPr>
              <a:t>রী মৌলভী</a:t>
            </a:r>
            <a: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32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bn-IN"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রহমত পুর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32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l" rtl="1"/>
            <a:r>
              <a:rPr lang="bn-IN"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আমতলী বরগুনা</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bn-BD" sz="32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3200" b="1" dirty="0" smtClean="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algn="l" rtl="1"/>
            <a:endParaRPr lang="en-US" sz="2400" b="1" dirty="0" smtClean="0">
              <a:solidFill>
                <a:srgbClr val="FF0000"/>
              </a:solidFill>
              <a:effectLst/>
              <a:latin typeface="NikoshBAN" pitchFamily="2" charset="0"/>
              <a:cs typeface="NikoshBAN" pitchFamily="2" charset="0"/>
            </a:endParaRPr>
          </a:p>
          <a:p>
            <a:pPr algn="l" rtl="1"/>
            <a:r>
              <a:rPr lang="bn-IN" sz="2400" dirty="0" smtClean="0">
                <a:solidFill>
                  <a:schemeClr val="tx1"/>
                </a:solidFill>
                <a:effectLst/>
                <a:latin typeface="NikoshBAN" pitchFamily="2" charset="0"/>
                <a:cs typeface="NikoshBAN" pitchFamily="2" charset="0"/>
              </a:rPr>
              <a:t>মোবাইল নং- ০১৭০৬২৩১৩১৭</a:t>
            </a:r>
            <a:r>
              <a:rPr lang="en-US" sz="24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endParaRPr lang="en-US" sz="2400" b="1" dirty="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1386" r="11072"/>
          <a:stretch/>
        </p:blipFill>
        <p:spPr bwMode="auto">
          <a:xfrm>
            <a:off x="5791200" y="1371601"/>
            <a:ext cx="1752600" cy="99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98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nodeType="clickEffect">
                                  <p:stCondLst>
                                    <p:cond delay="0"/>
                                  </p:stCondLst>
                                  <p:iterate type="lt">
                                    <p:tmPct val="50000"/>
                                  </p:iterate>
                                  <p:childTnLst>
                                    <p:set>
                                      <p:cBhvr>
                                        <p:cTn id="30" dur="1" fill="hold">
                                          <p:stCondLst>
                                            <p:cond delay="0"/>
                                          </p:stCondLst>
                                        </p:cTn>
                                        <p:tgtEl>
                                          <p:spTgt spid="6">
                                            <p:txEl>
                                              <p:pRg st="0" end="0"/>
                                            </p:txEl>
                                          </p:spTgt>
                                        </p:tgtEl>
                                        <p:attrNameLst>
                                          <p:attrName>style.visibility</p:attrName>
                                        </p:attrNameLst>
                                      </p:cBhvr>
                                      <p:to>
                                        <p:strVal val="visible"/>
                                      </p:to>
                                    </p:set>
                                    <p:set>
                                      <p:cBhvr>
                                        <p:cTn id="31" dur="455" fill="hold">
                                          <p:stCondLst>
                                            <p:cond delay="0"/>
                                          </p:stCondLst>
                                        </p:cTn>
                                        <p:tgtEl>
                                          <p:spTgt spid="6">
                                            <p:txEl>
                                              <p:pRg st="0" end="0"/>
                                            </p:txEl>
                                          </p:spTgt>
                                        </p:tgtEl>
                                        <p:attrNameLst>
                                          <p:attrName>style.rotation</p:attrName>
                                        </p:attrNameLst>
                                      </p:cBhvr>
                                      <p:to>
                                        <p:strVal val="-45.0"/>
                                      </p:to>
                                    </p:set>
                                    <p:anim calcmode="lin" valueType="num">
                                      <p:cBhvr>
                                        <p:cTn id="32"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par>
                                <p:cTn id="36" presetID="38" presetClass="entr" presetSubtype="0" accel="50000" fill="hold" nodeType="withEffect">
                                  <p:stCondLst>
                                    <p:cond delay="0"/>
                                  </p:stCondLst>
                                  <p:iterate type="lt">
                                    <p:tmPct val="50000"/>
                                  </p:iterate>
                                  <p:childTnLst>
                                    <p:set>
                                      <p:cBhvr>
                                        <p:cTn id="37" dur="1" fill="hold">
                                          <p:stCondLst>
                                            <p:cond delay="0"/>
                                          </p:stCondLst>
                                        </p:cTn>
                                        <p:tgtEl>
                                          <p:spTgt spid="6">
                                            <p:txEl>
                                              <p:pRg st="1" end="1"/>
                                            </p:txEl>
                                          </p:spTgt>
                                        </p:tgtEl>
                                        <p:attrNameLst>
                                          <p:attrName>style.visibility</p:attrName>
                                        </p:attrNameLst>
                                      </p:cBhvr>
                                      <p:to>
                                        <p:strVal val="visible"/>
                                      </p:to>
                                    </p:set>
                                    <p:set>
                                      <p:cBhvr>
                                        <p:cTn id="38" dur="455" fill="hold">
                                          <p:stCondLst>
                                            <p:cond delay="0"/>
                                          </p:stCondLst>
                                        </p:cTn>
                                        <p:tgtEl>
                                          <p:spTgt spid="6">
                                            <p:txEl>
                                              <p:pRg st="1" end="1"/>
                                            </p:txEl>
                                          </p:spTgt>
                                        </p:tgtEl>
                                        <p:attrNameLst>
                                          <p:attrName>style.rotation</p:attrName>
                                        </p:attrNameLst>
                                      </p:cBhvr>
                                      <p:to>
                                        <p:strVal val="-45.0"/>
                                      </p:to>
                                    </p:set>
                                    <p:anim calcmode="lin" valueType="num">
                                      <p:cBhvr>
                                        <p:cTn id="39" dur="455" fill="hold">
                                          <p:stCondLst>
                                            <p:cond delay="455"/>
                                          </p:stCondLst>
                                        </p:cTn>
                                        <p:tgtEl>
                                          <p:spTgt spid="6">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40" dur="455" fill="hold">
                                          <p:stCondLst>
                                            <p:cond delay="0"/>
                                          </p:stCondLst>
                                        </p:cTn>
                                        <p:tgtEl>
                                          <p:spTgt spid="6">
                                            <p:txEl>
                                              <p:pRg st="1" end="1"/>
                                            </p:txEl>
                                          </p:spTgt>
                                        </p:tgtEl>
                                        <p:attrNameLst>
                                          <p:attrName>ppt_y</p:attrName>
                                        </p:attrNameLst>
                                      </p:cBhvr>
                                      <p:tavLst>
                                        <p:tav tm="0">
                                          <p:val>
                                            <p:strVal val="#ppt_y-1"/>
                                          </p:val>
                                        </p:tav>
                                        <p:tav tm="100000">
                                          <p:val>
                                            <p:strVal val="#ppt_y-(0.354*#ppt_w-0.172*#ppt_h)"/>
                                          </p:val>
                                        </p:tav>
                                      </p:tavLst>
                                    </p:anim>
                                    <p:anim calcmode="lin" valueType="num">
                                      <p:cBhvr>
                                        <p:cTn id="41" dur="156" decel="50000" autoRev="1" fill="hold">
                                          <p:stCondLst>
                                            <p:cond delay="455"/>
                                          </p:stCondLst>
                                        </p:cTn>
                                        <p:tgtEl>
                                          <p:spTgt spid="6">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42" dur="136" fill="hold">
                                          <p:stCondLst>
                                            <p:cond delay="864"/>
                                          </p:stCondLst>
                                        </p:cTn>
                                        <p:tgtEl>
                                          <p:spTgt spid="6">
                                            <p:txEl>
                                              <p:pRg st="1" end="1"/>
                                            </p:txEl>
                                          </p:spTgt>
                                        </p:tgtEl>
                                        <p:attrNameLst>
                                          <p:attrName>ppt_y</p:attrName>
                                        </p:attrNameLst>
                                      </p:cBhvr>
                                      <p:tavLst>
                                        <p:tav tm="0">
                                          <p:val>
                                            <p:strVal val="#ppt_y-(0.354*#ppt_w-0.172*#ppt_h)"/>
                                          </p:val>
                                        </p:tav>
                                        <p:tav tm="100000">
                                          <p:val>
                                            <p:strVal val="#ppt_y"/>
                                          </p:val>
                                        </p:tav>
                                      </p:tavLst>
                                    </p:anim>
                                  </p:childTnLst>
                                </p:cTn>
                              </p:par>
                              <p:par>
                                <p:cTn id="43" presetID="38" presetClass="entr" presetSubtype="0" accel="50000" fill="hold" nodeType="withEffect">
                                  <p:stCondLst>
                                    <p:cond delay="0"/>
                                  </p:stCondLst>
                                  <p:iterate type="lt">
                                    <p:tmPct val="50000"/>
                                  </p:iterate>
                                  <p:childTnLst>
                                    <p:set>
                                      <p:cBhvr>
                                        <p:cTn id="44" dur="1" fill="hold">
                                          <p:stCondLst>
                                            <p:cond delay="0"/>
                                          </p:stCondLst>
                                        </p:cTn>
                                        <p:tgtEl>
                                          <p:spTgt spid="6">
                                            <p:txEl>
                                              <p:pRg st="3" end="3"/>
                                            </p:txEl>
                                          </p:spTgt>
                                        </p:tgtEl>
                                        <p:attrNameLst>
                                          <p:attrName>style.visibility</p:attrName>
                                        </p:attrNameLst>
                                      </p:cBhvr>
                                      <p:to>
                                        <p:strVal val="visible"/>
                                      </p:to>
                                    </p:set>
                                    <p:set>
                                      <p:cBhvr>
                                        <p:cTn id="45" dur="455" fill="hold">
                                          <p:stCondLst>
                                            <p:cond delay="0"/>
                                          </p:stCondLst>
                                        </p:cTn>
                                        <p:tgtEl>
                                          <p:spTgt spid="6">
                                            <p:txEl>
                                              <p:pRg st="3" end="3"/>
                                            </p:txEl>
                                          </p:spTgt>
                                        </p:tgtEl>
                                        <p:attrNameLst>
                                          <p:attrName>style.rotation</p:attrName>
                                        </p:attrNameLst>
                                      </p:cBhvr>
                                      <p:to>
                                        <p:strVal val="-45.0"/>
                                      </p:to>
                                    </p:set>
                                    <p:anim calcmode="lin" valueType="num">
                                      <p:cBhvr>
                                        <p:cTn id="46" dur="455" fill="hold">
                                          <p:stCondLst>
                                            <p:cond delay="455"/>
                                          </p:stCondLst>
                                        </p:cTn>
                                        <p:tgtEl>
                                          <p:spTgt spid="6">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6">
                                            <p:txEl>
                                              <p:pRg st="3" end="3"/>
                                            </p:txEl>
                                          </p:spTgt>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6">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6">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391400" cy="2057399"/>
          </a:xfrm>
        </p:spPr>
        <p:txBody>
          <a:bodyPr>
            <a:normAutofit/>
          </a:bodyPr>
          <a:lstStyle/>
          <a:p>
            <a:r>
              <a:rPr lang="bn-BD" sz="9600" b="1" dirty="0">
                <a:ln w="1905"/>
                <a:solidFill>
                  <a:schemeClr val="accent3">
                    <a:lumMod val="75000"/>
                  </a:schemeClr>
                </a:solidFill>
                <a:latin typeface="NikoshBAN" panose="02000000000000000000" pitchFamily="2" charset="0"/>
                <a:cs typeface="NikoshBAN" panose="02000000000000000000" pitchFamily="2" charset="0"/>
              </a:rPr>
              <a:t>পাঠ পরিচিতি</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324600"/>
            <a:ext cx="6934200" cy="533400"/>
          </a:xfrm>
        </p:spPr>
        <p:txBody>
          <a:bodyPr>
            <a:normAutofit lnSpcReduction="10000"/>
          </a:bodyPr>
          <a:lstStyle/>
          <a:p>
            <a:endParaRPr lang="en-US" dirty="0"/>
          </a:p>
        </p:txBody>
      </p:sp>
      <p:sp>
        <p:nvSpPr>
          <p:cNvPr id="4" name="Rectangle 3"/>
          <p:cNvSpPr/>
          <p:nvPr/>
        </p:nvSpPr>
        <p:spPr>
          <a:xfrm>
            <a:off x="2286000" y="2690336"/>
            <a:ext cx="4572000" cy="3477875"/>
          </a:xfrm>
          <a:prstGeom prst="rect">
            <a:avLst/>
          </a:prstGeom>
        </p:spPr>
        <p:txBody>
          <a:bodyPr>
            <a:spAutoFit/>
          </a:bodyPr>
          <a:lstStyle/>
          <a:p>
            <a:r>
              <a:rPr lang="en-US" sz="4400" b="1" dirty="0" err="1">
                <a:solidFill>
                  <a:srgbClr val="C00000"/>
                </a:solidFill>
                <a:latin typeface="NikoshBAN" pitchFamily="2" charset="0"/>
                <a:cs typeface="NikoshBAN" pitchFamily="2" charset="0"/>
              </a:rPr>
              <a:t>বিষয়ঃ</a:t>
            </a:r>
            <a:r>
              <a:rPr lang="en-US" sz="4400" b="1" dirty="0">
                <a:solidFill>
                  <a:srgbClr val="C00000"/>
                </a:solidFill>
                <a:latin typeface="NikoshBAN" pitchFamily="2" charset="0"/>
                <a:cs typeface="NikoshBAN" pitchFamily="2" charset="0"/>
              </a:rPr>
              <a:t> </a:t>
            </a:r>
            <a:r>
              <a:rPr lang="en-US" sz="4400" b="1" dirty="0" err="1">
                <a:solidFill>
                  <a:srgbClr val="C00000"/>
                </a:solidFill>
                <a:latin typeface="NikoshBAN" pitchFamily="2" charset="0"/>
                <a:cs typeface="NikoshBAN" pitchFamily="2" charset="0"/>
              </a:rPr>
              <a:t>কুরআন</a:t>
            </a:r>
            <a:r>
              <a:rPr lang="en-US" sz="4400" b="1" dirty="0">
                <a:solidFill>
                  <a:srgbClr val="C00000"/>
                </a:solidFill>
                <a:latin typeface="NikoshBAN" pitchFamily="2" charset="0"/>
                <a:cs typeface="NikoshBAN" pitchFamily="2" charset="0"/>
              </a:rPr>
              <a:t> </a:t>
            </a:r>
            <a:r>
              <a:rPr lang="en-US" sz="4400" b="1" dirty="0" err="1">
                <a:solidFill>
                  <a:srgbClr val="C00000"/>
                </a:solidFill>
                <a:latin typeface="NikoshBAN" pitchFamily="2" charset="0"/>
                <a:cs typeface="NikoshBAN" pitchFamily="2" charset="0"/>
              </a:rPr>
              <a:t>মাজিদ</a:t>
            </a:r>
            <a:endParaRPr lang="en-US" sz="4400" b="1" dirty="0">
              <a:solidFill>
                <a:srgbClr val="C00000"/>
              </a:solidFill>
              <a:latin typeface="NikoshBAN" pitchFamily="2" charset="0"/>
              <a:cs typeface="NikoshBAN" pitchFamily="2" charset="0"/>
            </a:endParaRPr>
          </a:p>
          <a:p>
            <a:r>
              <a:rPr lang="en-US" sz="4400" b="1" dirty="0" smtClean="0">
                <a:solidFill>
                  <a:srgbClr val="0070C0"/>
                </a:solidFill>
                <a:latin typeface="NikoshBAN" pitchFamily="2" charset="0"/>
                <a:cs typeface="NikoshBAN" pitchFamily="2" charset="0"/>
              </a:rPr>
              <a:t>শ্রেণি-১০ম</a:t>
            </a:r>
            <a:endParaRPr lang="en-US" sz="4400" b="1" dirty="0">
              <a:solidFill>
                <a:srgbClr val="0070C0"/>
              </a:solidFill>
              <a:latin typeface="NikoshBAN" pitchFamily="2" charset="0"/>
              <a:cs typeface="NikoshBAN" pitchFamily="2" charset="0"/>
            </a:endParaRPr>
          </a:p>
          <a:p>
            <a:r>
              <a:rPr lang="en-US" sz="4400" b="1" dirty="0" smtClean="0">
                <a:solidFill>
                  <a:schemeClr val="accent2">
                    <a:lumMod val="75000"/>
                  </a:schemeClr>
                </a:solidFill>
                <a:latin typeface="NikoshBAN" pitchFamily="2" charset="0"/>
                <a:cs typeface="NikoshBAN" pitchFamily="2" charset="0"/>
              </a:rPr>
              <a:t>অধ্যায়-৪র্থ</a:t>
            </a:r>
            <a:endParaRPr lang="en-US" sz="4400" b="1" dirty="0">
              <a:solidFill>
                <a:schemeClr val="accent2">
                  <a:lumMod val="75000"/>
                </a:schemeClr>
              </a:solidFill>
              <a:latin typeface="NikoshBAN" pitchFamily="2" charset="0"/>
              <a:cs typeface="NikoshBAN" pitchFamily="2" charset="0"/>
            </a:endParaRPr>
          </a:p>
          <a:p>
            <a:r>
              <a:rPr lang="en-US" sz="4400" b="1" dirty="0" smtClean="0">
                <a:solidFill>
                  <a:srgbClr val="7030A0"/>
                </a:solidFill>
                <a:latin typeface="NikoshBAN" pitchFamily="2" charset="0"/>
                <a:cs typeface="NikoshBAN" pitchFamily="2" charset="0"/>
              </a:rPr>
              <a:t>৪র্থ </a:t>
            </a:r>
            <a:r>
              <a:rPr lang="en-US" sz="4400" b="1" dirty="0" err="1" smtClean="0">
                <a:solidFill>
                  <a:srgbClr val="7030A0"/>
                </a:solidFill>
                <a:latin typeface="NikoshBAN" pitchFamily="2" charset="0"/>
                <a:cs typeface="NikoshBAN" pitchFamily="2" charset="0"/>
              </a:rPr>
              <a:t>রুকু</a:t>
            </a:r>
            <a:endParaRPr lang="en-US" sz="4400" b="1" dirty="0">
              <a:solidFill>
                <a:srgbClr val="7030A0"/>
              </a:solidFill>
              <a:latin typeface="NikoshBAN" pitchFamily="2" charset="0"/>
              <a:cs typeface="NikoshBAN" pitchFamily="2" charset="0"/>
            </a:endParaRPr>
          </a:p>
          <a:p>
            <a:r>
              <a:rPr lang="en-US" sz="4400" b="1" dirty="0" err="1">
                <a:solidFill>
                  <a:srgbClr val="00B050"/>
                </a:solidFill>
                <a:latin typeface="NikoshBAN" pitchFamily="2" charset="0"/>
                <a:cs typeface="NikoshBAN" pitchFamily="2" charset="0"/>
              </a:rPr>
              <a:t>সময়ঃ</a:t>
            </a:r>
            <a:r>
              <a:rPr lang="en-US" sz="4400" b="1" dirty="0">
                <a:solidFill>
                  <a:srgbClr val="00B050"/>
                </a:solidFill>
                <a:latin typeface="NikoshBAN" pitchFamily="2" charset="0"/>
                <a:cs typeface="NikoshBAN" pitchFamily="2" charset="0"/>
              </a:rPr>
              <a:t> ৪০ </a:t>
            </a:r>
            <a:r>
              <a:rPr lang="en-US" sz="4400" b="1" dirty="0" err="1">
                <a:solidFill>
                  <a:srgbClr val="00B050"/>
                </a:solidFill>
                <a:latin typeface="NikoshBAN" pitchFamily="2" charset="0"/>
                <a:cs typeface="NikoshBAN" pitchFamily="2" charset="0"/>
              </a:rPr>
              <a:t>মিনিট</a:t>
            </a:r>
            <a:r>
              <a:rPr lang="en-US" sz="4400" b="1" dirty="0">
                <a:solidFill>
                  <a:srgbClr val="00B050"/>
                </a:solidFill>
                <a:latin typeface="NikoshBAN" pitchFamily="2" charset="0"/>
                <a:cs typeface="NikoshBAN" pitchFamily="2" charset="0"/>
              </a:rPr>
              <a:t> </a:t>
            </a:r>
          </a:p>
        </p:txBody>
      </p:sp>
    </p:spTree>
    <p:extLst>
      <p:ext uri="{BB962C8B-B14F-4D97-AF65-F5344CB8AC3E}">
        <p14:creationId xmlns:p14="http://schemas.microsoft.com/office/powerpoint/2010/main" val="277687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543800" cy="4724399"/>
          </a:xfrm>
        </p:spPr>
        <p:txBody>
          <a:bodyPr>
            <a:normAutofit fontScale="90000"/>
          </a:bodyPr>
          <a:lstStyle/>
          <a:p>
            <a:pPr algn="l"/>
            <a:r>
              <a:rPr lang="bn-IN" sz="6000" dirty="0" smtClean="0">
                <a:solidFill>
                  <a:srgbClr val="0070C0"/>
                </a:solidFill>
                <a:latin typeface="NikoshBAN" pitchFamily="2" charset="0"/>
                <a:cs typeface="NikoshBAN" pitchFamily="2" charset="0"/>
              </a:rPr>
              <a:t>        শিখন ফলঃ-</a:t>
            </a:r>
            <a:r>
              <a:rPr lang="bn-IN" sz="6000" dirty="0" smtClean="0">
                <a:latin typeface="NikoshBAN" pitchFamily="2" charset="0"/>
                <a:cs typeface="NikoshBAN" pitchFamily="2" charset="0"/>
              </a:rPr>
              <a:t/>
            </a:r>
            <a:br>
              <a:rPr lang="bn-IN" sz="6000" dirty="0" smtClean="0">
                <a:latin typeface="NikoshBAN" pitchFamily="2" charset="0"/>
                <a:cs typeface="NikoshBAN" pitchFamily="2" charset="0"/>
              </a:rPr>
            </a:br>
            <a:r>
              <a:rPr lang="bn-IN" sz="2400" dirty="0" smtClean="0">
                <a:latin typeface="NikoshBAN" pitchFamily="2" charset="0"/>
                <a:cs typeface="NikoshBAN" pitchFamily="2" charset="0"/>
              </a:rPr>
              <a:t>১।আল্লাহ তায়ালার ভাল বাসা পেতে হলে প্রিয় নবী হজরত মোহাম্মদ(সঃ)এর পূর্নাংগ      অনুসরন করতে হবে।</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২।আল্লাহ ও তার রসুলের অনুসরন থেকে যারা মুখ ফিরিয়ে নেয় তারাই কাফের।</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৩।আল্লাহ হজরত আদম (আঃ),নুহ </a:t>
            </a:r>
            <a:r>
              <a:rPr lang="bn-IN" sz="2400" dirty="0">
                <a:latin typeface="NikoshBAN" pitchFamily="2" charset="0"/>
                <a:cs typeface="NikoshBAN" pitchFamily="2" charset="0"/>
              </a:rPr>
              <a:t>(আঃ),</a:t>
            </a:r>
            <a:r>
              <a:rPr lang="bn-IN" sz="2400" dirty="0" smtClean="0">
                <a:latin typeface="NikoshBAN" pitchFamily="2" charset="0"/>
                <a:cs typeface="NikoshBAN" pitchFamily="2" charset="0"/>
              </a:rPr>
              <a:t> ইবরাহিম </a:t>
            </a:r>
            <a:r>
              <a:rPr lang="bn-IN" sz="2400" dirty="0">
                <a:latin typeface="NikoshBAN" pitchFamily="2" charset="0"/>
                <a:cs typeface="NikoshBAN" pitchFamily="2" charset="0"/>
              </a:rPr>
              <a:t>(আঃ</a:t>
            </a:r>
            <a:r>
              <a:rPr lang="bn-IN" sz="2400" dirty="0" smtClean="0">
                <a:latin typeface="NikoshBAN" pitchFamily="2" charset="0"/>
                <a:cs typeface="NikoshBAN" pitchFamily="2" charset="0"/>
              </a:rPr>
              <a:t>) ও ইমরান </a:t>
            </a:r>
            <a:r>
              <a:rPr lang="bn-IN" sz="2400" dirty="0">
                <a:latin typeface="NikoshBAN" pitchFamily="2" charset="0"/>
                <a:cs typeface="NikoshBAN" pitchFamily="2" charset="0"/>
              </a:rPr>
              <a:t>(</a:t>
            </a:r>
            <a:r>
              <a:rPr lang="bn-IN" sz="2400" dirty="0" smtClean="0">
                <a:latin typeface="NikoshBAN" pitchFamily="2" charset="0"/>
                <a:cs typeface="NikoshBAN" pitchFamily="2" charset="0"/>
              </a:rPr>
              <a:t>আঃ)এর বংশধরকে অনন্য মর্যাদায় অধিষ্ঠিত করেছেন।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৪।হজরত মরিয়ম </a:t>
            </a:r>
            <a:r>
              <a:rPr lang="bn-IN" sz="2400" dirty="0">
                <a:latin typeface="NikoshBAN" pitchFamily="2" charset="0"/>
                <a:cs typeface="NikoshBAN" pitchFamily="2" charset="0"/>
              </a:rPr>
              <a:t>(</a:t>
            </a:r>
            <a:r>
              <a:rPr lang="bn-IN" sz="2400" dirty="0" smtClean="0">
                <a:latin typeface="NikoshBAN" pitchFamily="2" charset="0"/>
                <a:cs typeface="NikoshBAN" pitchFamily="2" charset="0"/>
              </a:rPr>
              <a:t>আঃ)কে আল্লাহ বিশেষ মর্যাদাশীল নারী হিসাবে সৃস্টি করেছেন।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৫।আল্লাহ সর্বশক্তিমান।তিনি হজরত যাকারিয়া </a:t>
            </a:r>
            <a:r>
              <a:rPr lang="bn-IN" sz="2400" dirty="0">
                <a:latin typeface="NikoshBAN" pitchFamily="2" charset="0"/>
                <a:cs typeface="NikoshBAN" pitchFamily="2" charset="0"/>
              </a:rPr>
              <a:t>(</a:t>
            </a:r>
            <a:r>
              <a:rPr lang="bn-IN" sz="2400" dirty="0" smtClean="0">
                <a:latin typeface="NikoshBAN" pitchFamily="2" charset="0"/>
                <a:cs typeface="NikoshBAN" pitchFamily="2" charset="0"/>
              </a:rPr>
              <a:t>আঃ)কে বৃদ্দ অবস্থায় তার বন্দ্যাস্ত্রীর গর্ভে পুত্র সন্তান দান করেন।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৬।আল্লাহ যাকে ইচ্ছা আপন কুদরতে রিজিক দান করেন।যেমন মরিয়মকে বন্দ্ব প্রকোষ্ঠের মধ্যে বেহেশ্তের বিভিন্ন সুস্বাদু ফল দান করেছেন।</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553200"/>
            <a:ext cx="60960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293226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848600" cy="5029199"/>
          </a:xfrm>
        </p:spPr>
        <p:txBody>
          <a:bodyPr>
            <a:normAutofit/>
          </a:bodyPr>
          <a:lstStyle/>
          <a:p>
            <a:pPr algn="l"/>
            <a:r>
              <a:rPr lang="bn-IN" sz="6600" dirty="0" smtClean="0">
                <a:latin typeface="NikoshBAN" pitchFamily="2" charset="0"/>
                <a:cs typeface="NikoshBAN" pitchFamily="2" charset="0"/>
              </a:rPr>
              <a:t>শানে নুজুলঃ-</a:t>
            </a:r>
            <a:br>
              <a:rPr lang="bn-IN" sz="6600" dirty="0" smtClean="0">
                <a:latin typeface="NikoshBAN" pitchFamily="2" charset="0"/>
                <a:cs typeface="NikoshBAN" pitchFamily="2" charset="0"/>
              </a:rPr>
            </a:br>
            <a:r>
              <a:rPr lang="bn-IN" sz="2400" dirty="0" smtClean="0">
                <a:latin typeface="NikoshBAN" pitchFamily="2" charset="0"/>
                <a:cs typeface="NikoshBAN" pitchFamily="2" charset="0"/>
              </a:rPr>
              <a:t>হজরত আবদুল্লাহ ইবনে আব্বাস রঃ বলেনঃ-</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bn-IN" sz="2400" dirty="0" smtClean="0">
                <a:latin typeface="NikoshBAN" pitchFamily="2" charset="0"/>
                <a:cs typeface="NikoshBAN" pitchFamily="2" charset="0"/>
              </a:rPr>
              <a:t>কাবা ঘরে মূর্তিপুজারত দেখে রসুলুল্লাহ সঃএকদিন মক্কার </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bn-IN" sz="2400" dirty="0" smtClean="0">
                <a:latin typeface="NikoshBAN" pitchFamily="2" charset="0"/>
                <a:cs typeface="NikoshBAN" pitchFamily="2" charset="0"/>
              </a:rPr>
              <a:t>কুরাইশ দের বলেন,তোমরা আল্লাহর ভাল বাসার দাবি কর </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bn-IN" sz="2400" dirty="0" smtClean="0">
                <a:latin typeface="NikoshBAN" pitchFamily="2" charset="0"/>
                <a:cs typeface="NikoshBAN" pitchFamily="2" charset="0"/>
              </a:rPr>
              <a:t>অথচ তোমরা আল্লাহর বিধান ও মিল্লাতে ইব্রাহিমের বিপরিতে </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bn-IN" sz="2400" dirty="0" smtClean="0">
                <a:latin typeface="NikoshBAN" pitchFamily="2" charset="0"/>
                <a:cs typeface="NikoshBAN" pitchFamily="2" charset="0"/>
              </a:rPr>
              <a:t>কাজ করে যাচ্ছ।এ কথা শুনে তারা বলল</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 আল্লাহর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সন্তুস্টি</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ভাল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অর্জনের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জন্যই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পুজাকরছি।তাদের</a:t>
            </a:r>
            <a:r>
              <a:rPr lang="en-US" sz="2400" dirty="0" smtClean="0">
                <a:latin typeface="NikoshBAN" pitchFamily="2" charset="0"/>
                <a:cs typeface="NikoshBAN" pitchFamily="2" charset="0"/>
              </a:rPr>
              <a:t> এ </a:t>
            </a:r>
            <a:r>
              <a:rPr lang="en-US" sz="2400" dirty="0" err="1" smtClean="0">
                <a:latin typeface="NikoshBAN" pitchFamily="2" charset="0"/>
                <a:cs typeface="NikoshBAN" pitchFamily="2" charset="0"/>
              </a:rPr>
              <a:t>অলিক</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পরিপ্রেক্ষিতে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আয়াত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অবতীর্ন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হয়</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477000"/>
            <a:ext cx="6858000" cy="228600"/>
          </a:xfrm>
        </p:spPr>
        <p:txBody>
          <a:bodyPr>
            <a:normAutofit fontScale="32500" lnSpcReduction="20000"/>
          </a:bodyPr>
          <a:lstStyle/>
          <a:p>
            <a:endParaRPr lang="en-US" dirty="0"/>
          </a:p>
        </p:txBody>
      </p:sp>
    </p:spTree>
    <p:extLst>
      <p:ext uri="{BB962C8B-B14F-4D97-AF65-F5344CB8AC3E}">
        <p14:creationId xmlns:p14="http://schemas.microsoft.com/office/powerpoint/2010/main" val="2736596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4495800"/>
          </a:xfrm>
        </p:spPr>
        <p:txBody>
          <a:bodyPr>
            <a:normAutofit fontScale="90000"/>
          </a:bodyPr>
          <a:lstStyle/>
          <a:p>
            <a:pPr algn="l"/>
            <a:r>
              <a:rPr lang="ar-SA" sz="2400" b="1" dirty="0" smtClean="0">
                <a:solidFill>
                  <a:srgbClr val="7030A0"/>
                </a:solidFill>
                <a:latin typeface="NikoshBAN" pitchFamily="2" charset="0"/>
                <a:cs typeface="NikoshBAN" pitchFamily="2" charset="0"/>
              </a:rPr>
              <a:t>    </a:t>
            </a:r>
            <a:r>
              <a:rPr lang="bn-BD" b="1" dirty="0" smtClean="0">
                <a:solidFill>
                  <a:srgbClr val="FF0000"/>
                </a:solidFill>
                <a:latin typeface="NikoshBAN" pitchFamily="2" charset="0"/>
                <a:cs typeface="NikoshBAN" pitchFamily="2" charset="0"/>
              </a:rPr>
              <a:t>শাব্দিক </a:t>
            </a:r>
            <a:r>
              <a:rPr lang="bn-BD" b="1" dirty="0">
                <a:solidFill>
                  <a:srgbClr val="FF0000"/>
                </a:solidFill>
                <a:latin typeface="NikoshBAN" pitchFamily="2" charset="0"/>
                <a:cs typeface="NikoshBAN" pitchFamily="2" charset="0"/>
              </a:rPr>
              <a:t>অনুবাদ</a:t>
            </a:r>
            <a:r>
              <a:rPr lang="en-US" b="1" dirty="0">
                <a:solidFill>
                  <a:srgbClr val="FF0000"/>
                </a:solidFill>
                <a:latin typeface="NikoshBAN" pitchFamily="2" charset="0"/>
                <a:cs typeface="NikoshBAN" pitchFamily="2" charset="0"/>
              </a:rPr>
              <a:t>:</a:t>
            </a:r>
            <a:r>
              <a:rPr lang="bn-IN" b="1" dirty="0">
                <a:solidFill>
                  <a:srgbClr val="FF0000"/>
                </a:solidFill>
                <a:latin typeface="NikoshBAN" pitchFamily="2" charset="0"/>
                <a:cs typeface="NikoshBAN" pitchFamily="2" charset="0"/>
              </a:rPr>
              <a:t> </a:t>
            </a:r>
            <a:r>
              <a:rPr lang="en-US" b="1" dirty="0">
                <a:solidFill>
                  <a:srgbClr val="FF0000"/>
                </a:solidFill>
                <a:latin typeface="NikoshBAN" pitchFamily="2" charset="0"/>
                <a:cs typeface="NikoshBAN" pitchFamily="2" charset="0"/>
              </a:rPr>
              <a:t/>
            </a:r>
            <a:br>
              <a:rPr lang="en-US" b="1" dirty="0">
                <a:solidFill>
                  <a:srgbClr val="FF0000"/>
                </a:solidFill>
                <a:latin typeface="NikoshBAN" pitchFamily="2" charset="0"/>
                <a:cs typeface="NikoshBAN" pitchFamily="2" charset="0"/>
              </a:rPr>
            </a:br>
            <a:r>
              <a:rPr lang="ar-SA" sz="2400" b="1" dirty="0">
                <a:latin typeface="NikoshBAN" pitchFamily="2" charset="0"/>
              </a:rPr>
              <a:t>يَا أَيُّهَا </a:t>
            </a:r>
            <a:r>
              <a:rPr lang="ar-SA" sz="2400" b="1" dirty="0" smtClean="0">
                <a:latin typeface="NikoshBAN" pitchFamily="2" charset="0"/>
              </a:rPr>
              <a:t>النَّاسُ</a:t>
            </a:r>
            <a:r>
              <a:rPr lang="bn-BD" sz="2400" b="1" dirty="0" smtClean="0">
                <a:latin typeface="NikoshBAN" pitchFamily="2" charset="0"/>
                <a:cs typeface="NikoshBAN" pitchFamily="2" charset="0"/>
              </a:rPr>
              <a:t> </a:t>
            </a:r>
            <a:r>
              <a:rPr lang="bn-IN" sz="2400" b="1" dirty="0" smtClean="0">
                <a:latin typeface="NikoshBAN" pitchFamily="2" charset="0"/>
                <a:cs typeface="NikoshBAN" pitchFamily="2" charset="0"/>
              </a:rPr>
              <a:t>=</a:t>
            </a:r>
            <a:r>
              <a:rPr lang="bn-BD" sz="2400" b="1" dirty="0" smtClean="0">
                <a:latin typeface="NikoshBAN" pitchFamily="2" charset="0"/>
                <a:cs typeface="NikoshBAN" pitchFamily="2" charset="0"/>
              </a:rPr>
              <a:t>হে মানবমন্ডলী</a:t>
            </a:r>
            <a:r>
              <a:rPr lang="bn-IN" sz="2400" b="1" dirty="0" smtClean="0">
                <a:latin typeface="NikoshBAN" pitchFamily="2" charset="0"/>
                <a:cs typeface="NikoshBAN" pitchFamily="2" charset="0"/>
              </a:rPr>
              <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=تولوا</a:t>
            </a:r>
            <a:r>
              <a:rPr lang="bn-IN" sz="2400" b="1" dirty="0" smtClean="0">
                <a:latin typeface="NikoshBAN" pitchFamily="2" charset="0"/>
                <a:cs typeface="NikoshBAN" pitchFamily="2" charset="0"/>
              </a:rPr>
              <a:t>তারা মুখ ফিরিয়ে নিয়েছে ।</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=اصطفئ</a:t>
            </a:r>
            <a:r>
              <a:rPr lang="bn-IN" sz="2400" b="1" dirty="0" smtClean="0">
                <a:latin typeface="NikoshBAN" pitchFamily="2" charset="0"/>
                <a:cs typeface="NikoshBAN" pitchFamily="2" charset="0"/>
              </a:rPr>
              <a:t>সে নির্বাচন করবে।</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=نذرت</a:t>
            </a:r>
            <a:r>
              <a:rPr lang="bn-IN" sz="2400" b="1" dirty="0" smtClean="0">
                <a:latin typeface="NikoshBAN" pitchFamily="2" charset="0"/>
                <a:cs typeface="NikoshBAN" pitchFamily="2" charset="0"/>
              </a:rPr>
              <a:t>আমি মানত করলাম।</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=محررا</a:t>
            </a:r>
            <a:r>
              <a:rPr lang="bn-IN" sz="2400" b="1" dirty="0" smtClean="0">
                <a:latin typeface="NikoshBAN" pitchFamily="2" charset="0"/>
                <a:cs typeface="NikoshBAN" pitchFamily="2" charset="0"/>
              </a:rPr>
              <a:t>স্বাধীন।</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=انبت</a:t>
            </a:r>
            <a:r>
              <a:rPr lang="bn-IN" sz="2400" b="1" dirty="0" smtClean="0">
                <a:latin typeface="NikoshBAN" pitchFamily="2" charset="0"/>
                <a:cs typeface="NikoshBAN" pitchFamily="2" charset="0"/>
              </a:rPr>
              <a:t>তিনি গড়ে তুলবেন।</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=كفلها</a:t>
            </a:r>
            <a:r>
              <a:rPr lang="bn-IN" sz="2400" b="1" dirty="0" smtClean="0">
                <a:latin typeface="NikoshBAN" pitchFamily="2" charset="0"/>
                <a:cs typeface="NikoshBAN" pitchFamily="2" charset="0"/>
              </a:rPr>
              <a:t>সে তাকে লালন করল।</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=نادت</a:t>
            </a:r>
            <a:r>
              <a:rPr lang="bn-IN" sz="2400" b="1" dirty="0" smtClean="0">
                <a:latin typeface="NikoshBAN" pitchFamily="2" charset="0"/>
                <a:cs typeface="NikoshBAN" pitchFamily="2" charset="0"/>
              </a:rPr>
              <a:t>সে আহ্বান করল।</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=عاقر</a:t>
            </a:r>
            <a:r>
              <a:rPr lang="bn-IN" sz="2400" b="1" dirty="0" smtClean="0">
                <a:latin typeface="NikoshBAN" pitchFamily="2" charset="0"/>
                <a:cs typeface="NikoshBAN" pitchFamily="2" charset="0"/>
              </a:rPr>
              <a:t>বন্দ্ব্যা।</a:t>
            </a:r>
            <a:br>
              <a:rPr lang="bn-IN" sz="2400" b="1" dirty="0" smtClean="0">
                <a:latin typeface="NikoshBAN" pitchFamily="2" charset="0"/>
                <a:cs typeface="NikoshBAN" pitchFamily="2" charset="0"/>
              </a:rPr>
            </a:br>
            <a:r>
              <a:rPr lang="ar-SA" sz="2400" b="1" dirty="0" smtClean="0">
                <a:latin typeface="NikoshBAN" pitchFamily="2" charset="0"/>
                <a:cs typeface="NikoshBAN" pitchFamily="2" charset="0"/>
              </a:rPr>
              <a:t>=لاتكلم</a:t>
            </a:r>
            <a:r>
              <a:rPr lang="bn-IN" sz="2400" b="1" dirty="0" smtClean="0">
                <a:latin typeface="NikoshBAN" pitchFamily="2" charset="0"/>
                <a:cs typeface="NikoshBAN" pitchFamily="2" charset="0"/>
              </a:rPr>
              <a:t>তুমি কথা বলবে না।</a:t>
            </a:r>
            <a:br>
              <a:rPr lang="bn-IN" sz="2400" b="1" dirty="0" smtClean="0">
                <a:latin typeface="NikoshBAN" pitchFamily="2" charset="0"/>
                <a:cs typeface="NikoshBAN" pitchFamily="2" charset="0"/>
              </a:rPr>
            </a:br>
            <a:endParaRPr lang="en-US" sz="2400" b="1" dirty="0">
              <a:latin typeface="NikoshBAN" pitchFamily="2" charset="0"/>
              <a:cs typeface="NikoshBAN" pitchFamily="2" charset="0"/>
            </a:endParaRPr>
          </a:p>
        </p:txBody>
      </p:sp>
      <p:sp>
        <p:nvSpPr>
          <p:cNvPr id="3" name="Subtitle 2"/>
          <p:cNvSpPr>
            <a:spLocks noGrp="1"/>
          </p:cNvSpPr>
          <p:nvPr>
            <p:ph type="subTitle" idx="1"/>
          </p:nvPr>
        </p:nvSpPr>
        <p:spPr>
          <a:xfrm>
            <a:off x="1371600" y="5257800"/>
            <a:ext cx="6019800" cy="381000"/>
          </a:xfrm>
        </p:spPr>
        <p:txBody>
          <a:bodyPr>
            <a:normAutofit fontScale="70000" lnSpcReduction="20000"/>
          </a:bodyPr>
          <a:lstStyle/>
          <a:p>
            <a:endParaRPr lang="en-US" dirty="0"/>
          </a:p>
        </p:txBody>
      </p:sp>
    </p:spTree>
    <p:extLst>
      <p:ext uri="{BB962C8B-B14F-4D97-AF65-F5344CB8AC3E}">
        <p14:creationId xmlns:p14="http://schemas.microsoft.com/office/powerpoint/2010/main" val="113460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7543800" cy="609600"/>
          </a:xfrm>
        </p:spPr>
        <p:txBody>
          <a:bodyPr>
            <a:noAutofit/>
          </a:bodyPr>
          <a:lstStyle/>
          <a:p>
            <a:r>
              <a:rPr lang="ar-SA" sz="3600" dirty="0" smtClean="0">
                <a:latin typeface="Arabic Typesetting" pitchFamily="66" charset="-78"/>
                <a:cs typeface="Arabic Typesetting" pitchFamily="66" charset="-78"/>
              </a:rPr>
              <a:t>قال ان كنتم </a:t>
            </a:r>
            <a:r>
              <a:rPr lang="ar-SA" sz="3600" dirty="0" smtClean="0">
                <a:latin typeface="Arial" pitchFamily="34" charset="0"/>
                <a:cs typeface="Arial" pitchFamily="34" charset="0"/>
              </a:rPr>
              <a:t>تحبون الله فاتبعونئ يحببكم الله ويغفر لكم ذنوبكم #</a:t>
            </a:r>
            <a:endParaRPr lang="en-US" sz="36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1209368" y="1460090"/>
            <a:ext cx="7096432" cy="3569110"/>
          </a:xfrm>
        </p:spPr>
        <p:txBody>
          <a:bodyPr>
            <a:normAutofit/>
          </a:bodyPr>
          <a:lstStyle/>
          <a:p>
            <a:r>
              <a:rPr lang="ar-SA" sz="4000" b="1" dirty="0" smtClean="0"/>
              <a:t>والله غفوررحيم</a:t>
            </a:r>
            <a:r>
              <a:rPr lang="ar-SA" sz="4000" b="1" dirty="0"/>
              <a:t> </a:t>
            </a:r>
            <a:r>
              <a:rPr lang="ar-SA" sz="4000" b="1" dirty="0" smtClean="0"/>
              <a:t>#قل اطيعوا الله والرسول# فانتولوا فان الله لايحب الكفرين*ان الله اصطفئ ادم ونوحا وال ابرهيم و العمرن علئ العلمين*ذريةم بعضها من بعض*والله سميع عليم*</a:t>
            </a:r>
          </a:p>
        </p:txBody>
      </p:sp>
    </p:spTree>
    <p:extLst>
      <p:ext uri="{BB962C8B-B14F-4D97-AF65-F5344CB8AC3E}">
        <p14:creationId xmlns:p14="http://schemas.microsoft.com/office/powerpoint/2010/main" val="407124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696200" cy="5257800"/>
          </a:xfrm>
        </p:spPr>
        <p:txBody>
          <a:bodyPr>
            <a:normAutofit/>
          </a:bodyPr>
          <a:lstStyle/>
          <a:p>
            <a:pPr algn="l"/>
            <a:r>
              <a:rPr lang="bn-IN" sz="2400" dirty="0" smtClean="0">
                <a:latin typeface="NikoshBAN" pitchFamily="2" charset="0"/>
                <a:cs typeface="NikoshBAN" pitchFamily="2" charset="0"/>
              </a:rPr>
              <a:t>              </a:t>
            </a:r>
            <a:r>
              <a:rPr lang="en-US" sz="5400" dirty="0" err="1" smtClean="0">
                <a:latin typeface="NikoshBAN" pitchFamily="2" charset="0"/>
                <a:cs typeface="NikoshBAN" pitchFamily="2" charset="0"/>
              </a:rPr>
              <a:t>সরল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অনুবাদঃ</a:t>
            </a:r>
            <a:r>
              <a:rPr lang="bn-IN" sz="5400" dirty="0" smtClean="0">
                <a:latin typeface="NikoshBAN" pitchFamily="2" charset="0"/>
                <a:cs typeface="NikoshBAN" pitchFamily="2" charset="0"/>
              </a:rPr>
              <a:t/>
            </a:r>
            <a:br>
              <a:rPr lang="bn-IN" sz="5400" dirty="0" smtClean="0">
                <a:latin typeface="NikoshBAN" pitchFamily="2" charset="0"/>
                <a:cs typeface="NikoshBAN" pitchFamily="2" charset="0"/>
              </a:rPr>
            </a:br>
            <a:r>
              <a:rPr lang="en-US" sz="2400" dirty="0" smtClean="0">
                <a:latin typeface="NikoshBAN" pitchFamily="2" charset="0"/>
                <a:cs typeface="NikoshBAN" pitchFamily="2" charset="0"/>
              </a:rPr>
              <a:t>৩১।বল,তোমরা </a:t>
            </a:r>
            <a:r>
              <a:rPr lang="en-US" sz="2400" dirty="0" err="1" smtClean="0">
                <a:latin typeface="NikoshBAN" pitchFamily="2" charset="0"/>
                <a:cs typeface="NikoshBAN" pitchFamily="2" charset="0"/>
              </a:rPr>
              <a:t>যদি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আল্লাহকে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ভাল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অনুসরন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কর,আল্লাহ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তোমাদেরকে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ভাল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বাসবেন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তোমাদের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অপরাধ</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ক্ষমা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করবেন।আল্লাহ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অত্যন্ত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ক্ষমাশীল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দয়ালু</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
            </a:r>
            <a:br>
              <a:rPr lang="bn-IN" sz="2400" dirty="0" smtClean="0">
                <a:latin typeface="NikoshBAN" pitchFamily="2" charset="0"/>
                <a:cs typeface="NikoshBAN" pitchFamily="2" charset="0"/>
              </a:rPr>
            </a:br>
            <a:r>
              <a:rPr lang="en-US" sz="2400" dirty="0" smtClean="0">
                <a:latin typeface="NikoshBAN" pitchFamily="2" charset="0"/>
                <a:cs typeface="NikoshBAN" pitchFamily="2" charset="0"/>
              </a:rPr>
              <a:t>৩২।বল,আল্লাহ ও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রসুলের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অনুগত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হও</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মুখ</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ফিরিয়ে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রাখ,আল্লাহ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কাফেরদেরকে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পছন্দ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
            </a:r>
            <a:br>
              <a:rPr lang="bn-IN" sz="2400" dirty="0" smtClean="0">
                <a:latin typeface="NikoshBAN" pitchFamily="2" charset="0"/>
                <a:cs typeface="NikoshBAN" pitchFamily="2" charset="0"/>
              </a:rPr>
            </a:br>
            <a:r>
              <a:rPr lang="en-US" sz="2400" dirty="0" smtClean="0">
                <a:latin typeface="NikoshBAN" pitchFamily="2" charset="0"/>
                <a:cs typeface="NikoshBAN" pitchFamily="2" charset="0"/>
              </a:rPr>
              <a:t>৩৩।নিশ্চয়ই </a:t>
            </a:r>
            <a:r>
              <a:rPr lang="en-US" sz="2400" dirty="0" err="1" smtClean="0">
                <a:latin typeface="NikoshBAN" pitchFamily="2" charset="0"/>
                <a:cs typeface="NikoshBAN" pitchFamily="2" charset="0"/>
              </a:rPr>
              <a:t>আল্লাহ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আদম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a:t>
            </a:r>
            <a:r>
              <a:rPr lang="bn-IN" sz="2400" dirty="0" smtClean="0">
                <a:latin typeface="NikoshBAN" pitchFamily="2" charset="0"/>
                <a:cs typeface="NikoshBAN" pitchFamily="2" charset="0"/>
              </a:rPr>
              <a:t> কে,ইব্রাহিমের বংশধর এবং ইমরানের বংশধরকে বিশ্বজগতে মনোনিত করেছেন।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৩৪।তারা একে অপরের বংশ ধর ।আল্লাহ সর্বশ্রোতা,সর্বজ্ঞ।</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৩৫।স্বরন কর!যখন ইমরা</a:t>
            </a:r>
            <a:r>
              <a:rPr lang="en-US" sz="2400" dirty="0" err="1" smtClean="0">
                <a:latin typeface="NikoshBAN" pitchFamily="2" charset="0"/>
                <a:cs typeface="NikoshBAN" pitchFamily="2" charset="0"/>
              </a:rPr>
              <a:t>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ছিল।হে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পালক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গর্ভে</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জন্য</a:t>
            </a:r>
            <a:r>
              <a:rPr lang="bn-IN" sz="2400" dirty="0" smtClean="0">
                <a:latin typeface="NikoshBAN" pitchFamily="2" charset="0"/>
                <a:cs typeface="NikoshBAN" pitchFamily="2" charset="0"/>
              </a:rPr>
              <a:t> উৎ</a:t>
            </a:r>
            <a:r>
              <a:rPr lang="en-US" sz="2400" dirty="0" err="1" smtClean="0">
                <a:latin typeface="NikoshBAN" pitchFamily="2" charset="0"/>
                <a:cs typeface="NikoshBAN" pitchFamily="2" charset="0"/>
              </a:rPr>
              <a:t>সর্গ</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করলাম</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সুতরং তুমি আমার নিকট হতে তা কবুল কর।নিশ্চয়ই তুমি সর্বশ্রোতা,সর্বজ্ঞ।</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553200"/>
            <a:ext cx="60198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3738439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a:bodyPr>
          <a:lstStyle/>
          <a:p>
            <a:r>
              <a:rPr lang="bn-IN" sz="2400" b="1" dirty="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t>বাড়ীর </a:t>
            </a:r>
            <a:r>
              <a:rPr lang="bn-IN" sz="2400" b="1" dirty="0" smtClean="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t>কাজঃ</a:t>
            </a:r>
            <a:br>
              <a:rPr lang="bn-IN" sz="2400" b="1" dirty="0" smtClean="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br>
            <a:r>
              <a:rPr lang="bn-IN" sz="2400" b="1" dirty="0" smtClean="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t>হজরত যাকারিয়া (আঃ)এর ঘটনা লিখে আনবে।</a:t>
            </a:r>
            <a:r>
              <a:rPr lang="en-US" sz="2400" b="1" dirty="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t/>
            </a:r>
            <a:br>
              <a:rPr lang="en-US" sz="2400" b="1" dirty="0">
                <a:ln>
                  <a:solidFill>
                    <a:schemeClr val="accent6">
                      <a:lumMod val="60000"/>
                      <a:lumOff val="40000"/>
                    </a:schemeClr>
                  </a:solidFill>
                </a:ln>
                <a:effectLst>
                  <a:outerShdw blurRad="50800" dist="38100" algn="l" rotWithShape="0">
                    <a:prstClr val="black">
                      <a:alpha val="40000"/>
                    </a:prstClr>
                  </a:outerShdw>
                </a:effectLst>
                <a:latin typeface="NikoshBAN" pitchFamily="2" charset="0"/>
                <a:cs typeface="NikoshBAN" pitchFamily="2" charset="0"/>
              </a:rPr>
            </a:b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1828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74</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পাঠ পরিচিতি</vt:lpstr>
      <vt:lpstr>        শিখন ফলঃ- ১।আল্লাহ তায়ালার ভাল বাসা পেতে হলে প্রিয় নবী হজরত মোহাম্মদ(সঃ)এর পূর্নাংগ      অনুসরন করতে হবে। ২।আল্লাহ ও তার রসুলের অনুসরন থেকে যারা মুখ ফিরিয়ে নেয় তারাই কাফের। ৩।আল্লাহ হজরত আদম (আঃ),নুহ (আঃ), ইবরাহিম (আঃ) ও ইমরান (আঃ)এর বংশধরকে অনন্য মর্যাদায় অধিষ্ঠিত করেছেন। ৪।হজরত মরিয়ম (আঃ)কে আল্লাহ বিশেষ মর্যাদাশীল নারী হিসাবে সৃস্টি করেছেন। ৫।আল্লাহ সর্বশক্তিমান।তিনি হজরত যাকারিয়া (আঃ)কে বৃদ্দ অবস্থায় তার বন্দ্যাস্ত্রীর গর্ভে পুত্র সন্তান দান করেন। ৬।আল্লাহ যাকে ইচ্ছা আপন কুদরতে রিজিক দান করেন।যেমন মরিয়মকে বন্দ্ব প্রকোষ্ঠের মধ্যে বেহেশ্তের বিভিন্ন সুস্বাদু ফল দান করেছেন।</vt:lpstr>
      <vt:lpstr>শানে নুজুলঃ- হজরত আবদুল্লাহ ইবনে আব্বাস রঃ বলেনঃ- কাবা ঘরে মূর্তিপুজারত দেখে রসুলুল্লাহ সঃএকদিন মক্কার  কুরাইশ দের বলেন,তোমরা আল্লাহর ভাল বাসার দাবি কর  অথচ তোমরা আল্লাহর বিধান ও মিল্লাতে ইব্রাহিমের বিপরিতে  কাজ করে যাচ্ছ।এ কথা শুনে তারা বলল, আল্লাহর সন্তুস্টি  ও ভাল বাসা অর্জনের জন্যই মুর্তি পুজাকরছি।তাদের এ অলিক  দাবির পরিপ্রেক্ষিতে আয়াত টি অবতীর্ন হয়।</vt:lpstr>
      <vt:lpstr>    শাব্দিক অনুবাদ:  يَا أَيُّهَا النَّاسُ =হে মানবমন্ডলী =تولواতারা মুখ ফিরিয়ে নিয়েছে । =اصطفئসে নির্বাচন করবে। =نذرتআমি মানত করলাম। =محرراস্বাধীন। =انبتতিনি গড়ে তুলবেন। =كفلهاসে তাকে লালন করল। =نادتসে আহ্বান করল। =عاقرবন্দ্ব্যা। =لاتكلمতুমি কথা বলবে না। </vt:lpstr>
      <vt:lpstr>قال ان كنتم تحبون الله فاتبعونئ يحببكم الله ويغفر لكم ذنوبكم #</vt:lpstr>
      <vt:lpstr>              সরল অনুবাদঃ ৩১।বল,তোমরা যদি আল্লাহকে ভাল বাস, তবে আ্মাকে অনুসরন কর,আল্লাহ তোমাদেরকে ভাল বাসবেন এবং তোমাদের অপরাধ ক্ষমা করবেন।আল্লাহ অত্যন্ত ক্ষমাশীল ,পরম দয়ালু। ৩২।বল,আল্লাহ ও তার রসুলের অনুগত হও ।যদি তারা মুখ ফিরিয়ে নেয় ,তবে জেনে রাখ,আল্লাহ তো কাফেরদেরকে পছন্দ করেন না। ৩৩।নিশ্চয়ই আল্লাহ আদম (আঃ) কে ,নুহ আঃ কে,ইব্রাহিমের বংশধর এবং ইমরানের বংশধরকে বিশ্বজগতে মনোনিত করেছেন। ৩৪।তারা একে অপরের বংশ ধর ।আল্লাহ সর্বশ্রোতা,সর্বজ্ঞ। ৩৫।স্বরন কর!যখন ইমরানের স্ত্রী বলে ছিল।হে আমার প্রতি পালক ,আমার গর্ভে যা আছে তা একান্ত আমি তোমার জন্য উৎসর্গ করলাম।সুতরং তুমি আমার নিকট হতে তা কবুল কর।নিশ্চয়ই তুমি সর্বশ্রোতা,সর্বজ্ঞ।</vt:lpstr>
      <vt:lpstr>বাড়ীর কাজঃ হজরত যাকারিয়া (আঃ)এর ঘটনা লিখে আনবে।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25</cp:revision>
  <dcterms:created xsi:type="dcterms:W3CDTF">2006-08-16T00:00:00Z</dcterms:created>
  <dcterms:modified xsi:type="dcterms:W3CDTF">2020-02-04T09:47:21Z</dcterms:modified>
</cp:coreProperties>
</file>