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59" r:id="rId5"/>
    <p:sldId id="269" r:id="rId6"/>
    <p:sldId id="260" r:id="rId7"/>
    <p:sldId id="261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303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4" r:id="rId25"/>
    <p:sldId id="265" r:id="rId26"/>
    <p:sldId id="272" r:id="rId27"/>
    <p:sldId id="273" r:id="rId28"/>
    <p:sldId id="27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0"/>
            <a:ext cx="5486400" cy="2362200"/>
          </a:xfrm>
        </p:spPr>
        <p:txBody>
          <a:bodyPr>
            <a:noAutofit/>
          </a:bodyPr>
          <a:lstStyle/>
          <a:p>
            <a:pPr algn="ctr"/>
            <a:r>
              <a:rPr lang="bn-BD" sz="16600" dirty="0">
                <a:solidFill>
                  <a:schemeClr val="accent6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স্বাগতম</a:t>
            </a:r>
            <a:endParaRPr lang="en-US" sz="16600" dirty="0">
              <a:solidFill>
                <a:schemeClr val="accent6">
                  <a:lumMod val="75000"/>
                </a:schemeClr>
              </a:solidFill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1026" name="Picture 2" descr="C:\Users\doel\Desktop\nazmul 56\ur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051797"/>
            <a:ext cx="6553200" cy="457760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34312"/>
          </a:xfrm>
        </p:spPr>
        <p:txBody>
          <a:bodyPr>
            <a:noAutofit/>
          </a:bodyPr>
          <a:lstStyle/>
          <a:p>
            <a:pPr algn="ctr"/>
            <a:r>
              <a:rPr lang="bn-BD" sz="5400" dirty="0">
                <a:latin typeface="Shonar Bangla" pitchFamily="34" charset="0"/>
                <a:cs typeface="Shonar Bangla" pitchFamily="34" charset="0"/>
              </a:rPr>
              <a:t>সরকার ও রাষ্ট্রীয় পক্ষের প্রেক্ষাপটে ব্যাংকের উদ্দেশ্যবলি ।</a:t>
            </a:r>
            <a:endParaRPr lang="en-US" sz="44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419600"/>
          </a:xfrm>
        </p:spPr>
        <p:txBody>
          <a:bodyPr>
            <a:normAutofit fontScale="85000" lnSpcReduction="20000"/>
          </a:bodyPr>
          <a:lstStyle/>
          <a:p>
            <a:r>
              <a:rPr lang="bn-BD" sz="6600" dirty="0">
                <a:latin typeface="Shonar Bangla" pitchFamily="34" charset="0"/>
                <a:cs typeface="Shonar Bangla" pitchFamily="34" charset="0"/>
              </a:rPr>
              <a:t>নোট ও মুদ্রার প্রচলন</a:t>
            </a:r>
          </a:p>
          <a:p>
            <a:r>
              <a:rPr lang="bn-BD" sz="6600" dirty="0">
                <a:latin typeface="Shonar Bangla" pitchFamily="34" charset="0"/>
                <a:cs typeface="Shonar Bangla" pitchFamily="34" charset="0"/>
              </a:rPr>
              <a:t>মূলধন গঠন</a:t>
            </a:r>
          </a:p>
          <a:p>
            <a:r>
              <a:rPr lang="bn-BD" sz="6600" dirty="0">
                <a:latin typeface="Shonar Bangla" pitchFamily="34" charset="0"/>
                <a:cs typeface="Shonar Bangla" pitchFamily="34" charset="0"/>
              </a:rPr>
              <a:t>বিনিয়োগ ও শিল্পায়ন</a:t>
            </a:r>
          </a:p>
          <a:p>
            <a:r>
              <a:rPr lang="bn-BD" sz="6600" dirty="0">
                <a:latin typeface="Shonar Bangla" pitchFamily="34" charset="0"/>
                <a:cs typeface="Shonar Bangla" pitchFamily="34" charset="0"/>
              </a:rPr>
              <a:t>মুদ্রা বাজার নিয়ন্ত্রণ</a:t>
            </a:r>
          </a:p>
          <a:p>
            <a:r>
              <a:rPr lang="bn-BD" sz="6600" dirty="0">
                <a:latin typeface="Shonar Bangla" pitchFamily="34" charset="0"/>
                <a:cs typeface="Shonar Bangla" pitchFamily="34" charset="0"/>
              </a:rPr>
              <a:t>কর্মসংস্থান</a:t>
            </a:r>
            <a:endParaRPr lang="en-US" sz="6600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bn-BD" sz="4400" dirty="0">
                <a:latin typeface="Shonar Bangla" pitchFamily="34" charset="0"/>
                <a:cs typeface="Shonar Bangla" pitchFamily="34" charset="0"/>
              </a:rPr>
              <a:t>ব্যাংক ও গ্রাহকদের  প্রেক্ষাপটে ব্যাংকের উদ্দেশ্যবলি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BD" sz="4000" dirty="0">
                <a:latin typeface="Shonar Bangla" pitchFamily="34" charset="0"/>
                <a:cs typeface="Shonar Bangla" pitchFamily="34" charset="0"/>
              </a:rPr>
              <a:t>আমানত</a:t>
            </a:r>
          </a:p>
          <a:p>
            <a:r>
              <a:rPr lang="bn-BD" sz="4000" dirty="0">
                <a:latin typeface="Shonar Bangla" pitchFamily="34" charset="0"/>
                <a:cs typeface="Shonar Bangla" pitchFamily="34" charset="0"/>
              </a:rPr>
              <a:t>নিরাপত্তা</a:t>
            </a:r>
          </a:p>
          <a:p>
            <a:r>
              <a:rPr lang="bn-BD" sz="4000" dirty="0">
                <a:latin typeface="Shonar Bangla" pitchFamily="34" charset="0"/>
                <a:cs typeface="Shonar Bangla" pitchFamily="34" charset="0"/>
              </a:rPr>
              <a:t>উপদেষ্টা ও পরামর্শদাতা</a:t>
            </a:r>
            <a:endParaRPr lang="en-US" sz="4000" dirty="0">
              <a:latin typeface="Shonar Bangla" pitchFamily="34" charset="0"/>
              <a:cs typeface="Shonar Bangla" pitchFamily="34" charset="0"/>
            </a:endParaRPr>
          </a:p>
          <a:p>
            <a:r>
              <a:rPr lang="bn-BD" sz="4000" dirty="0">
                <a:latin typeface="Shonar Bangla" pitchFamily="34" charset="0"/>
                <a:cs typeface="Shonar Bangla" pitchFamily="34" charset="0"/>
              </a:rPr>
              <a:t>প্রতিনিধি ও অছি</a:t>
            </a:r>
          </a:p>
          <a:p>
            <a:r>
              <a:rPr lang="bn-BD" sz="4000" dirty="0">
                <a:latin typeface="Shonar Bangla" pitchFamily="34" charset="0"/>
                <a:cs typeface="Shonar Bangla" pitchFamily="34" charset="0"/>
              </a:rPr>
              <a:t>অর্থ স্থানান্তর</a:t>
            </a:r>
          </a:p>
          <a:p>
            <a:r>
              <a:rPr lang="bn-BD" sz="4000" dirty="0">
                <a:latin typeface="Shonar Bangla" pitchFamily="34" charset="0"/>
                <a:cs typeface="Shonar Bangla" pitchFamily="34" charset="0"/>
              </a:rPr>
              <a:t>জীবনযাত্রার মানোন্নয়ন ও সহজিকরণ</a:t>
            </a:r>
          </a:p>
          <a:p>
            <a:endParaRPr lang="bn-BD" sz="4000" dirty="0">
              <a:latin typeface="Shonar Bangla" pitchFamily="34" charset="0"/>
              <a:cs typeface="Shonar Bangla" pitchFamily="34" charset="0"/>
            </a:endParaRPr>
          </a:p>
          <a:p>
            <a:endParaRPr lang="en-US" sz="4000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bn-BD" sz="6000" dirty="0">
                <a:latin typeface="Shonar Bangla" pitchFamily="34" charset="0"/>
                <a:cs typeface="Shonar Bangla" pitchFamily="34" charset="0"/>
              </a:rPr>
              <a:t>ব্যাংকের গঠন</a:t>
            </a:r>
            <a:endParaRPr lang="en-US" sz="60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Autofit/>
          </a:bodyPr>
          <a:lstStyle/>
          <a:p>
            <a:r>
              <a:rPr lang="bn-BD" sz="3600" dirty="0">
                <a:latin typeface="Shonar Bangla" pitchFamily="34" charset="0"/>
                <a:cs typeface="Shonar Bangla" pitchFamily="34" charset="0"/>
              </a:rPr>
              <a:t>কেন্দ্রীয় ব্যাংকের আইন অনুযায়ী বর্তমানে সর্বনিম্ন ২ জন ও সর্বোচ্চ  ১৩ জন পরিচালকের সমন্বয় প্রাইভেট ব্যাংক স্থাপন করা যায় ।</a:t>
            </a:r>
          </a:p>
          <a:p>
            <a:r>
              <a:rPr lang="bn-BD" sz="3600" dirty="0">
                <a:latin typeface="Shonar Bangla" pitchFamily="34" charset="0"/>
                <a:cs typeface="Shonar Bangla" pitchFamily="34" charset="0"/>
              </a:rPr>
              <a:t>পাবলিক লিমিটেঢ কোম্পানির মালিকানায় ব্যাংকের ক্ষেত্রে সর্বনিম্ন ৭ জন ও সর্বোচ্চ  সীমাহীন  পরিচালকের সমন্বয়  ব্যাংক প্রতিষ্ঠা করা যায় ।</a:t>
            </a:r>
          </a:p>
          <a:p>
            <a:r>
              <a:rPr lang="bn-BD" sz="3600" dirty="0">
                <a:latin typeface="Shonar Bangla" pitchFamily="34" charset="0"/>
                <a:cs typeface="Shonar Bangla" pitchFamily="34" charset="0"/>
              </a:rPr>
              <a:t>বাংলাদেশে বানিজ্যিক ব্যাংক প্রতিষ্ঠার ক্ষেত্রে কেন্দ্রীয় ব্যাংক হিসাবে বাংলাদেশ ব্যাংকের অনুমোদন ছাড়া ব্যাংক প্রতিষ্ঠা সম্ভব নয় ।</a:t>
            </a:r>
          </a:p>
          <a:p>
            <a:r>
              <a:rPr lang="bn-BD" sz="3600" dirty="0">
                <a:latin typeface="Shonar Bangla" pitchFamily="34" charset="0"/>
                <a:cs typeface="Shonar Bangla" pitchFamily="34" charset="0"/>
              </a:rPr>
              <a:t>বাংলাদেশ ব্যাংকের অনুমোদনহীন ব্যাংকগুলো সমবায় বা অন্য যেকোনো নামে পরিচালিত হলেও তা বেআইনি ব্যাংকিং  ব্যবস্থা হিসাবে চিহ্নিত হবে।</a:t>
            </a:r>
            <a:endParaRPr lang="en-US" sz="3600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BD" sz="6000" dirty="0">
                <a:latin typeface="Shonar Bangla" pitchFamily="34" charset="0"/>
                <a:cs typeface="Shonar Bangla" pitchFamily="34" charset="0"/>
              </a:rPr>
              <a:t>ব্যাংকিং ব্যবসায়ের মূলনীতি</a:t>
            </a:r>
            <a:endParaRPr lang="en-US" sz="60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নিরাপত্তার নীতি</a:t>
            </a:r>
          </a:p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মুনাফার নীতি</a:t>
            </a:r>
          </a:p>
          <a:p>
            <a:r>
              <a:rPr lang="bn-BD" sz="3200">
                <a:latin typeface="Shonar Bangla" pitchFamily="34" charset="0"/>
                <a:cs typeface="Shonar Bangla" pitchFamily="34" charset="0"/>
              </a:rPr>
              <a:t>তারল্যনীতি</a:t>
            </a:r>
            <a:endParaRPr lang="bn-BD" sz="3200" dirty="0">
              <a:latin typeface="Shonar Bangla" pitchFamily="34" charset="0"/>
              <a:cs typeface="Shonar Bangla" pitchFamily="34" charset="0"/>
            </a:endParaRPr>
          </a:p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প্রাচুর্য বা সচ্ছলতার নীতি</a:t>
            </a:r>
          </a:p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দক্ষতার নীতি</a:t>
            </a:r>
          </a:p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সেবার নীতি</a:t>
            </a:r>
          </a:p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প্রচারনীতি</a:t>
            </a:r>
          </a:p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গোপনীয়তার নীতি</a:t>
            </a:r>
            <a:endParaRPr lang="en-US" sz="32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সুনামের নীতি</a:t>
            </a:r>
          </a:p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বিনিয়োগ নীতি</a:t>
            </a:r>
          </a:p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উন্নয়নের নীতি</a:t>
            </a:r>
          </a:p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উদ্দেশ্যের নীতি</a:t>
            </a:r>
          </a:p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মিতব্যয়িতার নীতি</a:t>
            </a:r>
          </a:p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সততা ও বিশ্বস্ততার নীতি</a:t>
            </a:r>
          </a:p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সাবধানতার নীতি</a:t>
            </a:r>
          </a:p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বিশেষায়নের নীতি</a:t>
            </a:r>
            <a:endParaRPr lang="en-US" sz="3200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algn="ctr"/>
            <a:r>
              <a:rPr lang="bn-BD" dirty="0">
                <a:latin typeface="Shonar Bangla" pitchFamily="34" charset="0"/>
                <a:cs typeface="Shonar Bangla" pitchFamily="34" charset="0"/>
              </a:rPr>
              <a:t>ব্যাংকের শ্রেণিবিন্যাস</a:t>
            </a:r>
            <a:endParaRPr lang="en-US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Autofit/>
          </a:bodyPr>
          <a:lstStyle/>
          <a:p>
            <a:r>
              <a:rPr lang="bn-BD" sz="3600" dirty="0">
                <a:latin typeface="Shonar Bangla" pitchFamily="34" charset="0"/>
                <a:cs typeface="Shonar Bangla" pitchFamily="34" charset="0"/>
              </a:rPr>
              <a:t>কাঠামোভিত্তিক শ্রেণিবিভাগ</a:t>
            </a:r>
          </a:p>
          <a:p>
            <a:r>
              <a:rPr lang="bn-BD" sz="3600" dirty="0">
                <a:latin typeface="Shonar Bangla" pitchFamily="34" charset="0"/>
                <a:cs typeface="Shonar Bangla" pitchFamily="34" charset="0"/>
              </a:rPr>
              <a:t>কার্যভিত্তিক শ্রেণিবিভাগ</a:t>
            </a:r>
          </a:p>
          <a:p>
            <a:r>
              <a:rPr lang="bn-BD" sz="3600" dirty="0">
                <a:latin typeface="Shonar Bangla" pitchFamily="34" charset="0"/>
                <a:cs typeface="Shonar Bangla" pitchFamily="34" charset="0"/>
              </a:rPr>
              <a:t>ব্যবসায় সংগঠন ভিত্তিক শ্রেণিবিভাগ</a:t>
            </a:r>
          </a:p>
          <a:p>
            <a:r>
              <a:rPr lang="bn-BD" sz="3600" dirty="0">
                <a:latin typeface="Shonar Bangla" pitchFamily="34" charset="0"/>
                <a:cs typeface="Shonar Bangla" pitchFamily="34" charset="0"/>
              </a:rPr>
              <a:t>মালিকানাভিত্তিক শ্রেণিবিভাগ</a:t>
            </a:r>
          </a:p>
          <a:p>
            <a:r>
              <a:rPr lang="bn-BD" sz="3600" dirty="0">
                <a:latin typeface="Shonar Bangla" pitchFamily="34" charset="0"/>
                <a:cs typeface="Shonar Bangla" pitchFamily="34" charset="0"/>
              </a:rPr>
              <a:t>অঞ্চলভিত্তিক শ্রেণিবিভাগ</a:t>
            </a:r>
          </a:p>
          <a:p>
            <a:r>
              <a:rPr lang="bn-BD" sz="3600" dirty="0">
                <a:latin typeface="Shonar Bangla" pitchFamily="34" charset="0"/>
                <a:cs typeface="Shonar Bangla" pitchFamily="34" charset="0"/>
              </a:rPr>
              <a:t>নিবন্ধনভিত্তিক শ্রেণিবিভাগ</a:t>
            </a:r>
          </a:p>
          <a:p>
            <a:r>
              <a:rPr lang="bn-BD" sz="3600" dirty="0">
                <a:latin typeface="Shonar Bangla" pitchFamily="34" charset="0"/>
                <a:cs typeface="Shonar Bangla" pitchFamily="34" charset="0"/>
              </a:rPr>
              <a:t>বিশেষ মক্কেল ভিত্তিক শ্রেণিবিভাগ</a:t>
            </a:r>
          </a:p>
          <a:p>
            <a:r>
              <a:rPr lang="bn-BD" sz="3600" dirty="0">
                <a:latin typeface="Shonar Bangla" pitchFamily="34" charset="0"/>
                <a:cs typeface="Shonar Bangla" pitchFamily="34" charset="0"/>
              </a:rPr>
              <a:t>নিয়ন্ত্রণ ভিত্তিক শ্রেণিবিভাগ</a:t>
            </a:r>
          </a:p>
          <a:p>
            <a:r>
              <a:rPr lang="bn-BD" sz="3600" dirty="0">
                <a:latin typeface="Shonar Bangla" pitchFamily="34" charset="0"/>
                <a:cs typeface="Shonar Bangla" pitchFamily="34" charset="0"/>
              </a:rPr>
              <a:t>ধর্মীয় দৃষ্টিকোণভিত্তিক শ্রেণিবিভাগ</a:t>
            </a:r>
          </a:p>
          <a:p>
            <a:endParaRPr lang="en-US" sz="3600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6600" dirty="0">
                <a:latin typeface="Shonar Bangla" pitchFamily="34" charset="0"/>
                <a:cs typeface="Shonar Bangla" pitchFamily="34" charset="0"/>
              </a:rPr>
              <a:t>কাঠামোভিত্তিক শ্রেণিবিভাগ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bn-BD" sz="4800" dirty="0">
                <a:latin typeface="Shonar Bangla" pitchFamily="34" charset="0"/>
                <a:cs typeface="Shonar Bangla" pitchFamily="34" charset="0"/>
              </a:rPr>
              <a:t>একক ব্যাংক</a:t>
            </a:r>
          </a:p>
          <a:p>
            <a:r>
              <a:rPr lang="bn-BD" sz="4800" dirty="0">
                <a:latin typeface="Shonar Bangla" pitchFamily="34" charset="0"/>
                <a:cs typeface="Shonar Bangla" pitchFamily="34" charset="0"/>
              </a:rPr>
              <a:t>শাখা ব্যাংক</a:t>
            </a:r>
          </a:p>
          <a:p>
            <a:r>
              <a:rPr lang="bn-BD" sz="4800" dirty="0">
                <a:latin typeface="Shonar Bangla" pitchFamily="34" charset="0"/>
                <a:cs typeface="Shonar Bangla" pitchFamily="34" charset="0"/>
              </a:rPr>
              <a:t>চেইন ব্যাংক</a:t>
            </a:r>
          </a:p>
          <a:p>
            <a:r>
              <a:rPr lang="bn-BD" sz="4800" dirty="0">
                <a:latin typeface="Shonar Bangla" pitchFamily="34" charset="0"/>
                <a:cs typeface="Shonar Bangla" pitchFamily="34" charset="0"/>
              </a:rPr>
              <a:t>গ্রুপ ব্যাংক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6600" dirty="0">
                <a:latin typeface="Shonar Bangla" pitchFamily="34" charset="0"/>
                <a:cs typeface="Shonar Bangla" pitchFamily="34" charset="0"/>
              </a:rPr>
              <a:t>কার্যভিত্তিক শ্রেণিবিভাগ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bn-BD" sz="4000" dirty="0">
                <a:latin typeface="Shonar Bangla" pitchFamily="34" charset="0"/>
                <a:cs typeface="Shonar Bangla" pitchFamily="34" charset="0"/>
              </a:rPr>
              <a:t>কেন্দ্রীয় ব্যাংক</a:t>
            </a:r>
          </a:p>
          <a:p>
            <a:r>
              <a:rPr lang="bn-BD" sz="4000" dirty="0">
                <a:latin typeface="Shonar Bangla" pitchFamily="34" charset="0"/>
                <a:cs typeface="Shonar Bangla" pitchFamily="34" charset="0"/>
              </a:rPr>
              <a:t>বানিজ্যিক ব্যাংক</a:t>
            </a:r>
          </a:p>
          <a:p>
            <a:r>
              <a:rPr lang="bn-BD" sz="4000" dirty="0">
                <a:latin typeface="Shonar Bangla" pitchFamily="34" charset="0"/>
                <a:cs typeface="Shonar Bangla" pitchFamily="34" charset="0"/>
              </a:rPr>
              <a:t>কৃষি ব্যাংক</a:t>
            </a:r>
          </a:p>
          <a:p>
            <a:r>
              <a:rPr lang="bn-BD" sz="4000" dirty="0">
                <a:latin typeface="Shonar Bangla" pitchFamily="34" charset="0"/>
                <a:cs typeface="Shonar Bangla" pitchFamily="34" charset="0"/>
              </a:rPr>
              <a:t>শিল্প ব্যাংক</a:t>
            </a:r>
          </a:p>
          <a:p>
            <a:r>
              <a:rPr lang="bn-BD" sz="4000" dirty="0">
                <a:latin typeface="Shonar Bangla" pitchFamily="34" charset="0"/>
                <a:cs typeface="Shonar Bangla" pitchFamily="34" charset="0"/>
              </a:rPr>
              <a:t>সমবায় ব্যাংক</a:t>
            </a:r>
          </a:p>
          <a:p>
            <a:r>
              <a:rPr lang="bn-BD" sz="4000" dirty="0">
                <a:latin typeface="Shonar Bangla" pitchFamily="34" charset="0"/>
                <a:cs typeface="Shonar Bangla" pitchFamily="34" charset="0"/>
              </a:rPr>
              <a:t>বিনিয়োগ ব্যাংক</a:t>
            </a:r>
          </a:p>
          <a:p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bn-BD" sz="4000" dirty="0">
                <a:latin typeface="Shonar Bangla" pitchFamily="34" charset="0"/>
                <a:cs typeface="Shonar Bangla" pitchFamily="34" charset="0"/>
              </a:rPr>
              <a:t>সঞ্চয়ী ব্যাংক</a:t>
            </a:r>
          </a:p>
          <a:p>
            <a:r>
              <a:rPr lang="bn-BD" sz="4000" dirty="0">
                <a:latin typeface="Shonar Bangla" pitchFamily="34" charset="0"/>
                <a:cs typeface="Shonar Bangla" pitchFamily="34" charset="0"/>
              </a:rPr>
              <a:t>বন্ধকি ব্যাংক</a:t>
            </a:r>
          </a:p>
          <a:p>
            <a:r>
              <a:rPr lang="bn-BD" sz="4000" dirty="0">
                <a:latin typeface="Shonar Bangla" pitchFamily="34" charset="0"/>
                <a:cs typeface="Shonar Bangla" pitchFamily="34" charset="0"/>
              </a:rPr>
              <a:t>পরিবহন ব্যাংক</a:t>
            </a:r>
          </a:p>
          <a:p>
            <a:r>
              <a:rPr lang="bn-BD" sz="4000" dirty="0">
                <a:latin typeface="Shonar Bangla" pitchFamily="34" charset="0"/>
                <a:cs typeface="Shonar Bangla" pitchFamily="34" charset="0"/>
              </a:rPr>
              <a:t>ক্ষুদ্র ও কুঠির শিল্প</a:t>
            </a:r>
          </a:p>
          <a:p>
            <a:r>
              <a:rPr lang="bn-BD" sz="4000" dirty="0">
                <a:latin typeface="Shonar Bangla" pitchFamily="34" charset="0"/>
                <a:cs typeface="Shonar Bangla" pitchFamily="34" charset="0"/>
              </a:rPr>
              <a:t>আমদানি – রপ্তানি ব্যাংক</a:t>
            </a:r>
          </a:p>
          <a:p>
            <a:endParaRPr lang="en-US" sz="4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5400" dirty="0">
                <a:latin typeface="Shonar Bangla" pitchFamily="34" charset="0"/>
                <a:cs typeface="Shonar Bangla" pitchFamily="34" charset="0"/>
              </a:rPr>
              <a:t>ব্যবসায় সংগঠন ভিত্তিক শ্রেণিবিভাগ</a:t>
            </a:r>
            <a:endParaRPr lang="en-US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BD" sz="4800" dirty="0">
                <a:latin typeface="Shonar Bangla" pitchFamily="34" charset="0"/>
                <a:cs typeface="Shonar Bangla" pitchFamily="34" charset="0"/>
              </a:rPr>
              <a:t>একমালিকানা ব্যাংক</a:t>
            </a:r>
          </a:p>
          <a:p>
            <a:r>
              <a:rPr lang="bn-BD" sz="4800" dirty="0">
                <a:latin typeface="Shonar Bangla" pitchFamily="34" charset="0"/>
                <a:cs typeface="Shonar Bangla" pitchFamily="34" charset="0"/>
              </a:rPr>
              <a:t>অংশীদারি ব্যাংক</a:t>
            </a:r>
          </a:p>
          <a:p>
            <a:r>
              <a:rPr lang="bn-BD" sz="4800" dirty="0">
                <a:latin typeface="Shonar Bangla" pitchFamily="34" charset="0"/>
                <a:cs typeface="Shonar Bangla" pitchFamily="34" charset="0"/>
              </a:rPr>
              <a:t>যৌথ মূলধনি কোম্পানি ব্যাংক</a:t>
            </a:r>
          </a:p>
          <a:p>
            <a:r>
              <a:rPr lang="bn-BD" sz="4800" dirty="0">
                <a:latin typeface="Shonar Bangla" pitchFamily="34" charset="0"/>
                <a:cs typeface="Shonar Bangla" pitchFamily="34" charset="0"/>
              </a:rPr>
              <a:t>সমবায় ব্যাংক</a:t>
            </a:r>
          </a:p>
          <a:p>
            <a:r>
              <a:rPr lang="bn-BD" sz="4800" dirty="0">
                <a:latin typeface="Shonar Bangla" pitchFamily="34" charset="0"/>
                <a:cs typeface="Shonar Bangla" pitchFamily="34" charset="0"/>
              </a:rPr>
              <a:t>রাষ্ট্রীয় মালিকানা </a:t>
            </a:r>
          </a:p>
          <a:p>
            <a:endParaRPr lang="en-US" sz="4400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n-BD" sz="8000" dirty="0">
                <a:latin typeface="Shonar Bangla" pitchFamily="34" charset="0"/>
                <a:cs typeface="Shonar Bangla" pitchFamily="34" charset="0"/>
              </a:rPr>
              <a:t>মালিকানাভিত্তিক শ্রেণিবিভাগ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n-BD" sz="4800" dirty="0">
                <a:latin typeface="Shonar Bangla" pitchFamily="34" charset="0"/>
                <a:cs typeface="Shonar Bangla" pitchFamily="34" charset="0"/>
              </a:rPr>
              <a:t> সরকারি ব্যাংক</a:t>
            </a:r>
          </a:p>
          <a:p>
            <a:r>
              <a:rPr lang="bn-BD" sz="4800" dirty="0">
                <a:latin typeface="Shonar Bangla" pitchFamily="34" charset="0"/>
                <a:cs typeface="Shonar Bangla" pitchFamily="34" charset="0"/>
              </a:rPr>
              <a:t> বেসরকারি ব্যাংক</a:t>
            </a:r>
          </a:p>
          <a:p>
            <a:r>
              <a:rPr lang="bn-BD" sz="4800" dirty="0">
                <a:latin typeface="Shonar Bangla" pitchFamily="34" charset="0"/>
                <a:cs typeface="Shonar Bangla" pitchFamily="34" charset="0"/>
              </a:rPr>
              <a:t>এনজিও ব্যাংক</a:t>
            </a:r>
          </a:p>
          <a:p>
            <a:r>
              <a:rPr lang="bn-BD" sz="4800" dirty="0">
                <a:latin typeface="Shonar Bangla" pitchFamily="34" charset="0"/>
                <a:cs typeface="Shonar Bangla" pitchFamily="34" charset="0"/>
              </a:rPr>
              <a:t>স্বায়ত্তশায়িত ব্যাংক</a:t>
            </a:r>
          </a:p>
          <a:p>
            <a:r>
              <a:rPr lang="bn-BD" sz="4800" dirty="0">
                <a:latin typeface="Shonar Bangla" pitchFamily="34" charset="0"/>
                <a:cs typeface="Shonar Bangla" pitchFamily="34" charset="0"/>
              </a:rPr>
              <a:t> আংশিক ব্যাংক</a:t>
            </a:r>
          </a:p>
          <a:p>
            <a:r>
              <a:rPr lang="bn-BD" sz="4800" dirty="0">
                <a:latin typeface="Shonar Bangla" pitchFamily="34" charset="0"/>
                <a:cs typeface="Shonar Bangla" pitchFamily="34" charset="0"/>
              </a:rPr>
              <a:t> বিদেশি মালিকানাধীন ব্যংক </a:t>
            </a:r>
            <a:endParaRPr lang="en-US" sz="4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6600" dirty="0">
                <a:latin typeface="Shonar Bangla" pitchFamily="34" charset="0"/>
                <a:cs typeface="Shonar Bangla" pitchFamily="34" charset="0"/>
              </a:rPr>
              <a:t>অঞ্চলভিত্তিক শ্রেণিবিভাগ</a:t>
            </a:r>
            <a:endParaRPr lang="en-US" sz="48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BD" sz="6600" dirty="0">
                <a:latin typeface="Shonar Bangla" pitchFamily="34" charset="0"/>
                <a:cs typeface="Shonar Bangla" pitchFamily="34" charset="0"/>
              </a:rPr>
              <a:t>আঞ্চলিক </a:t>
            </a:r>
            <a:r>
              <a:rPr lang="bn-BD" sz="7200" dirty="0">
                <a:latin typeface="Shonar Bangla" pitchFamily="34" charset="0"/>
                <a:cs typeface="Shonar Bangla" pitchFamily="34" charset="0"/>
              </a:rPr>
              <a:t>ব্যাংক</a:t>
            </a:r>
          </a:p>
          <a:p>
            <a:r>
              <a:rPr lang="bn-BD" sz="7200" dirty="0">
                <a:latin typeface="Shonar Bangla" pitchFamily="34" charset="0"/>
                <a:cs typeface="Shonar Bangla" pitchFamily="34" charset="0"/>
              </a:rPr>
              <a:t>জাতীয় ব্যাংক</a:t>
            </a:r>
          </a:p>
          <a:p>
            <a:r>
              <a:rPr lang="bn-BD" sz="7200" dirty="0">
                <a:latin typeface="Shonar Bangla" pitchFamily="34" charset="0"/>
                <a:cs typeface="Shonar Bangla" pitchFamily="34" charset="0"/>
              </a:rPr>
              <a:t>আন্তর্জাতিক ব্যাংক</a:t>
            </a:r>
          </a:p>
          <a:p>
            <a:endParaRPr lang="en-US" sz="6600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838200"/>
            <a:ext cx="2971800" cy="1143000"/>
          </a:xfrm>
        </p:spPr>
        <p:txBody>
          <a:bodyPr>
            <a:normAutofit/>
          </a:bodyPr>
          <a:lstStyle/>
          <a:p>
            <a:r>
              <a:rPr lang="bn-BD" b="1" dirty="0">
                <a:latin typeface="Shonar Bangla" pitchFamily="34" charset="0"/>
                <a:cs typeface="Shonar Bangla" pitchFamily="34" charset="0"/>
              </a:rPr>
              <a:t>পাঠ পরিচিতি</a:t>
            </a:r>
            <a:endParaRPr lang="en-US" b="1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2743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bn-BD" sz="5400" dirty="0">
                <a:latin typeface="Shonar Bangla" pitchFamily="34" charset="0"/>
                <a:cs typeface="Shonar Bangla" pitchFamily="34" charset="0"/>
              </a:rPr>
              <a:t>           শ্রেণি: </a:t>
            </a:r>
            <a:r>
              <a:rPr lang="en-US" sz="5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bn-BD" sz="5400" dirty="0">
                <a:latin typeface="Shonar Bangla" pitchFamily="34" charset="0"/>
                <a:cs typeface="Shonar Bangla" pitchFamily="34" charset="0"/>
              </a:rPr>
              <a:t>১০ম          </a:t>
            </a:r>
          </a:p>
          <a:p>
            <a:pPr algn="ctr">
              <a:buNone/>
            </a:pPr>
            <a:r>
              <a:rPr lang="bn-BD" sz="5400" dirty="0">
                <a:latin typeface="Shonar Bangla" pitchFamily="34" charset="0"/>
                <a:cs typeface="Shonar Bangla" pitchFamily="34" charset="0"/>
              </a:rPr>
              <a:t>বিষয়: ফিন্যান্স ও ব্যাংকিং</a:t>
            </a:r>
          </a:p>
          <a:p>
            <a:pPr>
              <a:buNone/>
            </a:pPr>
            <a:r>
              <a:rPr lang="bn-BD" sz="5400" dirty="0">
                <a:latin typeface="Shonar Bangla" pitchFamily="34" charset="0"/>
                <a:cs typeface="Shonar Bangla" pitchFamily="34" charset="0"/>
              </a:rPr>
              <a:t>           অধ্যায়:  ৯ম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6000" dirty="0">
                <a:latin typeface="Shonar Bangla" pitchFamily="34" charset="0"/>
                <a:cs typeface="Shonar Bangla" pitchFamily="34" charset="0"/>
              </a:rPr>
              <a:t>নিবন্ধনভিত্তিক শ্রেণিবিভাগ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BD" sz="8000" dirty="0">
                <a:latin typeface="Shonar Bangla" pitchFamily="34" charset="0"/>
                <a:cs typeface="Shonar Bangla" pitchFamily="34" charset="0"/>
              </a:rPr>
              <a:t>দেশি ব্যাংক</a:t>
            </a:r>
          </a:p>
          <a:p>
            <a:r>
              <a:rPr lang="bn-BD" sz="8000" dirty="0">
                <a:latin typeface="Shonar Bangla" pitchFamily="34" charset="0"/>
                <a:cs typeface="Shonar Bangla" pitchFamily="34" charset="0"/>
              </a:rPr>
              <a:t>বিদেশি ব্যাংক</a:t>
            </a:r>
            <a:endParaRPr lang="en-US" sz="8000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5400" dirty="0">
                <a:latin typeface="Shonar Bangla" pitchFamily="34" charset="0"/>
                <a:cs typeface="Shonar Bangla" pitchFamily="34" charset="0"/>
              </a:rPr>
              <a:t>বিশেষ মক্কেল ভিত্তিক শ্রেণিবিভাগ</a:t>
            </a:r>
            <a:endParaRPr lang="en-US" sz="48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bn-BD" sz="6000" dirty="0">
                <a:latin typeface="Shonar Bangla" pitchFamily="34" charset="0"/>
                <a:cs typeface="Shonar Bangla" pitchFamily="34" charset="0"/>
              </a:rPr>
              <a:t>শ্রমিক  ব্যাংক</a:t>
            </a:r>
          </a:p>
          <a:p>
            <a:r>
              <a:rPr lang="bn-BD" sz="6000" dirty="0">
                <a:latin typeface="Shonar Bangla" pitchFamily="34" charset="0"/>
                <a:cs typeface="Shonar Bangla" pitchFamily="34" charset="0"/>
              </a:rPr>
              <a:t>মহিলা ব্যাংক</a:t>
            </a:r>
          </a:p>
          <a:p>
            <a:r>
              <a:rPr lang="bn-BD" sz="6000" dirty="0">
                <a:latin typeface="Shonar Bangla" pitchFamily="34" charset="0"/>
                <a:cs typeface="Shonar Bangla" pitchFamily="34" charset="0"/>
              </a:rPr>
              <a:t>স্কুল  ব্যাংক</a:t>
            </a:r>
          </a:p>
          <a:p>
            <a:r>
              <a:rPr lang="bn-BD" sz="6000" dirty="0">
                <a:latin typeface="Shonar Bangla" pitchFamily="34" charset="0"/>
                <a:cs typeface="Shonar Bangla" pitchFamily="34" charset="0"/>
              </a:rPr>
              <a:t>ভোক্তাদের  ব্যাংক</a:t>
            </a:r>
            <a:endParaRPr lang="en-US" sz="6000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5400" dirty="0">
                <a:latin typeface="Shonar Bangla" pitchFamily="34" charset="0"/>
                <a:cs typeface="Shonar Bangla" pitchFamily="34" charset="0"/>
              </a:rPr>
              <a:t>নিয়ন্ত্রণ ভিত্তিক শ্রেণিবিভাগ</a:t>
            </a:r>
            <a:endParaRPr lang="en-US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bn-BD" sz="6600" dirty="0">
                <a:latin typeface="Shonar Bangla" pitchFamily="34" charset="0"/>
                <a:cs typeface="Shonar Bangla" pitchFamily="34" charset="0"/>
              </a:rPr>
              <a:t>পুর্ণ রাষ্ট্রীয়  ব্যাংক</a:t>
            </a:r>
          </a:p>
          <a:p>
            <a:r>
              <a:rPr lang="bn-BD" sz="6600" dirty="0">
                <a:latin typeface="Shonar Bangla" pitchFamily="34" charset="0"/>
                <a:cs typeface="Shonar Bangla" pitchFamily="34" charset="0"/>
              </a:rPr>
              <a:t>আংশিক নিয়ন্ত্রিত  ব্যাংক </a:t>
            </a:r>
          </a:p>
          <a:p>
            <a:r>
              <a:rPr lang="bn-BD" sz="6600" dirty="0">
                <a:latin typeface="Shonar Bangla" pitchFamily="34" charset="0"/>
                <a:cs typeface="Shonar Bangla" pitchFamily="34" charset="0"/>
              </a:rPr>
              <a:t>বাজার নিয়ন্ত্রিত  ব্যাংক</a:t>
            </a: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r>
              <a:rPr lang="bn-BD" sz="6600" dirty="0">
                <a:latin typeface="Shonar Bangla" pitchFamily="34" charset="0"/>
                <a:cs typeface="Shonar Bangla" pitchFamily="34" charset="0"/>
              </a:rPr>
              <a:t>ই</a:t>
            </a: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r>
              <a:rPr lang="bn-BD" sz="6600" dirty="0">
                <a:latin typeface="Shonar Bangla" pitchFamily="34" charset="0"/>
                <a:cs typeface="Shonar Bangla" pitchFamily="34" charset="0"/>
              </a:rPr>
              <a:t>ই</a:t>
            </a:r>
            <a:endParaRPr lang="en-US" sz="6600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6000" dirty="0">
                <a:latin typeface="Shonar Bangla" pitchFamily="34" charset="0"/>
                <a:cs typeface="Shonar Bangla" pitchFamily="34" charset="0"/>
              </a:rPr>
              <a:t>ধর্মীয় দৃষ্টিকোণভিত্তিক শ্রেণিবিভাগ</a:t>
            </a:r>
            <a:endParaRPr lang="en-US" sz="54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bn-BD" sz="6600" dirty="0">
                <a:latin typeface="Shonar Bangla" pitchFamily="34" charset="0"/>
                <a:cs typeface="Shonar Bangla" pitchFamily="34" charset="0"/>
              </a:rPr>
              <a:t> মুদারাবা</a:t>
            </a:r>
          </a:p>
          <a:p>
            <a:r>
              <a:rPr lang="bn-BD" sz="6600" dirty="0">
                <a:latin typeface="Shonar Bangla" pitchFamily="34" charset="0"/>
                <a:cs typeface="Shonar Bangla" pitchFamily="34" charset="0"/>
              </a:rPr>
              <a:t> মুসারাকা</a:t>
            </a:r>
          </a:p>
          <a:p>
            <a:r>
              <a:rPr lang="bn-BD" sz="6600" dirty="0">
                <a:latin typeface="Shonar Bangla" pitchFamily="34" charset="0"/>
                <a:cs typeface="Shonar Bangla" pitchFamily="34" charset="0"/>
              </a:rPr>
              <a:t> মুরাবাহা</a:t>
            </a:r>
          </a:p>
          <a:p>
            <a:r>
              <a:rPr lang="bn-BD" sz="6600" dirty="0">
                <a:latin typeface="Shonar Bangla" pitchFamily="34" charset="0"/>
                <a:cs typeface="Shonar Bangla" pitchFamily="34" charset="0"/>
              </a:rPr>
              <a:t> ইজারা</a:t>
            </a:r>
            <a:endParaRPr lang="en-US" sz="6600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8001000" cy="1162050"/>
          </a:xfrm>
        </p:spPr>
        <p:txBody>
          <a:bodyPr/>
          <a:lstStyle/>
          <a:p>
            <a:r>
              <a:rPr lang="bn-BD" sz="6000" dirty="0">
                <a:latin typeface="Shonar Bangla" pitchFamily="34" charset="0"/>
                <a:cs typeface="Shonar Bangla" pitchFamily="34" charset="0"/>
              </a:rPr>
              <a:t>ধর্মীয় দৃষ্টিকোণভিত্তিক শ্রেণিবিভাগ</a:t>
            </a:r>
            <a:endParaRPr lang="en-US" sz="54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r>
              <a:rPr lang="bn-BD" sz="6600" dirty="0">
                <a:latin typeface="Shonar Bangla" pitchFamily="34" charset="0"/>
                <a:cs typeface="Shonar Bangla" pitchFamily="34" charset="0"/>
              </a:rPr>
              <a:t>মুদারাবা</a:t>
            </a:r>
          </a:p>
          <a:p>
            <a:r>
              <a:rPr lang="bn-BD" sz="6600" dirty="0">
                <a:latin typeface="Shonar Bangla" pitchFamily="34" charset="0"/>
                <a:cs typeface="Shonar Bangla" pitchFamily="34" charset="0"/>
              </a:rPr>
              <a:t> মুসারাকা</a:t>
            </a:r>
          </a:p>
          <a:p>
            <a:r>
              <a:rPr lang="bn-BD" sz="6600" dirty="0">
                <a:latin typeface="Shonar Bangla" pitchFamily="34" charset="0"/>
                <a:cs typeface="Shonar Bangla" pitchFamily="34" charset="0"/>
              </a:rPr>
              <a:t> মুরাবাহা</a:t>
            </a:r>
          </a:p>
          <a:p>
            <a:r>
              <a:rPr lang="bn-BD" sz="6600" dirty="0">
                <a:latin typeface="Shonar Bangla" pitchFamily="34" charset="0"/>
                <a:cs typeface="Shonar Bangla" pitchFamily="34" charset="0"/>
              </a:rPr>
              <a:t> ইজারা</a:t>
            </a:r>
            <a:endParaRPr lang="en-US" sz="6600" dirty="0">
              <a:latin typeface="Shonar Bangla" pitchFamily="34" charset="0"/>
              <a:cs typeface="Shonar Bangla" pitchFamily="34" charset="0"/>
            </a:endParaRPr>
          </a:p>
          <a:p>
            <a:endParaRPr lang="en-US" sz="66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ইসলামী ব্যাংক বাংলাদেশ লিমিটেড</a:t>
            </a:r>
          </a:p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আল- আরাফাহ ইসলামী ব্যাংক লিমিটেড</a:t>
            </a:r>
          </a:p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 সোস্যাল ইসলামী ব্যাংক লিমিটেড</a:t>
            </a:r>
          </a:p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 এক্সিম ব্যাংক লিমিটেড</a:t>
            </a:r>
          </a:p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 শাহজালাল ইসলামী ব্যাংক লিমিটেড</a:t>
            </a:r>
          </a:p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 ফার্স্ট সিকিউরিটি ইসলামী ব্যাংক লিমিটেড</a:t>
            </a:r>
          </a:p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 আইসিবি ইসলামী ব্যাংক লিমিটেড</a:t>
            </a:r>
          </a:p>
          <a:p>
            <a:endParaRPr lang="en-US" sz="3200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1676399"/>
          </a:xfrm>
        </p:spPr>
        <p:txBody>
          <a:bodyPr>
            <a:noAutofit/>
          </a:bodyPr>
          <a:lstStyle/>
          <a:p>
            <a:r>
              <a:rPr lang="bn-BD" sz="138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দলীয় কাজ</a:t>
            </a:r>
            <a:endParaRPr lang="en-US" sz="13800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438400"/>
            <a:ext cx="8077200" cy="3200400"/>
          </a:xfrm>
        </p:spPr>
        <p:txBody>
          <a:bodyPr>
            <a:noAutofit/>
          </a:bodyPr>
          <a:lstStyle/>
          <a:p>
            <a:pPr algn="ctr"/>
            <a:r>
              <a:rPr lang="bn-BD" sz="5400" dirty="0">
                <a:latin typeface="Shonar Bangla" pitchFamily="34" charset="0"/>
                <a:cs typeface="Shonar Bangla" pitchFamily="34" charset="0"/>
              </a:rPr>
              <a:t>ব্যাংকের  শ্রেণি বিভাগ কেন প্রয়োজন </a:t>
            </a:r>
            <a:endParaRPr lang="en-US" sz="5400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bn-BD" sz="96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মূল্যায়ন</a:t>
            </a:r>
            <a:endParaRPr lang="en-US" sz="9600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 </a:t>
            </a:r>
          </a:p>
          <a:p>
            <a:pPr>
              <a:buNone/>
            </a:pPr>
            <a:r>
              <a:rPr lang="en-US" sz="42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  </a:t>
            </a:r>
            <a:r>
              <a:rPr lang="bn-BD" sz="42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১।</a:t>
            </a:r>
            <a:r>
              <a:rPr lang="en-US" sz="42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bn-BD" sz="42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ব্যাংকের  উদ্দেশ্যকয়টি?</a:t>
            </a:r>
          </a:p>
          <a:p>
            <a:pPr>
              <a:buNone/>
            </a:pPr>
            <a:r>
              <a:rPr lang="bn-BD" sz="42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	২। আমানত কত প্রকার</a:t>
            </a:r>
          </a:p>
          <a:p>
            <a:pPr>
              <a:buNone/>
            </a:pPr>
            <a:r>
              <a:rPr lang="bn-BD" sz="42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	৩। নিরাপত্তার নীতি বলতে কি বোঝায়?</a:t>
            </a:r>
          </a:p>
          <a:p>
            <a:pPr>
              <a:buNone/>
            </a:pPr>
            <a:r>
              <a:rPr lang="bn-BD" sz="42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	৪। বিনিময় ব্যাংক বলতে কি বোঝায়?</a:t>
            </a:r>
            <a:endParaRPr lang="en-US" sz="4200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447800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bn-BD" sz="115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বাড়ির কাজ</a:t>
            </a:r>
            <a:endParaRPr lang="en-US" sz="11500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229600" cy="3944112"/>
          </a:xfrm>
          <a:solidFill>
            <a:schemeClr val="accent2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44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 </a:t>
            </a:r>
            <a:r>
              <a:rPr lang="bn-BD" sz="44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টাকা লেন-দেনের পাশাপাশি  ব্যাংক ব্যাবসায়ের অনেক সহযোগিতা করে” উক্তিটি মূল্যায়ন কর।</a:t>
            </a:r>
            <a:endParaRPr lang="en-US" sz="4400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তোমাদের সবাইকে ধন্যবাদ    </a:t>
            </a:r>
            <a:endParaRPr lang="en-US" dirty="0"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3074" name="Picture 2" descr="C:\Users\doel\Desktop\birds\Rectified-Flowers_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752600"/>
            <a:ext cx="5791200" cy="38785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doel\Desktop\solaiman-2\list.php_file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0"/>
            <a:ext cx="7924800" cy="594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oel\Desktop\solaiman-2\list.php_files\Bangladesh-Bank-logo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447800"/>
            <a:ext cx="2895600" cy="2877097"/>
          </a:xfrm>
          <a:prstGeom prst="rect">
            <a:avLst/>
          </a:prstGeom>
          <a:noFill/>
        </p:spPr>
      </p:pic>
      <p:pic>
        <p:nvPicPr>
          <p:cNvPr id="1027" name="Picture 3" descr="C:\Users\doel\Desktop\solaiman-2\list.php_files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435100"/>
            <a:ext cx="3581400" cy="2984500"/>
          </a:xfrm>
          <a:prstGeom prst="rect">
            <a:avLst/>
          </a:prstGeom>
          <a:noFill/>
        </p:spPr>
      </p:pic>
      <p:pic>
        <p:nvPicPr>
          <p:cNvPr id="1028" name="Picture 4" descr="C:\Users\doel\Desktop\solaiman-2\list.php_files\Bank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57275" y="4337198"/>
            <a:ext cx="2752725" cy="2216002"/>
          </a:xfrm>
          <a:prstGeom prst="rect">
            <a:avLst/>
          </a:prstGeom>
          <a:noFill/>
        </p:spPr>
      </p:pic>
      <p:pic>
        <p:nvPicPr>
          <p:cNvPr id="1029" name="Picture 5" descr="C:\Users\doel\Desktop\solaiman-2\list.php_files\Islami-Bank-logo-sm2012071917410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400" y="4572000"/>
            <a:ext cx="28575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10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doel\Desktop\solaiman-2\list.php_files\bank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387" y="0"/>
            <a:ext cx="8936613" cy="60992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685800"/>
            <a:ext cx="5486400" cy="1143000"/>
          </a:xfrm>
        </p:spPr>
        <p:txBody>
          <a:bodyPr>
            <a:noAutofit/>
          </a:bodyPr>
          <a:lstStyle/>
          <a:p>
            <a:r>
              <a:rPr lang="bn-BD" sz="72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পাঠ শিরোনাম</a:t>
            </a:r>
            <a:endParaRPr lang="en-US" sz="7200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153400" cy="30480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US" sz="4400" u="sng" dirty="0">
              <a:latin typeface="Shonar Bangla" pitchFamily="34" charset="0"/>
              <a:cs typeface="Shonar Bangla" pitchFamily="34" charset="0"/>
            </a:endParaRPr>
          </a:p>
          <a:p>
            <a:pPr algn="ctr">
              <a:buNone/>
            </a:pPr>
            <a:r>
              <a:rPr lang="bn-BD" sz="6600" u="sng" dirty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বানিজ্যিক ব্যাংক ও তার পরিচিতি</a:t>
            </a:r>
            <a:endParaRPr lang="en-US" sz="6600" u="sng" dirty="0">
              <a:solidFill>
                <a:srgbClr val="00B0F0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229600" cy="1143000"/>
          </a:xfrm>
        </p:spPr>
        <p:txBody>
          <a:bodyPr>
            <a:noAutofit/>
          </a:bodyPr>
          <a:lstStyle/>
          <a:p>
            <a:r>
              <a:rPr lang="bn-BD" sz="7200" dirty="0">
                <a:solidFill>
                  <a:schemeClr val="accent6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শিখনফল</a:t>
            </a:r>
            <a:endParaRPr lang="en-US" sz="7200" dirty="0">
              <a:solidFill>
                <a:schemeClr val="accent6">
                  <a:lumMod val="75000"/>
                </a:schemeClr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1"/>
            <a:ext cx="9144000" cy="4648199"/>
          </a:xfrm>
        </p:spPr>
        <p:txBody>
          <a:bodyPr>
            <a:noAutofit/>
          </a:bodyPr>
          <a:lstStyle/>
          <a:p>
            <a:pPr>
              <a:buNone/>
            </a:pPr>
            <a:endParaRPr lang="bn-BD" sz="3600" dirty="0">
              <a:solidFill>
                <a:srgbClr val="C00000"/>
              </a:solidFill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r>
              <a:rPr lang="bn-BD" sz="3600" dirty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      ১।  ব্যাংকের উদ্দেশ্যসমূহ বর্ণনা করতে পারবে।</a:t>
            </a:r>
          </a:p>
          <a:p>
            <a:pPr>
              <a:buNone/>
            </a:pPr>
            <a:r>
              <a:rPr lang="bn-BD" sz="3600" dirty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      </a:t>
            </a:r>
            <a:r>
              <a:rPr lang="bn-BD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Shonar Bangla" pitchFamily="34" charset="0"/>
                <a:cs typeface="Shonar Bangla" pitchFamily="34" charset="0"/>
              </a:rPr>
              <a:t>২।  ব্যাংক ব্যবসার মূলনীতিসমূহ চিহ্নিত করতে  পারবে।</a:t>
            </a:r>
            <a:endParaRPr lang="bn-BD" sz="3600" dirty="0">
              <a:solidFill>
                <a:srgbClr val="C00000"/>
              </a:solidFill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r>
              <a:rPr lang="bn-BD" sz="3600" dirty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      </a:t>
            </a:r>
            <a:r>
              <a:rPr lang="bn-BD" sz="3600" dirty="0">
                <a:solidFill>
                  <a:schemeClr val="accent6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৩।  ব্যাংকের শ্রেণিবিভাগ বিশ্লেষণ করতে পারবে।</a:t>
            </a:r>
          </a:p>
          <a:p>
            <a:pPr>
              <a:buNone/>
            </a:pPr>
            <a:r>
              <a:rPr lang="bn-BD" sz="3600" dirty="0">
                <a:solidFill>
                  <a:schemeClr val="accent6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	    ৪। সরকারি ও বেসরকারি ব্যাংকের পার্থক্য নিরুপণ করতেপারবে ।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n-BD" sz="8000" dirty="0">
                <a:latin typeface="Shonar Bangla" pitchFamily="34" charset="0"/>
                <a:cs typeface="Shonar Bangla" pitchFamily="34" charset="0"/>
              </a:rPr>
              <a:t>ব্যাংকের উদ্দেশ্যাবলি</a:t>
            </a:r>
            <a:endParaRPr lang="en-US" sz="80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BD" sz="4400" dirty="0">
                <a:latin typeface="Shonar Bangla" pitchFamily="34" charset="0"/>
                <a:cs typeface="Shonar Bangla" pitchFamily="34" charset="0"/>
              </a:rPr>
              <a:t>ব্যাংকের মালিক ও ব্যবস্থাপনা কর্তৃপক্ষের প্রেক্ষাপটে ব্যাংকের উদ্দেশ্যবলি ।</a:t>
            </a:r>
          </a:p>
          <a:p>
            <a:r>
              <a:rPr lang="bn-BD" sz="4400" dirty="0">
                <a:latin typeface="Shonar Bangla" pitchFamily="34" charset="0"/>
                <a:cs typeface="Shonar Bangla" pitchFamily="34" charset="0"/>
              </a:rPr>
              <a:t>সরকার ও রাষ্ট্রীয় পক্ষের প্রেক্ষাপটে ব্যাংকের উদ্দেশ্যবলি ।</a:t>
            </a:r>
          </a:p>
          <a:p>
            <a:r>
              <a:rPr lang="bn-BD" sz="4400" dirty="0">
                <a:latin typeface="Shonar Bangla" pitchFamily="34" charset="0"/>
                <a:cs typeface="Shonar Bangla" pitchFamily="34" charset="0"/>
              </a:rPr>
              <a:t> ব্যাংক ও গ্রাহকদের  প্রেক্ষাপটে ব্যাংকের উদ্দেশ্যবলি ।</a:t>
            </a:r>
          </a:p>
          <a:p>
            <a:endParaRPr lang="en-US" sz="4400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542288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bn-BD" sz="48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ব্যাংকের মালিক ও ব্যবস্থাপনা কর্তৃপক্ষের প্রেক্ষাপটে ব্যাংকের উদ্দেশ্যবলি ।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bn-BD" sz="6000" dirty="0">
                <a:latin typeface="Shonar Bangla" pitchFamily="34" charset="0"/>
                <a:cs typeface="Shonar Bangla" pitchFamily="34" charset="0"/>
              </a:rPr>
              <a:t>তহবিলের বিনিয়োগ ও মুনাফা অর্জন</a:t>
            </a:r>
          </a:p>
          <a:p>
            <a:r>
              <a:rPr lang="bn-BD" sz="6000" dirty="0">
                <a:latin typeface="Shonar Bangla" pitchFamily="34" charset="0"/>
                <a:cs typeface="Shonar Bangla" pitchFamily="34" charset="0"/>
              </a:rPr>
              <a:t>সুনাম অর্জন</a:t>
            </a:r>
          </a:p>
          <a:p>
            <a:r>
              <a:rPr lang="bn-BD" sz="6000" dirty="0">
                <a:latin typeface="Shonar Bangla" pitchFamily="34" charset="0"/>
                <a:cs typeface="Shonar Bangla" pitchFamily="34" charset="0"/>
              </a:rPr>
              <a:t>উন্নয়নে অংশগ্রহণ</a:t>
            </a:r>
          </a:p>
          <a:p>
            <a:r>
              <a:rPr lang="bn-BD" sz="6000" dirty="0">
                <a:latin typeface="Shonar Bangla" pitchFamily="34" charset="0"/>
                <a:cs typeface="Shonar Bangla" pitchFamily="34" charset="0"/>
              </a:rPr>
              <a:t>সামাজিক অবদান</a:t>
            </a:r>
            <a:endParaRPr lang="en-US" sz="6000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852</TotalTime>
  <Words>518</Words>
  <Application>Microsoft Office PowerPoint</Application>
  <PresentationFormat>On-screen Show (4:3)</PresentationFormat>
  <Paragraphs>177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Calibri</vt:lpstr>
      <vt:lpstr>Constantia</vt:lpstr>
      <vt:lpstr>Shonar Bangla</vt:lpstr>
      <vt:lpstr>Wingdings 2</vt:lpstr>
      <vt:lpstr>Flow</vt:lpstr>
      <vt:lpstr>স্বাগতম</vt:lpstr>
      <vt:lpstr>পাঠ পরিচিতি</vt:lpstr>
      <vt:lpstr>PowerPoint Presentation</vt:lpstr>
      <vt:lpstr>PowerPoint Presentation</vt:lpstr>
      <vt:lpstr>PowerPoint Presentation</vt:lpstr>
      <vt:lpstr>পাঠ শিরোনাম</vt:lpstr>
      <vt:lpstr>শিখনফল</vt:lpstr>
      <vt:lpstr>ব্যাংকের উদ্দেশ্যাবলি</vt:lpstr>
      <vt:lpstr>ব্যাংকের মালিক ও ব্যবস্থাপনা কর্তৃপক্ষের প্রেক্ষাপটে ব্যাংকের উদ্দেশ্যবলি ।</vt:lpstr>
      <vt:lpstr>সরকার ও রাষ্ট্রীয় পক্ষের প্রেক্ষাপটে ব্যাংকের উদ্দেশ্যবলি ।</vt:lpstr>
      <vt:lpstr>ব্যাংক ও গ্রাহকদের  প্রেক্ষাপটে ব্যাংকের উদ্দেশ্যবলি </vt:lpstr>
      <vt:lpstr>ব্যাংকের গঠন</vt:lpstr>
      <vt:lpstr>ব্যাংকিং ব্যবসায়ের মূলনীতি</vt:lpstr>
      <vt:lpstr>ব্যাংকের শ্রেণিবিন্যাস</vt:lpstr>
      <vt:lpstr>কাঠামোভিত্তিক শ্রেণিবিভাগ</vt:lpstr>
      <vt:lpstr>কার্যভিত্তিক শ্রেণিবিভাগ</vt:lpstr>
      <vt:lpstr>ব্যবসায় সংগঠন ভিত্তিক শ্রেণিবিভাগ</vt:lpstr>
      <vt:lpstr>মালিকানাভিত্তিক শ্রেণিবিভাগ</vt:lpstr>
      <vt:lpstr>অঞ্চলভিত্তিক শ্রেণিবিভাগ</vt:lpstr>
      <vt:lpstr>নিবন্ধনভিত্তিক শ্রেণিবিভাগ</vt:lpstr>
      <vt:lpstr>বিশেষ মক্কেল ভিত্তিক শ্রেণিবিভাগ</vt:lpstr>
      <vt:lpstr>নিয়ন্ত্রণ ভিত্তিক শ্রেণিবিভাগ</vt:lpstr>
      <vt:lpstr>ধর্মীয় দৃষ্টিকোণভিত্তিক শ্রেণিবিভাগ</vt:lpstr>
      <vt:lpstr>ধর্মীয় দৃষ্টিকোণভিত্তিক শ্রেণিবিভাগ</vt:lpstr>
      <vt:lpstr>দলীয় কাজ</vt:lpstr>
      <vt:lpstr>মূল্যায়ন</vt:lpstr>
      <vt:lpstr>বাড়ির কাজ</vt:lpstr>
      <vt:lpstr>তোমাদের সবাইকে ধন্যবাদ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doel</dc:creator>
  <cp:lastModifiedBy>DOEL</cp:lastModifiedBy>
  <cp:revision>153</cp:revision>
  <dcterms:created xsi:type="dcterms:W3CDTF">2006-08-16T00:00:00Z</dcterms:created>
  <dcterms:modified xsi:type="dcterms:W3CDTF">2020-11-14T05:02:24Z</dcterms:modified>
</cp:coreProperties>
</file>