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9"/>
  </p:notesMasterIdLst>
  <p:sldIdLst>
    <p:sldId id="262" r:id="rId2"/>
    <p:sldId id="257" r:id="rId3"/>
    <p:sldId id="294" r:id="rId4"/>
    <p:sldId id="295" r:id="rId5"/>
    <p:sldId id="272" r:id="rId6"/>
    <p:sldId id="259" r:id="rId7"/>
    <p:sldId id="273" r:id="rId8"/>
    <p:sldId id="274" r:id="rId9"/>
    <p:sldId id="275" r:id="rId10"/>
    <p:sldId id="276" r:id="rId11"/>
    <p:sldId id="277" r:id="rId12"/>
    <p:sldId id="300" r:id="rId13"/>
    <p:sldId id="302" r:id="rId14"/>
    <p:sldId id="301" r:id="rId15"/>
    <p:sldId id="303" r:id="rId16"/>
    <p:sldId id="297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67" r:id="rId27"/>
    <p:sldId id="270" r:id="rId28"/>
  </p:sldIdLst>
  <p:sldSz cx="12192000" cy="6858000"/>
  <p:notesSz cx="6858000" cy="9144000"/>
  <p:custShowLst>
    <p:custShow name="Custom Show 1" id="0">
      <p:sldLst>
        <p:sld r:id="rId3"/>
        <p:sld r:id="rId7"/>
        <p:sld r:id="rId2"/>
      </p:sldLst>
    </p:custShow>
    <p:custShow name="Custom Show 2" id="1">
      <p:sldLst>
        <p:sld r:id="rId3"/>
        <p:sld r:id="rId7"/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-11" initials="l" lastIdx="0" clrIdx="0">
    <p:extLst>
      <p:ext uri="{19B8F6BF-5375-455C-9EA6-DF929625EA0E}">
        <p15:presenceInfo xmlns="" xmlns:p15="http://schemas.microsoft.com/office/powerpoint/2012/main" userId="lab-1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00FF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FF"/>
    <a:srgbClr val="FF00FF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86316" autoAdjust="0"/>
  </p:normalViewPr>
  <p:slideViewPr>
    <p:cSldViewPr snapToGrid="0" showGuides="1">
      <p:cViewPr varScale="1">
        <p:scale>
          <a:sx n="63" d="100"/>
          <a:sy n="63" d="100"/>
        </p:scale>
        <p:origin x="-42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97396-147D-4827-A1A4-7938BE1794E4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45A90-61B2-444D-865D-E6F4CAF1AF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617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0FF5-9AA3-4A3F-93E9-70F4F04B745F}" type="datetime1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0678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43C2-8659-4E3D-9ABF-9096E540ED0B}" type="datetime1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905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CF61-EADE-4158-8E68-826BA6FA1F3A}" type="datetime1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7332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497-94F4-44DF-9E09-FAB502AF3F17}" type="datetime1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9174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6D57-656E-4E93-B5C3-6A6F863A2E7B}" type="datetime1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8788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E738-4A80-400A-A4E7-4347D8C1BFEE}" type="datetime1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723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232C-2CD7-4150-8DE3-804A8541C961}" type="datetime1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0073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2AF1-0962-490E-A0C7-3CD8BD357352}" type="datetime1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4979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7255-30E4-4075-9837-141374C0E3B9}" type="datetime1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0263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56C8-0828-4A6B-B19D-64C84F40E8C7}" type="datetime1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0399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DA06-2970-4A3E-8144-A45AC4AB7214}" type="datetime1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0908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291E4-CE35-4D0B-AFBD-C77F2D159C89}" type="datetime1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0EA5-57F5-46A8-A7C4-5739552C6B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371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1087" y="6858000"/>
            <a:ext cx="2743200" cy="365125"/>
          </a:xfrm>
        </p:spPr>
        <p:txBody>
          <a:bodyPr/>
          <a:lstStyle/>
          <a:p>
            <a:fld id="{FF0A0EA5-57F5-46A8-A7C4-5739552C6BB4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1670" y="227227"/>
            <a:ext cx="12392762" cy="6040684"/>
            <a:chOff x="-200762" y="799470"/>
            <a:chExt cx="12192000" cy="4626959"/>
          </a:xfrm>
        </p:grpSpPr>
        <p:sp>
          <p:nvSpPr>
            <p:cNvPr id="5" name="TextBox 4"/>
            <p:cNvSpPr txBox="1"/>
            <p:nvPr/>
          </p:nvSpPr>
          <p:spPr>
            <a:xfrm>
              <a:off x="-200762" y="3010028"/>
              <a:ext cx="11770659" cy="241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9900" dirty="0" smtClean="0">
                  <a:solidFill>
                    <a:srgbClr val="FFFF00"/>
                  </a:solidFill>
                  <a:latin typeface="Shonar Bangla" pitchFamily="34" charset="0"/>
                  <a:cs typeface="Shonar Bangla" pitchFamily="34" charset="0"/>
                </a:rPr>
                <a:t>স্বাগতম</a:t>
              </a:r>
              <a:endParaRPr lang="en-US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200762" y="799470"/>
              <a:ext cx="12192000" cy="707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মাল্টিমিডিয়া ক্লাসে সবাইকে</a:t>
              </a:r>
              <a:endParaRPr lang="en-US" sz="54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30481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8000" dirty="0" smtClean="0">
                <a:latin typeface="Shonar Bangla" pitchFamily="34" charset="0"/>
                <a:cs typeface="Shonar Bangla" pitchFamily="34" charset="0"/>
              </a:rPr>
              <a:t> মধ্য যুগ</a:t>
            </a:r>
            <a:endParaRPr lang="en-US" sz="8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বিনিময়ের মাধ্যম হিসাবে দুষ্প্রাপ্য শামুক, ঝিনুক, কড়ি ও পাথর ব্যবহার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 বিনিময়ের মাধ্যম হিসেবে স্বর্ণ, রৌপ্য ও  অন্যান্য ধাতব মুদ্রার ব্যবহার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কাগজি মুদ্রার প্রচলন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বাজার ও শহর সৃষ্টি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ব্যবসায় সংগঠনের উদ্ভব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8000" smtClean="0">
                <a:latin typeface="Shonar Bangla" pitchFamily="34" charset="0"/>
                <a:cs typeface="Shonar Bangla" pitchFamily="34" charset="0"/>
              </a:rPr>
              <a:pPr/>
              <a:t>10</a:t>
            </a:fld>
            <a:endParaRPr lang="en-US" sz="80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8800" dirty="0" smtClean="0">
                <a:latin typeface="Shonar Bangla" pitchFamily="34" charset="0"/>
                <a:cs typeface="Shonar Bangla" pitchFamily="34" charset="0"/>
              </a:rPr>
              <a:t>আধুনিক যুগ</a:t>
            </a:r>
            <a:endParaRPr lang="en-US" sz="8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শিল্প বিপ্লব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তথ্য ও যোগাযোগ প্রযুক্তির উন্নয়ন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বিভিন্ন শিল্প কারখানার বিকাশ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বৃহদায়তন উৎপাদন ও বন্টন ব্যবস্থা প্রচলন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ব্যাংক ও বিমা ব্যবস্থার সম্প্রসারণ 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এ টি এম কার্ড প্রচলন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মোবাইল ব্যংকিং প্রচলন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4000" smtClean="0">
                <a:latin typeface="Shonar Bangla" pitchFamily="34" charset="0"/>
                <a:cs typeface="Shonar Bangla" pitchFamily="34" charset="0"/>
              </a:rPr>
              <a:pPr/>
              <a:t>11</a:t>
            </a:fld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4715"/>
          </a:xfrm>
        </p:spPr>
        <p:txBody>
          <a:bodyPr>
            <a:normAutofit fontScale="90000"/>
          </a:bodyPr>
          <a:lstStyle/>
          <a:p>
            <a:pPr lvl="0" algn="ctr"/>
            <a:r>
              <a:rPr lang="bn-BD" sz="15300" dirty="0" smtClean="0">
                <a:latin typeface="Shonar Bangla" pitchFamily="34" charset="0"/>
                <a:cs typeface="Shonar Bangla" pitchFamily="34" charset="0"/>
              </a:rPr>
              <a:t>ব্যবসায়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3679"/>
            <a:ext cx="10515600" cy="3403283"/>
          </a:xfrm>
        </p:spPr>
        <p:txBody>
          <a:bodyPr>
            <a:normAutofit lnSpcReduction="10000"/>
          </a:bodyPr>
          <a:lstStyle/>
          <a:p>
            <a:r>
              <a:rPr lang="bn-BD" sz="8000" dirty="0" smtClean="0">
                <a:latin typeface="Shonar Bangla" pitchFamily="34" charset="0"/>
                <a:cs typeface="Shonar Bangla" pitchFamily="34" charset="0"/>
              </a:rPr>
              <a:t>শিল্প</a:t>
            </a:r>
          </a:p>
          <a:p>
            <a:r>
              <a:rPr lang="bn-BD" sz="8000" dirty="0" smtClean="0">
                <a:latin typeface="Shonar Bangla" pitchFamily="34" charset="0"/>
                <a:cs typeface="Shonar Bangla" pitchFamily="34" charset="0"/>
              </a:rPr>
              <a:t>ব্যবসায়</a:t>
            </a:r>
          </a:p>
          <a:p>
            <a:r>
              <a:rPr lang="bn-BD" sz="8000" dirty="0" smtClean="0">
                <a:latin typeface="Shonar Bangla" pitchFamily="34" charset="0"/>
                <a:cs typeface="Shonar Bangla" pitchFamily="34" charset="0"/>
              </a:rPr>
              <a:t>বানিজ্য</a:t>
            </a:r>
            <a:endParaRPr lang="en-US" sz="8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4400" smtClean="0">
                <a:latin typeface="Shonar Bangla" pitchFamily="34" charset="0"/>
                <a:cs typeface="Shonar Bangla" pitchFamily="34" charset="0"/>
              </a:rPr>
              <a:pPr/>
              <a:t>12</a:t>
            </a:fld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800" dirty="0" smtClean="0">
                <a:latin typeface="Shonar Bangla" pitchFamily="34" charset="0"/>
                <a:cs typeface="Shonar Bangla" pitchFamily="34" charset="0"/>
              </a:rPr>
              <a:t>শিল্প</a:t>
            </a:r>
            <a:endParaRPr lang="en-US" sz="8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প্রজনন শিল্প</a:t>
            </a:r>
          </a:p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নির্মাণ শিল্প</a:t>
            </a:r>
          </a:p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নিষ্কাশন শিল্প</a:t>
            </a:r>
          </a:p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সেবামূলক </a:t>
            </a:r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শিল্প</a:t>
            </a:r>
            <a:endParaRPr lang="bn-BD" sz="60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উৎপাদন শিল্প</a:t>
            </a:r>
          </a:p>
          <a:p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3200" smtClean="0">
                <a:latin typeface="Shonar Bangla" pitchFamily="34" charset="0"/>
                <a:cs typeface="Shonar Bangla" pitchFamily="34" charset="0"/>
              </a:rPr>
              <a:pPr/>
              <a:t>13</a:t>
            </a:fld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বানিজ্য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74520"/>
            <a:ext cx="10498772" cy="4785360"/>
          </a:xfrm>
        </p:spPr>
        <p:txBody>
          <a:bodyPr/>
          <a:lstStyle/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পণ্য বিনিময় (ক্রয় – বিক্রয়)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পরিবহন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গুদামজাতকরণ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ব্যাংকিং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বিমা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বিজ্ঞাপন</a:t>
            </a:r>
          </a:p>
          <a:p>
            <a:endParaRPr lang="bn-BD" sz="4800" dirty="0" smtClean="0">
              <a:latin typeface="Shonar Bangla" pitchFamily="34" charset="0"/>
              <a:cs typeface="Shonar Bangla" pitchFamily="34" charset="0"/>
            </a:endParaRPr>
          </a:p>
          <a:p>
            <a:endParaRPr lang="bn-BD" sz="48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4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2400" smtClean="0">
                <a:latin typeface="Shonar Bangla" pitchFamily="34" charset="0"/>
                <a:cs typeface="Shonar Bangla" pitchFamily="34" charset="0"/>
              </a:rPr>
              <a:pPr/>
              <a:t>14</a:t>
            </a:fld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800" dirty="0" smtClean="0">
                <a:latin typeface="Shonar Bangla" pitchFamily="34" charset="0"/>
                <a:cs typeface="Shonar Bangla" pitchFamily="34" charset="0"/>
              </a:rPr>
              <a:t>প্রত্যক্ষ সেবা</a:t>
            </a:r>
            <a:endParaRPr lang="en-US" sz="8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আইনবৃত্তি</a:t>
            </a:r>
          </a:p>
          <a:p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ডাক্তারি</a:t>
            </a:r>
          </a:p>
          <a:p>
            <a:pPr lvl="0"/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প্রকৌশল </a:t>
            </a:r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বৃত্তি</a:t>
            </a:r>
          </a:p>
          <a:p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অডিট ফার্ম</a:t>
            </a:r>
            <a:endParaRPr lang="en-US" sz="7200" dirty="0" smtClean="0">
              <a:latin typeface="Shonar Bangla" pitchFamily="34" charset="0"/>
              <a:cs typeface="Shonar Bangla" pitchFamily="34" charset="0"/>
            </a:endParaRPr>
          </a:p>
          <a:p>
            <a:pPr lvl="0">
              <a:buNone/>
            </a:pPr>
            <a:endParaRPr lang="en-US" sz="72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4000" smtClean="0">
                <a:latin typeface="Shonar Bangla" pitchFamily="34" charset="0"/>
                <a:cs typeface="Shonar Bangla" pitchFamily="34" charset="0"/>
              </a:rPr>
              <a:pPr/>
              <a:t>15</a:t>
            </a:fld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3246120" cy="1325563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ব্যবসায়ের ক্ষেত্রে    </a:t>
            </a:r>
            <a:br>
              <a:rPr lang="bn-BD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বিভিন্ন ধরনের বাধা</a:t>
            </a:r>
            <a:endParaRPr lang="en-US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5"/>
            <a:ext cx="3093720" cy="4351338"/>
          </a:xfrm>
        </p:spPr>
        <p:txBody>
          <a:bodyPr>
            <a:noAutofit/>
          </a:bodyPr>
          <a:lstStyle/>
          <a:p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স্বত্বগত</a:t>
            </a:r>
            <a:endParaRPr lang="en-US" sz="32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BD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স্থানগত</a:t>
            </a:r>
            <a:endParaRPr lang="en-US" sz="32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fontAlgn="t"/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সময়গত</a:t>
            </a:r>
            <a:endParaRPr lang="en-US" sz="3200" b="1" dirty="0" smtClean="0">
              <a:latin typeface="Shonar Bangla" pitchFamily="34" charset="0"/>
              <a:cs typeface="Shonar Bangla" pitchFamily="34" charset="0"/>
            </a:endParaRPr>
          </a:p>
          <a:p>
            <a:pPr fontAlgn="t"/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অর্থগত</a:t>
            </a:r>
            <a:endParaRPr lang="en-US" sz="32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fontAlgn="t"/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ঝুঁকিগত</a:t>
            </a:r>
            <a:endParaRPr lang="en-US" sz="3200" b="1" dirty="0" smtClean="0">
              <a:latin typeface="Shonar Bangla" pitchFamily="34" charset="0"/>
              <a:cs typeface="Shonar Bangla" pitchFamily="34" charset="0"/>
            </a:endParaRPr>
          </a:p>
          <a:p>
            <a:pPr fontAlgn="t"/>
            <a:r>
              <a:rPr lang="bn-BD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তথ্যগত</a:t>
            </a:r>
            <a:endParaRPr lang="en-US" sz="32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84960"/>
            <a:ext cx="6019800" cy="4592003"/>
          </a:xfrm>
        </p:spPr>
        <p:txBody>
          <a:bodyPr>
            <a:normAutofit/>
          </a:bodyPr>
          <a:lstStyle/>
          <a:p>
            <a:pPr fontAlgn="t"/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মালিকানা সংক্রান্ত বাধা দূর করে 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fontAlgn="t"/>
            <a:r>
              <a:rPr lang="bn-BD" sz="3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স্থানগত বাধা দূর করে</a:t>
            </a:r>
            <a:endParaRPr lang="en-US" sz="36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fontAlgn="t"/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সময়গত বাধা দূর করে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fontAlgn="t"/>
            <a:r>
              <a:rPr lang="bn-BD" sz="3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অর্থগত বাধা দূর করে</a:t>
            </a:r>
            <a:endParaRPr lang="en-US" sz="36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fontAlgn="t"/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ঝুঁকিগত বাধা দূর করে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fontAlgn="t"/>
            <a:r>
              <a:rPr lang="bn-BD" sz="3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তথ্য ও প্রচার সংক্রান্ত বাধা দূর করে</a:t>
            </a:r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88080" y="471805"/>
            <a:ext cx="289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bn-BD" sz="4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বানিজ্যের উপাদান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63640" y="624205"/>
            <a:ext cx="5074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68440" y="624205"/>
            <a:ext cx="5334000" cy="1097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bn-BD" sz="4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ভূমিকা</a:t>
            </a:r>
            <a:endParaRPr lang="en-US" sz="40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93720" y="1764665"/>
            <a:ext cx="2606040" cy="3538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t"/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পন্য বিনিময়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fontAlgn="t"/>
            <a:r>
              <a:rPr lang="bn-BD" sz="3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পরিবহন</a:t>
            </a:r>
            <a:endParaRPr lang="en-US" sz="36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fontAlgn="t"/>
            <a:r>
              <a:rPr lang="bn-BD" sz="3600" b="1" u="sng" dirty="0" smtClean="0">
                <a:latin typeface="Shonar Bangla" pitchFamily="34" charset="0"/>
                <a:cs typeface="Shonar Bangla" pitchFamily="34" charset="0"/>
              </a:rPr>
              <a:t>গুদামজাতকরণ</a:t>
            </a:r>
            <a:endParaRPr lang="en-US" sz="3600" b="1" u="sng" dirty="0" smtClean="0">
              <a:latin typeface="Shonar Bangla" pitchFamily="34" charset="0"/>
              <a:cs typeface="Shonar Bangla" pitchFamily="34" charset="0"/>
            </a:endParaRPr>
          </a:p>
          <a:p>
            <a:pPr fontAlgn="t"/>
            <a:r>
              <a:rPr lang="bn-BD" sz="3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ব্যাকিং</a:t>
            </a:r>
            <a:endParaRPr lang="en-US" sz="36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fontAlgn="t"/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বিমা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fontAlgn="t"/>
            <a:r>
              <a:rPr lang="bn-BD" sz="3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বিজ্ঞাপন</a:t>
            </a:r>
            <a:endParaRPr lang="en-US" sz="36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7" grpId="0"/>
      <p:bldP spid="9" grpId="0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ব্যবসায়ের গুরুত্ব</a:t>
            </a:r>
            <a:endParaRPr lang="en-US" sz="80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3944"/>
            <a:ext cx="10515600" cy="5644055"/>
          </a:xfrm>
        </p:spPr>
        <p:txBody>
          <a:bodyPr>
            <a:noAutofit/>
          </a:bodyPr>
          <a:lstStyle/>
          <a:p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 আর্থ-সামাজিক-রাজনৈতিক উন্নয়ণ         </a:t>
            </a:r>
          </a:p>
          <a:p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 শিল্পের উন্নয়ণ</a:t>
            </a:r>
          </a:p>
          <a:p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ব্যবসাবানিজ্যের উন্নয়ণ           		  </a:t>
            </a:r>
          </a:p>
          <a:p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সংস্কৃতির বিনিময়                     </a:t>
            </a:r>
          </a:p>
          <a:p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 অর্থনৈতিক উন্নয়ণ তরান্বিত করা              </a:t>
            </a:r>
          </a:p>
          <a:p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শহর বন্দর গড়ে ওঠে  </a:t>
            </a:r>
          </a:p>
          <a:p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সঞ্চয় বৃদ্ধি , মূলধন গঠন ,জাতীয় আয় বৃদ্ধি       </a:t>
            </a:r>
          </a:p>
          <a:p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বেকার সমস্যার সমাধান</a:t>
            </a:r>
          </a:p>
          <a:p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গবেষনা ও সৃজনশীল কাজের উন্নয়ণ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>
                <a:latin typeface="Shonar Bangla" pitchFamily="34" charset="0"/>
                <a:cs typeface="Shonar Bangla" pitchFamily="34" charset="0"/>
              </a:rPr>
              <a:pPr/>
              <a:t>17</a:t>
            </a:fld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ব্যবসায়ের পরিবেশ</a:t>
            </a:r>
            <a:endParaRPr lang="en-US" sz="72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প্রাকৃতিক পরিবেশ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অর্থনৈতিক পরিবেশ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রাজনৈতিক পরিবেশ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সামাজিক পরিবেশ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আইনগত পরিবেশ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প্রযুক্তিগত পরিবেশ</a:t>
            </a:r>
            <a:endParaRPr lang="en-US" sz="4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2400" smtClean="0">
                <a:latin typeface="Shonar Bangla" pitchFamily="34" charset="0"/>
                <a:cs typeface="Shonar Bangla" pitchFamily="34" charset="0"/>
              </a:rPr>
              <a:pPr/>
              <a:t>18</a:t>
            </a:fld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bn-BD" sz="8800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প্রাকৃতিক পরিবেশ</a:t>
            </a:r>
            <a:endParaRPr lang="en-US" sz="8800" dirty="0">
              <a:solidFill>
                <a:schemeClr val="accent3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জলবায়ু</a:t>
            </a:r>
          </a:p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ভূমি</a:t>
            </a:r>
          </a:p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প্রাকৃতিক সম্পদ</a:t>
            </a:r>
          </a:p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নদনদী</a:t>
            </a:r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3200" smtClean="0">
                <a:latin typeface="Shonar Bangla" pitchFamily="34" charset="0"/>
                <a:cs typeface="Shonar Bangla" pitchFamily="34" charset="0"/>
              </a:rPr>
              <a:pPr/>
              <a:t>19</a:t>
            </a:fld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1447929" cy="5318655"/>
            <a:chOff x="0" y="0"/>
            <a:chExt cx="11447929" cy="3889065"/>
          </a:xfrm>
        </p:grpSpPr>
        <p:sp>
          <p:nvSpPr>
            <p:cNvPr id="7" name="Wave 6"/>
            <p:cNvSpPr/>
            <p:nvPr/>
          </p:nvSpPr>
          <p:spPr>
            <a:xfrm>
              <a:off x="717176" y="0"/>
              <a:ext cx="10730753" cy="2170102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শিক্ষক পরিচিতি</a:t>
              </a:r>
              <a:endPara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2471251"/>
              <a:ext cx="9265920" cy="14178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Shonar Bangla" pitchFamily="34" charset="0"/>
                  <a:cs typeface="Shonar Bangla" pitchFamily="34" charset="0"/>
                </a:rPr>
                <a:t>নামঃ  	</a:t>
              </a:r>
              <a:r>
                <a:rPr lang="bn-BD" sz="4000" dirty="0" smtClean="0">
                  <a:latin typeface="Shonar Bangla" pitchFamily="34" charset="0"/>
                  <a:cs typeface="Shonar Bangla" pitchFamily="34" charset="0"/>
                </a:rPr>
                <a:t>	বিদ্যুৎ কুমার মন্ডল </a:t>
              </a:r>
              <a:endParaRPr lang="bn-IN" sz="4000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bn-IN" sz="4000" dirty="0" smtClean="0">
                  <a:latin typeface="Shonar Bangla" pitchFamily="34" charset="0"/>
                  <a:cs typeface="Shonar Bangla" pitchFamily="34" charset="0"/>
                </a:rPr>
                <a:t>পদবীঃ        সহকারি শিক্ষক (ব্যবসায় শিক্ষা)</a:t>
              </a:r>
              <a:r>
                <a:rPr lang="bn-BD" sz="40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bn-IN" sz="4000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bn-BD" sz="4000" dirty="0" smtClean="0">
                  <a:latin typeface="Shonar Bangla" pitchFamily="34" charset="0"/>
                  <a:cs typeface="Shonar Bangla" pitchFamily="34" charset="0"/>
                </a:rPr>
                <a:t>বঙ্গবন্ধু শেখ মুজিবুর রাহমান  কৃষি বিশ্ববিদ্যালয় স্কুল </a:t>
              </a:r>
              <a:endParaRPr lang="en-US" sz="40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 descr="Capture300x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868" y="3361868"/>
            <a:ext cx="2857143" cy="2857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9095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>
            <a:normAutofit/>
          </a:bodyPr>
          <a:lstStyle/>
          <a:p>
            <a:pPr algn="ctr"/>
            <a:r>
              <a:rPr lang="bn-BD" sz="8800" dirty="0" smtClean="0">
                <a:solidFill>
                  <a:schemeClr val="accent1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অর্থনৈতিক পরিবেশ</a:t>
            </a:r>
            <a:endParaRPr 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সঞ্চয় ও  বিনিয়োগ </a:t>
            </a:r>
          </a:p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মূলধণ</a:t>
            </a:r>
          </a:p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অর্থ ও ব্যাংকিং </a:t>
            </a:r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3200" smtClean="0"/>
              <a:pPr/>
              <a:t>20</a:t>
            </a:fld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সামাজিক পরিবেশ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জাতি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ধর্মীয় বিশ্বাস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ভোক্তাদের মনোভাব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মানব সম্পদ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শিক্ষা ও সংস্কৃতি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ঐতিহ্য</a:t>
            </a:r>
            <a:endParaRPr lang="en-US" sz="4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2400" smtClean="0">
                <a:latin typeface="Shonar Bangla" pitchFamily="34" charset="0"/>
                <a:cs typeface="Shonar Bangla" pitchFamily="34" charset="0"/>
              </a:rPr>
              <a:pPr/>
              <a:t>21</a:t>
            </a:fld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রাজনৈতিক পরিবেশ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সরকার 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সার্ভভৌমত্ব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আইন শৃংখলা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রাজনৈতিক স্থিতিশীলতা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সরকারী নীতিমালা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আন্তর্জাতিক সম্পর্ক</a:t>
            </a:r>
            <a:endParaRPr lang="en-US" sz="4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2400" smtClean="0">
                <a:latin typeface="Shonar Bangla" pitchFamily="34" charset="0"/>
                <a:cs typeface="Shonar Bangla" pitchFamily="34" charset="0"/>
              </a:rPr>
              <a:pPr/>
              <a:t>22</a:t>
            </a:fld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8800" dirty="0" smtClean="0">
                <a:latin typeface="Shonar Bangla" pitchFamily="34" charset="0"/>
                <a:cs typeface="Shonar Bangla" pitchFamily="34" charset="0"/>
              </a:rPr>
              <a:t>আইনগত পরিবেশ</a:t>
            </a:r>
            <a:endParaRPr lang="en-US" sz="8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n-BD" sz="6600" dirty="0" smtClean="0">
                <a:latin typeface="Shonar Bangla" pitchFamily="34" charset="0"/>
                <a:cs typeface="Shonar Bangla" pitchFamily="34" charset="0"/>
              </a:rPr>
              <a:t>বানিজ্যিক আইন </a:t>
            </a:r>
          </a:p>
          <a:p>
            <a:r>
              <a:rPr lang="bn-BD" sz="6600" dirty="0" smtClean="0">
                <a:latin typeface="Shonar Bangla" pitchFamily="34" charset="0"/>
                <a:cs typeface="Shonar Bangla" pitchFamily="34" charset="0"/>
              </a:rPr>
              <a:t>শিল্প আইন</a:t>
            </a:r>
          </a:p>
          <a:p>
            <a:r>
              <a:rPr lang="bn-BD" sz="6600" dirty="0" smtClean="0">
                <a:latin typeface="Shonar Bangla" pitchFamily="34" charset="0"/>
                <a:cs typeface="Shonar Bangla" pitchFamily="34" charset="0"/>
              </a:rPr>
              <a:t>পরিবেশ সংরক্ষন আইন</a:t>
            </a:r>
          </a:p>
          <a:p>
            <a:r>
              <a:rPr lang="bn-BD" sz="6600" dirty="0" smtClean="0">
                <a:latin typeface="Shonar Bangla" pitchFamily="34" charset="0"/>
                <a:cs typeface="Shonar Bangla" pitchFamily="34" charset="0"/>
              </a:rPr>
              <a:t>ভোক্তা আইন</a:t>
            </a:r>
          </a:p>
          <a:p>
            <a:endParaRPr lang="bn-BD" sz="6600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>
                <a:latin typeface="Shonar Bangla" pitchFamily="34" charset="0"/>
                <a:cs typeface="Shonar Bangla" pitchFamily="34" charset="0"/>
              </a:rPr>
              <a:pPr/>
              <a:t>23</a:t>
            </a:fld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প্রযুক্তিগত পরিবেশ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প্রযুক্তি শিক্ষা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কারিগরি দক্ষতা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উন্নত প্রযুক্তিনির্ভর প্রতিষ্ঠান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প্রযুক্তি আমদানির সুযোগ সুবিধা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তথ্য ও যোগাযোগ প্রযুক্তি</a:t>
            </a:r>
            <a:endParaRPr lang="en-US" sz="4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2400" smtClean="0">
                <a:latin typeface="Shonar Bangla" pitchFamily="34" charset="0"/>
                <a:cs typeface="Shonar Bangla" pitchFamily="34" charset="0"/>
              </a:rPr>
              <a:pPr/>
              <a:t>24</a:t>
            </a:fld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IN" sz="9600" u="sng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পাঠ মূল্যায়ণঃ</a:t>
            </a:r>
            <a:endParaRPr lang="en-US" sz="9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১।  </a:t>
            </a:r>
            <a:r>
              <a:rPr lang="bn-BD" sz="36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ব্যবসায়ের ক্রমবিকাশের ধারা কয়টি ও কিকি ?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২। ব্যবসায় কত প্রকার ও কিকি?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৩। শিল্প কত প্রকার ও কিকি?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৪। বানিজ্য বলতে কি বোঝায়?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৫। ব্যবসায়িক পরিবেশ কত প্রকার?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৬। ব্যবসায় কাকে বলে?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৭। প্রযুক্তিগত পরিবেশ বলতে কি বোঝ?</a:t>
            </a:r>
            <a:br>
              <a:rPr lang="bn-BD" sz="36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bn-BD" sz="36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bn-BD" sz="36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</a:b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4400" smtClean="0"/>
              <a:pPr/>
              <a:t>25</a:t>
            </a:fld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1894" y="4251158"/>
            <a:ext cx="10234863" cy="1796549"/>
          </a:xfrm>
        </p:spPr>
        <p:txBody>
          <a:bodyPr/>
          <a:lstStyle/>
          <a:p>
            <a:fld id="{FF0A0EA5-57F5-46A8-A7C4-5739552C6BB4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410636"/>
            <a:ext cx="12192000" cy="6446170"/>
            <a:chOff x="0" y="410636"/>
            <a:chExt cx="12192000" cy="6446170"/>
          </a:xfrm>
        </p:grpSpPr>
        <p:sp>
          <p:nvSpPr>
            <p:cNvPr id="4" name="TextBox 3"/>
            <p:cNvSpPr txBox="1"/>
            <p:nvPr/>
          </p:nvSpPr>
          <p:spPr>
            <a:xfrm>
              <a:off x="0" y="449179"/>
              <a:ext cx="12192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IN" sz="2400" dirty="0" smtClean="0">
                <a:latin typeface="Shonar Bangla" pitchFamily="34" charset="0"/>
                <a:cs typeface="Shonar Bangla" pitchFamily="34" charset="0"/>
              </a:endParaRPr>
            </a:p>
            <a:p>
              <a:pPr marL="1143000" indent="-1143000">
                <a:buFont typeface="Wingdings" panose="05000000000000000000" pitchFamily="2" charset="2"/>
                <a:buChar char="v"/>
              </a:pPr>
              <a:endParaRPr lang="bn-IN" sz="8800" dirty="0" smtClean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721895" y="410636"/>
              <a:ext cx="9641305" cy="946484"/>
            </a:xfrm>
            <a:prstGeom prst="wedgeRoundRectCallout">
              <a:avLst>
                <a:gd name="adj1" fmla="val -21332"/>
                <a:gd name="adj2" fmla="val 88663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1500" dirty="0" smtClean="0">
                  <a:latin typeface="Shonar Bangla" pitchFamily="34" charset="0"/>
                  <a:cs typeface="Shonar Bangla" pitchFamily="34" charset="0"/>
                </a:rPr>
                <a:t>বাড়ীর কাজ</a:t>
              </a:r>
              <a:endParaRPr lang="en-US" sz="11500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8569" y="3994484"/>
              <a:ext cx="1053966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“পরিবেশর উপাদান ব্যবসায় বানিজ্যের উন্নতিতে অবদান রাখে”</a:t>
              </a:r>
              <a:r>
                <a:rPr lang="bn-IN" sz="6000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পাঠের আলোকে এই উক্তিটির ব্যাখ্যা দাও।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24468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Wave 3"/>
          <p:cNvSpPr/>
          <p:nvPr/>
        </p:nvSpPr>
        <p:spPr>
          <a:xfrm>
            <a:off x="721895" y="0"/>
            <a:ext cx="10631905" cy="2438400"/>
          </a:xfrm>
          <a:prstGeom prst="wav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Shonar Bangla" pitchFamily="34" charset="0"/>
                <a:cs typeface="Shonar Bangla" pitchFamily="34" charset="0"/>
              </a:rPr>
              <a:t>সবাইকে ধ্যনবাদ</a:t>
            </a:r>
            <a:endParaRPr lang="en-US" sz="88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414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9600" u="sng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পাঠ পরিচিতি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শ্রেণিঃ      		 </a:t>
            </a:r>
            <a:r>
              <a:rPr lang="bn-BD" sz="6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নবম</a:t>
            </a:r>
          </a:p>
          <a:p>
            <a:r>
              <a:rPr lang="en-US" sz="6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6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বিষয়ঃ             ব্যবসায় উদ্যোগ</a:t>
            </a:r>
            <a:endParaRPr lang="bn-BD" sz="6000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IN" sz="6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অধ্যায়ঃ    		 </a:t>
            </a:r>
            <a:r>
              <a:rPr lang="bn-BD" sz="6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প্রথম</a:t>
            </a:r>
          </a:p>
          <a:p>
            <a:r>
              <a:rPr lang="bn-IN" sz="6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পাঠের নামঃ     </a:t>
            </a:r>
            <a:r>
              <a:rPr lang="bn-BD" sz="6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ব্যবসায় পরিচিতি</a:t>
            </a:r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/>
            </a:r>
            <a:br>
              <a:rPr lang="bn-IN" sz="6000" dirty="0" smtClean="0">
                <a:latin typeface="Shonar Bangla" pitchFamily="34" charset="0"/>
                <a:cs typeface="Shonar Bangla" pitchFamily="34" charset="0"/>
              </a:rPr>
            </a:br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>
                <a:latin typeface="Shonar Bangla" pitchFamily="34" charset="0"/>
                <a:cs typeface="Shonar Bangla" pitchFamily="34" charset="0"/>
              </a:rPr>
              <a:pPr/>
              <a:t>3</a:t>
            </a:fld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IN" sz="9600" u="sng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শিখন ফল</a:t>
            </a:r>
            <a:endParaRPr lang="en-US" sz="9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bn-IN" sz="5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এই পাঠ শেষে শিক্ষার্থীরা.</a:t>
            </a:r>
            <a:endParaRPr lang="bn-BD" sz="5400" dirty="0" smtClean="0">
              <a:solidFill>
                <a:srgbClr val="FF00FF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bn-BD" sz="5400" dirty="0" smtClean="0">
                <a:solidFill>
                  <a:srgbClr val="FF00FF"/>
                </a:solidFill>
                <a:latin typeface="Shonar Bangla" pitchFamily="34" charset="0"/>
                <a:cs typeface="Shonar Bangla" pitchFamily="34" charset="0"/>
              </a:rPr>
              <a:t> ১। ব্যবসায়ের ক্রমবিকাশ জানতে </a:t>
            </a:r>
            <a:r>
              <a:rPr lang="bn-IN" sz="5400" dirty="0" smtClean="0">
                <a:solidFill>
                  <a:srgbClr val="FF00FF"/>
                </a:solidFill>
                <a:latin typeface="Shonar Bangla" pitchFamily="34" charset="0"/>
                <a:cs typeface="Shonar Bangla" pitchFamily="34" charset="0"/>
              </a:rPr>
              <a:t>পারবে।</a:t>
            </a:r>
            <a:endParaRPr lang="bn-BD" sz="5400" dirty="0" smtClean="0">
              <a:solidFill>
                <a:srgbClr val="FF00FF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IN" sz="5400" dirty="0" smtClean="0">
                <a:solidFill>
                  <a:srgbClr val="FF00FF"/>
                </a:solidFill>
                <a:latin typeface="Shonar Bangla" pitchFamily="34" charset="0"/>
                <a:cs typeface="Shonar Bangla" pitchFamily="34" charset="0"/>
              </a:rPr>
              <a:t>২ </a:t>
            </a:r>
            <a:r>
              <a:rPr lang="bn-BD" sz="5400" dirty="0" smtClean="0">
                <a:solidFill>
                  <a:srgbClr val="FF00FF"/>
                </a:solidFill>
                <a:latin typeface="Shonar Bangla" pitchFamily="34" charset="0"/>
                <a:cs typeface="Shonar Bangla" pitchFamily="34" charset="0"/>
              </a:rPr>
              <a:t>। ব্যাবসায়ের প্রকারভেদ বলতে পারবে</a:t>
            </a:r>
            <a:r>
              <a:rPr lang="bn-IN" sz="5400" dirty="0" smtClean="0">
                <a:solidFill>
                  <a:srgbClr val="FF00FF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IN" sz="5400" b="1" dirty="0" smtClean="0">
              <a:solidFill>
                <a:srgbClr val="FF00FF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IN" sz="5400" dirty="0" smtClean="0">
                <a:solidFill>
                  <a:srgbClr val="FF00FF"/>
                </a:solidFill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bn-BD" sz="5400" dirty="0" smtClean="0">
                <a:solidFill>
                  <a:srgbClr val="FF00FF"/>
                </a:solidFill>
                <a:latin typeface="Shonar Bangla" pitchFamily="34" charset="0"/>
                <a:cs typeface="Shonar Bangla" pitchFamily="34" charset="0"/>
              </a:rPr>
              <a:t>ব্যবসায়ের গুরুত্ব বলতে পারবে</a:t>
            </a:r>
            <a:r>
              <a:rPr lang="bn-IN" sz="5400" dirty="0" smtClean="0">
                <a:solidFill>
                  <a:srgbClr val="FF00FF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endParaRPr lang="bn-BD" sz="5400" dirty="0" smtClean="0">
              <a:solidFill>
                <a:srgbClr val="FF00FF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IN" sz="5400" dirty="0" smtClean="0">
                <a:solidFill>
                  <a:srgbClr val="FF00FF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5400" dirty="0" smtClean="0">
                <a:solidFill>
                  <a:srgbClr val="FF00FF"/>
                </a:solidFill>
                <a:latin typeface="Shonar Bangla" pitchFamily="34" charset="0"/>
                <a:cs typeface="Shonar Bangla" pitchFamily="34" charset="0"/>
              </a:rPr>
              <a:t>৪। ব্যবসায়ের পরিবেশ সম্পর্কে ধারণা লাভ করবে।</a:t>
            </a:r>
            <a:endParaRPr lang="en-US" sz="5400" dirty="0" smtClean="0">
              <a:solidFill>
                <a:srgbClr val="FF00FF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sz="5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747" y="152400"/>
            <a:ext cx="11772053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5373" y="5471160"/>
            <a:ext cx="4123267" cy="1200329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স্টিলের আসবাবপত্র তৈরির ব্যবসায়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1253" y="4044890"/>
            <a:ext cx="2946400" cy="1200329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খাদ্যজাত দ্রব্যাদি উৎপাদন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1" y="3602930"/>
            <a:ext cx="2682240" cy="1200329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মুনাফার নিমিত্তে পরিচালনা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4200" y="3810001"/>
            <a:ext cx="5181600" cy="2849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374" y="243840"/>
            <a:ext cx="5329629" cy="3276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0279" y="182880"/>
            <a:ext cx="4871721" cy="3306680"/>
          </a:xfrm>
          <a:prstGeom prst="rect">
            <a:avLst/>
          </a:prstGeom>
        </p:spPr>
      </p:pic>
    </p:spTree>
  </p:cSld>
  <p:clrMapOvr>
    <a:masterClrMapping/>
  </p:clrMapOvr>
  <p:transition spd="slow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76200"/>
            <a:ext cx="12017829" cy="6781800"/>
            <a:chOff x="0" y="368135"/>
            <a:chExt cx="12017829" cy="5902036"/>
          </a:xfrm>
        </p:grpSpPr>
        <p:sp>
          <p:nvSpPr>
            <p:cNvPr id="9" name="Left-Right Arrow 8"/>
            <p:cNvSpPr/>
            <p:nvPr/>
          </p:nvSpPr>
          <p:spPr>
            <a:xfrm>
              <a:off x="0" y="368135"/>
              <a:ext cx="12017829" cy="5902036"/>
            </a:xfrm>
            <a:prstGeom prst="left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02576" y="2539158"/>
              <a:ext cx="6412675" cy="12588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bn-BD" sz="8800" dirty="0" smtClean="0">
                  <a:solidFill>
                    <a:srgbClr val="7030A0"/>
                  </a:solidFill>
                  <a:latin typeface="Shonar Bangla" pitchFamily="34" charset="0"/>
                  <a:cs typeface="Shonar Bangla" pitchFamily="34" charset="0"/>
                </a:rPr>
                <a:t>ব্যবসায় পরিচিতি</a:t>
              </a:r>
              <a:endParaRPr lang="en-US" sz="8800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1952151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18995"/>
          </a:xfrm>
        </p:spPr>
        <p:txBody>
          <a:bodyPr>
            <a:noAutofit/>
          </a:bodyPr>
          <a:lstStyle/>
          <a:p>
            <a:pPr algn="ctr"/>
            <a:r>
              <a:rPr lang="bn-BD" sz="13800" dirty="0" smtClean="0">
                <a:latin typeface="Shonar Bangla" pitchFamily="34" charset="0"/>
                <a:cs typeface="Shonar Bangla" pitchFamily="34" charset="0"/>
              </a:rPr>
              <a:t>ব্যবসায় </a:t>
            </a:r>
            <a:endParaRPr lang="en-US" sz="13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08959"/>
            <a:ext cx="10515600" cy="30680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মুনাফা অর্জনের লক্ষ্যে পরিচালিত অর্থনৈতিক কর্মকান্ডকে ব্যবসায় বলে।</a:t>
            </a:r>
          </a:p>
          <a:p>
            <a:pPr>
              <a:buNone/>
            </a:pP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মূলত মুনাফা অর্জনের আশাতেই ব্যবসায়ী অর্থ বিনিয়োগ করে।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ব্যবসায়ের উৎপত্তি ও ক্রমবিকাশ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১। প্রাচীন যুগ</a:t>
            </a:r>
          </a:p>
          <a:p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২। মধ্য যুগ</a:t>
            </a:r>
          </a:p>
          <a:p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৩। আধুনিক যুগ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4000" smtClean="0">
                <a:latin typeface="Shonar Bangla" pitchFamily="34" charset="0"/>
                <a:cs typeface="Shonar Bangla" pitchFamily="34" charset="0"/>
              </a:rPr>
              <a:pPr/>
              <a:t>8</a:t>
            </a:fld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8800" dirty="0" smtClean="0">
                <a:latin typeface="Shonar Bangla" pitchFamily="34" charset="0"/>
                <a:cs typeface="Shonar Bangla" pitchFamily="34" charset="0"/>
              </a:rPr>
              <a:t>প্রাচীন যুগ</a:t>
            </a:r>
            <a:endParaRPr lang="en-US" sz="8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পশু শিকার</a:t>
            </a:r>
          </a:p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মৎস্য শিকার</a:t>
            </a:r>
          </a:p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ফলমূল আহরণ</a:t>
            </a:r>
          </a:p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কৃষিকার্য</a:t>
            </a:r>
          </a:p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দ্রব্যবিনিময়</a:t>
            </a:r>
          </a:p>
          <a:p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EA5-57F5-46A8-A7C4-5739552C6BB4}" type="slidenum">
              <a:rPr lang="en-US" sz="3200" smtClean="0">
                <a:latin typeface="Shonar Bangla" pitchFamily="34" charset="0"/>
                <a:cs typeface="Shonar Bangla" pitchFamily="34" charset="0"/>
              </a:rPr>
              <a:pPr/>
              <a:t>9</a:t>
            </a:fld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diamond/>
      </p:transition>
    </mc:Choice>
    <mc:Fallback>
      <p:transition spd="slow" advTm="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453</Words>
  <Application>Microsoft Office PowerPoint</Application>
  <PresentationFormat>Custom</PresentationFormat>
  <Paragraphs>180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2</vt:i4>
      </vt:variant>
    </vt:vector>
  </HeadingPairs>
  <TitlesOfParts>
    <vt:vector size="30" baseType="lpstr">
      <vt:lpstr>Office Theme</vt:lpstr>
      <vt:lpstr>Slide 1</vt:lpstr>
      <vt:lpstr>Slide 2</vt:lpstr>
      <vt:lpstr> পাঠ পরিচিতি</vt:lpstr>
      <vt:lpstr>শিখন ফল</vt:lpstr>
      <vt:lpstr>Slide 5</vt:lpstr>
      <vt:lpstr>Slide 6</vt:lpstr>
      <vt:lpstr>ব্যবসায় </vt:lpstr>
      <vt:lpstr>ব্যবসায়ের উৎপত্তি ও ক্রমবিকাশ</vt:lpstr>
      <vt:lpstr>প্রাচীন যুগ</vt:lpstr>
      <vt:lpstr> মধ্য যুগ</vt:lpstr>
      <vt:lpstr>আধুনিক যুগ</vt:lpstr>
      <vt:lpstr>ব্যবসায়</vt:lpstr>
      <vt:lpstr>শিল্প</vt:lpstr>
      <vt:lpstr>বানিজ্য</vt:lpstr>
      <vt:lpstr>প্রত্যক্ষ সেবা</vt:lpstr>
      <vt:lpstr>ব্যবসায়ের ক্ষেত্রে     বিভিন্ন ধরনের বাধা</vt:lpstr>
      <vt:lpstr>ব্যবসায়ের গুরুত্ব</vt:lpstr>
      <vt:lpstr>ব্যবসায়ের পরিবেশ</vt:lpstr>
      <vt:lpstr>প্রাকৃতিক পরিবেশ</vt:lpstr>
      <vt:lpstr>অর্থনৈতিক পরিবেশ</vt:lpstr>
      <vt:lpstr>সামাজিক পরিবেশ</vt:lpstr>
      <vt:lpstr>রাজনৈতিক পরিবেশ</vt:lpstr>
      <vt:lpstr>আইনগত পরিবেশ</vt:lpstr>
      <vt:lpstr>প্রযুক্তিগত পরিবেশ</vt:lpstr>
      <vt:lpstr>পাঠ মূল্যায়ণঃ</vt:lpstr>
      <vt:lpstr>Slide 26</vt:lpstr>
      <vt:lpstr>Slide 27</vt:lpstr>
      <vt:lpstr>Custom Show 1</vt:lpstr>
      <vt:lpstr>Custom Show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lab-11</dc:creator>
  <cp:lastModifiedBy>ps</cp:lastModifiedBy>
  <cp:revision>218</cp:revision>
  <dcterms:created xsi:type="dcterms:W3CDTF">2018-02-10T11:38:47Z</dcterms:created>
  <dcterms:modified xsi:type="dcterms:W3CDTF">2019-01-25T04:05:21Z</dcterms:modified>
</cp:coreProperties>
</file>