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256" r:id="rId2"/>
    <p:sldId id="257" r:id="rId3"/>
    <p:sldId id="271" r:id="rId4"/>
    <p:sldId id="260" r:id="rId5"/>
    <p:sldId id="261" r:id="rId6"/>
    <p:sldId id="262" r:id="rId7"/>
    <p:sldId id="270" r:id="rId8"/>
    <p:sldId id="263" r:id="rId9"/>
    <p:sldId id="264" r:id="rId10"/>
    <p:sldId id="265" r:id="rId11"/>
    <p:sldId id="268" r:id="rId12"/>
    <p:sldId id="266" r:id="rId13"/>
    <p:sldId id="267" r:id="rId14"/>
    <p:sldId id="269" r:id="rId15"/>
    <p:sldId id="258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36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howGuides="1">
      <p:cViewPr varScale="1">
        <p:scale>
          <a:sx n="70" d="100"/>
          <a:sy n="70" d="100"/>
        </p:scale>
        <p:origin x="702" y="72"/>
      </p:cViewPr>
      <p:guideLst>
        <p:guide orient="horz" pos="2136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A5C35A7-0840-4250-945D-5AC940FB98FC}" type="datetimeFigureOut">
              <a:rPr lang="en-US" smtClean="0"/>
              <a:t>14-Nov-20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9E258EC-461E-434C-A527-C9DBDFEAFF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374869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E258EC-461E-434C-A527-C9DBDFEAFF45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715535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24AE26-4612-4D61-8B91-3CF6883820EB}" type="datetimeFigureOut">
              <a:rPr lang="en-US" smtClean="0"/>
              <a:t>14-Nov-20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680A78-FC00-4419-A68F-9A793E40F4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04010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24AE26-4612-4D61-8B91-3CF6883820EB}" type="datetimeFigureOut">
              <a:rPr lang="en-US" smtClean="0"/>
              <a:t>14-Nov-20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680A78-FC00-4419-A68F-9A793E40F4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29550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24AE26-4612-4D61-8B91-3CF6883820EB}" type="datetimeFigureOut">
              <a:rPr lang="en-US" smtClean="0"/>
              <a:t>14-Nov-20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680A78-FC00-4419-A68F-9A793E40F4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3579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24AE26-4612-4D61-8B91-3CF6883820EB}" type="datetimeFigureOut">
              <a:rPr lang="en-US" smtClean="0"/>
              <a:t>14-Nov-20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680A78-FC00-4419-A68F-9A793E40F4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52703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24AE26-4612-4D61-8B91-3CF6883820EB}" type="datetimeFigureOut">
              <a:rPr lang="en-US" smtClean="0"/>
              <a:t>14-Nov-20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680A78-FC00-4419-A68F-9A793E40F4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93185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24AE26-4612-4D61-8B91-3CF6883820EB}" type="datetimeFigureOut">
              <a:rPr lang="en-US" smtClean="0"/>
              <a:t>14-Nov-20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680A78-FC00-4419-A68F-9A793E40F4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80565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24AE26-4612-4D61-8B91-3CF6883820EB}" type="datetimeFigureOut">
              <a:rPr lang="en-US" smtClean="0"/>
              <a:t>14-Nov-20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680A78-FC00-4419-A68F-9A793E40F4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61998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24AE26-4612-4D61-8B91-3CF6883820EB}" type="datetimeFigureOut">
              <a:rPr lang="en-US" smtClean="0"/>
              <a:t>14-Nov-20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680A78-FC00-4419-A68F-9A793E40F4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5786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24AE26-4612-4D61-8B91-3CF6883820EB}" type="datetimeFigureOut">
              <a:rPr lang="en-US" smtClean="0"/>
              <a:t>14-Nov-20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680A78-FC00-4419-A68F-9A793E40F4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14340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24AE26-4612-4D61-8B91-3CF6883820EB}" type="datetimeFigureOut">
              <a:rPr lang="en-US" smtClean="0"/>
              <a:t>14-Nov-20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680A78-FC00-4419-A68F-9A793E40F4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49826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24AE26-4612-4D61-8B91-3CF6883820EB}" type="datetimeFigureOut">
              <a:rPr lang="en-US" smtClean="0"/>
              <a:t>14-Nov-20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680A78-FC00-4419-A68F-9A793E40F4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02952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B24AE26-4612-4D61-8B91-3CF6883820EB}" type="datetimeFigureOut">
              <a:rPr lang="en-US" smtClean="0"/>
              <a:t>14-Nov-20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9680A78-FC00-4419-A68F-9A793E40F4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64305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529" y="-73456"/>
            <a:ext cx="12193057" cy="7004911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213814" y="3282021"/>
            <a:ext cx="11764370" cy="31547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bn-BD" sz="19900" dirty="0">
                <a:solidFill>
                  <a:srgbClr val="FFFF00"/>
                </a:solidFill>
                <a:cs typeface="Nikosh" panose="02000000000000000000" pitchFamily="2" charset="0"/>
              </a:rPr>
              <a:t>শুভেচ্ছা রইলো</a:t>
            </a:r>
            <a:endParaRPr lang="en-US" sz="239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25614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32513" y="559558"/>
            <a:ext cx="1063160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২; </a:t>
            </a:r>
            <a:r>
              <a:rPr lang="bn-BD" sz="32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সেমিকোলন ( ; ) </a:t>
            </a:r>
          </a:p>
          <a:p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কমা অপেক্ষা বেশি বিরতির প্রয়োজন হলে ,  সেমিকোলন বসে, </a:t>
            </a:r>
          </a:p>
          <a:p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2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যেমন</a:t>
            </a:r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— </a:t>
            </a:r>
            <a:r>
              <a:rPr lang="bn-BD" sz="32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সংসারে মায়াজালে আবদ্ধ আমরা; এ মায়ার বাধন কি সত্যিই দুশ্ছেদ্য </a:t>
            </a:r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27797" y="2906973"/>
            <a:ext cx="1105468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৩; </a:t>
            </a:r>
            <a:r>
              <a:rPr lang="bn-BD" sz="32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দাঁড়ী বা পূর্ণচ্ছেদ ( । )</a:t>
            </a:r>
          </a:p>
          <a:p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বাক্যের পরিসমাপ্তি বোঝাতে দাঁড়ি বা পূর্ণচ্ছেদ ব্যবহার করতে হয় , </a:t>
            </a:r>
          </a:p>
          <a:p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bn-BD" sz="32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যেমন</a:t>
            </a:r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– </a:t>
            </a:r>
            <a:r>
              <a:rPr lang="bn-BD" sz="32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বর্ষাকালে বাংলাদেশে প্রচুর বৃষ্টি হয় । </a:t>
            </a:r>
            <a:endParaRPr lang="en-US" sz="32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 flipH="1">
            <a:off x="769050" y="5090615"/>
            <a:ext cx="1080425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৪; </a:t>
            </a:r>
            <a:r>
              <a:rPr lang="bn-BD" sz="32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প্রশ্নবোধক চিহ্ন ( ? ) </a:t>
            </a:r>
          </a:p>
          <a:p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বাক্যে কোনো কিছু জিজ্ঞাসা করা হলে, বাক্যের শেষে প্রশ্নবোধক চিহ্ন বসে ,</a:t>
            </a:r>
          </a:p>
          <a:p>
            <a:r>
              <a:rPr lang="bn-BD" sz="32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2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যেমন </a:t>
            </a:r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– </a:t>
            </a:r>
            <a:r>
              <a:rPr lang="bn-BD" sz="32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তুমি এখন এলে ?   রহমান কি সেখানে যাবে ? </a:t>
            </a:r>
            <a:endParaRPr lang="en-US" sz="32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613225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55093" y="395786"/>
            <a:ext cx="11041039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৫; </a:t>
            </a:r>
            <a:r>
              <a:rPr lang="bn-BD" sz="32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বিস্ময় সূচক চিহ্ন ( ! ) </a:t>
            </a:r>
          </a:p>
          <a:p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হ্রদয়াবেগ প্রকাশ করতে হলে  এ সম্বোধন পদের পর  ( ! ) চিহ্ন বসে,</a:t>
            </a:r>
          </a:p>
          <a:p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2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যেমন</a:t>
            </a:r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— </a:t>
            </a:r>
            <a:r>
              <a:rPr lang="bn-BD" sz="32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আহা ! কী চমৎকার দৃশ্য !</a:t>
            </a:r>
          </a:p>
          <a:p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কিন্তু আধুনিক নিয়মে সম্বোধন স্থলে ‘ </a:t>
            </a:r>
            <a:r>
              <a:rPr lang="bn-BD" sz="32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কমা ‘ </a:t>
            </a:r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ব্যবহার করা হয় ।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 flipH="1">
            <a:off x="632459" y="2924032"/>
            <a:ext cx="1092708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৬;  </a:t>
            </a:r>
            <a:r>
              <a:rPr lang="bn-BD" sz="32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কোলন ( ; ) </a:t>
            </a:r>
          </a:p>
          <a:p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একটি অপূর্ণ বাক্যের পরে অন্য একটি বাক্যের অবতারনা করতে হলে ‘কোলন ‘ বসে ,</a:t>
            </a:r>
          </a:p>
          <a:p>
            <a:r>
              <a:rPr lang="bn-BD" sz="32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2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যেমন</a:t>
            </a:r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– </a:t>
            </a:r>
            <a:r>
              <a:rPr lang="bn-BD" sz="32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সভায় সাব্যস্ত হলো ; এক মাস পরে নতুন সভাপতি নির্বাচন অনুষ্টিত হবে । </a:t>
            </a:r>
            <a:endParaRPr lang="en-US" sz="32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41445" y="4959835"/>
            <a:ext cx="10918095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৭; </a:t>
            </a:r>
            <a:r>
              <a:rPr lang="bn-BD" sz="32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ড্যাস ( - ) </a:t>
            </a:r>
          </a:p>
          <a:p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যৌগিক ও মিশ্র বাক্যে পৃথক ভাবাপন্ন দুই বা তার বেশি বাক্যের সমন্বয় বা সংযোগ </a:t>
            </a:r>
          </a:p>
          <a:p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বোঝাতে ‘ ড্যাস ‘ চিহ্ন ব্যবহ্রত হয় ।  </a:t>
            </a:r>
            <a:r>
              <a:rPr lang="bn-BD" sz="32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যেমন </a:t>
            </a:r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– </a:t>
            </a:r>
            <a:r>
              <a:rPr lang="bn-BD" sz="32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তোমরা দরিদ্রের উপকার কর- এতে </a:t>
            </a:r>
          </a:p>
          <a:p>
            <a:r>
              <a:rPr lang="bn-BD" sz="32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2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  তোমাদের কোন সন্মান যাবে না – বাড়বে । </a:t>
            </a:r>
            <a:endParaRPr lang="en-US" sz="32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454415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 flipH="1">
            <a:off x="534537" y="2251880"/>
            <a:ext cx="1112292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৯</a:t>
            </a:r>
            <a:r>
              <a:rPr lang="en-US" sz="32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; </a:t>
            </a:r>
            <a:r>
              <a:rPr lang="en-US" sz="32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ইলেক</a:t>
            </a:r>
            <a:r>
              <a:rPr lang="en-US" sz="32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</a:t>
            </a:r>
            <a:r>
              <a:rPr lang="en-US" sz="32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লোপ</a:t>
            </a:r>
            <a:r>
              <a:rPr lang="en-US" sz="32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( ‘ ) </a:t>
            </a:r>
          </a:p>
          <a:p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কোন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বর্ণ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বিশেষের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লোপ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বোঝাতে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বিলুপ্ত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বর্ণের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জন্য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( ‘ )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লোপচিহ্ন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দেওয়া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,</a:t>
            </a:r>
          </a:p>
          <a:p>
            <a:r>
              <a:rPr lang="en-US" sz="32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যেমন</a:t>
            </a:r>
            <a:r>
              <a:rPr lang="en-US" sz="32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– </a:t>
            </a:r>
            <a:r>
              <a:rPr lang="en-US" sz="32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মাথার</a:t>
            </a:r>
            <a:r>
              <a:rPr lang="en-US" sz="32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‘</a:t>
            </a:r>
            <a:r>
              <a:rPr lang="en-US" sz="32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পরে</a:t>
            </a:r>
            <a:r>
              <a:rPr lang="en-US" sz="32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জ্বলছে</a:t>
            </a:r>
            <a:r>
              <a:rPr lang="en-US" sz="32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রবি</a:t>
            </a:r>
            <a:r>
              <a:rPr lang="en-US" sz="32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 ( ‘</a:t>
            </a:r>
            <a:r>
              <a:rPr lang="en-US" sz="32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পরে</a:t>
            </a:r>
            <a:r>
              <a:rPr lang="en-US" sz="32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= </a:t>
            </a:r>
            <a:r>
              <a:rPr lang="en-US" sz="32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ওপরে</a:t>
            </a:r>
            <a:r>
              <a:rPr lang="en-US" sz="32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) ।</a:t>
            </a:r>
            <a:endParaRPr lang="en-US" sz="32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 flipH="1">
            <a:off x="534537" y="477671"/>
            <a:ext cx="1112292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৮; </a:t>
            </a:r>
            <a:r>
              <a:rPr lang="en-US" sz="32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হাইপেন</a:t>
            </a:r>
            <a:r>
              <a:rPr lang="en-US" sz="32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ব </a:t>
            </a:r>
            <a:r>
              <a:rPr lang="en-US" sz="32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সংযোগ</a:t>
            </a:r>
            <a:r>
              <a:rPr lang="en-US" sz="32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চিহ্ন</a:t>
            </a:r>
            <a:r>
              <a:rPr lang="en-US" sz="32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( - ) </a:t>
            </a:r>
          </a:p>
          <a:p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সমাসবদ্ধ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পদের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অংশগুলো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বিচ্ছিন্ন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দেখানোর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জণ্য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হাইপেনের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ব্যবহার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,</a:t>
            </a:r>
          </a:p>
          <a:p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</a:t>
            </a:r>
            <a:r>
              <a:rPr lang="en-US" sz="32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যেমন</a:t>
            </a:r>
            <a:r>
              <a:rPr lang="en-US" sz="32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–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 </a:t>
            </a:r>
            <a:r>
              <a:rPr lang="en-US" sz="32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আমাদের</a:t>
            </a:r>
            <a:r>
              <a:rPr lang="en-US" sz="32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শ্রদ্ধা</a:t>
            </a:r>
            <a:r>
              <a:rPr lang="en-US" sz="32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- </a:t>
            </a:r>
            <a:r>
              <a:rPr lang="en-US" sz="32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অভিনন্দন</a:t>
            </a:r>
            <a:r>
              <a:rPr lang="en-US" sz="32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, </a:t>
            </a:r>
            <a:r>
              <a:rPr lang="en-US" sz="32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আমাদের</a:t>
            </a:r>
            <a:r>
              <a:rPr lang="en-US" sz="32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প্রীতি</a:t>
            </a:r>
            <a:r>
              <a:rPr lang="en-US" sz="32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- </a:t>
            </a:r>
            <a:r>
              <a:rPr lang="en-US" sz="32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উপহার</a:t>
            </a:r>
            <a:r>
              <a:rPr lang="en-US" sz="32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। </a:t>
            </a:r>
            <a:endParaRPr lang="en-US" sz="32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34537" y="4462818"/>
            <a:ext cx="1112292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১০</a:t>
            </a:r>
            <a:r>
              <a:rPr lang="en-US" sz="32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; </a:t>
            </a:r>
            <a:r>
              <a:rPr lang="en-US" sz="32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উদ্ধরণ</a:t>
            </a:r>
            <a:r>
              <a:rPr lang="en-US" sz="32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চিহ্ন</a:t>
            </a:r>
            <a:r>
              <a:rPr lang="en-US" sz="32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( “ “ ) </a:t>
            </a:r>
          </a:p>
          <a:p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বক্তার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প্রত্যক্ষ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উক্তিকে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চিহ্নের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অন্তর্ভূক্ত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,</a:t>
            </a:r>
          </a:p>
          <a:p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32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যেমন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– </a:t>
            </a:r>
            <a:r>
              <a:rPr lang="en-US" sz="32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শিক্ষক</a:t>
            </a:r>
            <a:r>
              <a:rPr lang="en-US" sz="32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বললেন</a:t>
            </a:r>
            <a:r>
              <a:rPr lang="en-US" sz="32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“ </a:t>
            </a:r>
            <a:r>
              <a:rPr lang="en-US" sz="32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আগামি</a:t>
            </a:r>
            <a:r>
              <a:rPr lang="en-US" sz="32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কাল</a:t>
            </a:r>
            <a:r>
              <a:rPr lang="en-US" sz="32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স্কুলে</a:t>
            </a:r>
            <a:r>
              <a:rPr lang="en-US" sz="32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বার্ষিক</a:t>
            </a:r>
            <a:r>
              <a:rPr lang="en-US" sz="32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ক্রীড়া</a:t>
            </a:r>
            <a:r>
              <a:rPr lang="en-US" sz="32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অনুষ্ঠিত</a:t>
            </a:r>
            <a:r>
              <a:rPr lang="en-US" sz="32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হবে</a:t>
            </a:r>
            <a:r>
              <a:rPr lang="en-US" sz="32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” ।</a:t>
            </a:r>
            <a:endParaRPr lang="en-US" sz="32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789850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49406" y="3390900"/>
            <a:ext cx="10893188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bn-BD" sz="32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বিশেষভাবে ব্যাকরণে নিম্ন লিখিত চিহ্নগুলি ব্যবহ্রত হয় । </a:t>
            </a:r>
          </a:p>
          <a:p>
            <a:pPr lvl="1"/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2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ক)</a:t>
            </a:r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ধাতু বোঝাতে  </a:t>
            </a:r>
            <a:r>
              <a:rPr lang="bn-BD" sz="32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( </a:t>
            </a:r>
            <a:r>
              <a:rPr lang="en-US" sz="32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∙</a:t>
            </a:r>
            <a:r>
              <a:rPr lang="bn-BD" sz="32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) </a:t>
            </a:r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চিহ্ন ব্যবহ্রত হয় , </a:t>
            </a:r>
            <a:r>
              <a:rPr lang="en-US" sz="32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∙</a:t>
            </a:r>
            <a:r>
              <a:rPr lang="bn-BD" sz="32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স্থা = স্থ ধাতু ।</a:t>
            </a:r>
          </a:p>
          <a:p>
            <a:pPr lvl="1"/>
            <a:r>
              <a:rPr lang="bn-BD" sz="32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2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খ)</a:t>
            </a:r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পরবর্তী শব্দ থেকে উৎপন্ন বোঝাতে </a:t>
            </a:r>
            <a:r>
              <a:rPr lang="bn-BD" sz="32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( &lt; ) </a:t>
            </a:r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চিহ্ন বসে,  </a:t>
            </a:r>
            <a:r>
              <a:rPr lang="bn-BD" sz="32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জাদরেল &lt; জেনারেল ।</a:t>
            </a:r>
          </a:p>
          <a:p>
            <a:pPr lvl="1"/>
            <a:r>
              <a:rPr lang="bn-BD" sz="32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2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গ)</a:t>
            </a:r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পূর্ববর্তী </a:t>
            </a:r>
            <a:r>
              <a:rPr lang="bn-BD" sz="320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শব্দ থেকে উৎপন্ন বোঝাতে </a:t>
            </a:r>
            <a:r>
              <a:rPr lang="bn-BD" sz="32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( </a:t>
            </a:r>
            <a:r>
              <a:rPr lang="bn-BD" sz="32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&gt; </a:t>
            </a:r>
            <a:r>
              <a:rPr lang="bn-BD" sz="32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) </a:t>
            </a:r>
            <a:r>
              <a:rPr lang="bn-BD" sz="320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চিহ্ন বসে,</a:t>
            </a:r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bn-BD" sz="32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গঙ্গা &gt; গাঙ ।</a:t>
            </a:r>
          </a:p>
          <a:p>
            <a:pPr lvl="1"/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2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ঘ)</a:t>
            </a:r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সমান বাচক বা সমস্তবাচক বোঝাতে সমান </a:t>
            </a:r>
            <a:r>
              <a:rPr lang="bn-BD" sz="32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( = ) </a:t>
            </a:r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চিহ্ন বসে , </a:t>
            </a:r>
          </a:p>
          <a:p>
            <a:pPr lvl="1"/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যেমন – </a:t>
            </a:r>
            <a:r>
              <a:rPr lang="bn-BD" sz="32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নর ও নারী = নরনারী  </a:t>
            </a:r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602776" y="784227"/>
            <a:ext cx="10986448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১২; </a:t>
            </a:r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ব্রাকেট</a:t>
            </a:r>
            <a:r>
              <a:rPr lang="en-US" sz="32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</a:t>
            </a:r>
            <a:r>
              <a:rPr lang="en-US" sz="32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বন্ধনি</a:t>
            </a:r>
            <a:r>
              <a:rPr lang="en-US" sz="32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( ) , </a:t>
            </a:r>
            <a:r>
              <a:rPr lang="bn-BD" sz="32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{ } , [ ] </a:t>
            </a:r>
          </a:p>
          <a:p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এই তিনটি চিহ্ন গণিত শাস্ত্রে ব্যবহ্রত হয় ।  তবে প্রথম বন্ধনীটি বিশেষ বাধ্যতামূলক</a:t>
            </a:r>
          </a:p>
          <a:p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অর্থে সাহিত্যে ব্যবহ্রত হয়ে থাকে । </a:t>
            </a:r>
          </a:p>
          <a:p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যেমন – </a:t>
            </a:r>
            <a:r>
              <a:rPr lang="bn-BD" sz="32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ত্রিপুরায় ( বর্তমান কুমিল্লা ) তিনি জন্ম গ্রহন করেন । </a:t>
            </a:r>
            <a:endParaRPr lang="en-US" sz="32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689421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503761" y="696036"/>
            <a:ext cx="211628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BD" sz="40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বাড়ির কাজ </a:t>
            </a:r>
            <a:endParaRPr lang="en-US" sz="40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528549" y="2033516"/>
            <a:ext cx="8461612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১। যতি বা ছেদচিহ্ন কাকে বলে ? </a:t>
            </a:r>
          </a:p>
          <a:p>
            <a:endParaRPr lang="bn-BD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BD" sz="32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২।   কোন কোন  যতি চিহ্ন থাকলে বাক্যে থামার দরকার নেই ?</a:t>
            </a:r>
          </a:p>
          <a:p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bn-BD" sz="32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BD" sz="3200" dirty="0" smtClean="0">
                <a:solidFill>
                  <a:schemeClr val="accent5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৩। বাক্যের মাঝে বসে কোন যতি চিহ্ন ? </a:t>
            </a:r>
            <a:endParaRPr lang="en-US" sz="3200" dirty="0">
              <a:solidFill>
                <a:schemeClr val="accent5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639193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 override="childStyle"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normal"/>
                                          </p:val>
                                        </p:tav>
                                        <p:tav tm="50000">
                                          <p:val>
                                            <p:strVal val="bold"/>
                                          </p:val>
                                        </p:tav>
                                        <p:tav tm="60000">
                                          <p:val>
                                            <p:strVal val="normal"/>
                                          </p:val>
                                        </p:tav>
                                        <p:tav tm="100000">
                                          <p:val>
                                            <p:strVal val="normal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3057" cy="7004911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2665861" y="3390900"/>
            <a:ext cx="8347881" cy="37702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BD" sz="23900" b="1" dirty="0">
                <a:solidFill>
                  <a:srgbClr val="FFFF00"/>
                </a:solidFill>
                <a:cs typeface="Nikosh" panose="02000000000000000000" pitchFamily="2" charset="0"/>
              </a:rPr>
              <a:t>ধন্যবাদ</a:t>
            </a:r>
            <a:r>
              <a:rPr lang="bn-BD" sz="16600" b="1" dirty="0">
                <a:solidFill>
                  <a:prstClr val="black"/>
                </a:solidFill>
                <a:cs typeface="Nikosh" panose="02000000000000000000" pitchFamily="2" charset="0"/>
              </a:rPr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629935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143739" y="147472"/>
            <a:ext cx="3358612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bn-BD" sz="4800" dirty="0">
                <a:solidFill>
                  <a:srgbClr val="FF0000"/>
                </a:solidFill>
                <a:ea typeface="Calibri" panose="020F0502020204030204" pitchFamily="34" charset="0"/>
                <a:cs typeface="Nikosh" panose="02000000000000000000" pitchFamily="2" charset="0"/>
              </a:rPr>
              <a:t>শিক্ষক পরিচিতি </a:t>
            </a:r>
            <a:endParaRPr lang="en-US" sz="5400" dirty="0">
              <a:solidFill>
                <a:srgbClr val="FF0000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4691320" y="4402204"/>
            <a:ext cx="2454518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bn-BD" sz="4400" dirty="0">
                <a:solidFill>
                  <a:srgbClr val="00B0F0"/>
                </a:solidFill>
                <a:ea typeface="Calibri" panose="020F0502020204030204" pitchFamily="34" charset="0"/>
                <a:cs typeface="Nikosh" panose="02000000000000000000" pitchFamily="2" charset="0"/>
              </a:rPr>
              <a:t>পাঠ পরিচিতি</a:t>
            </a:r>
            <a:endParaRPr lang="en-US" sz="4800" dirty="0">
              <a:solidFill>
                <a:srgbClr val="00B0F0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626688" y="5283074"/>
            <a:ext cx="2938625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en-US" sz="3600" dirty="0" smtClean="0">
                <a:solidFill>
                  <a:prstClr val="black"/>
                </a:solidFill>
                <a:cs typeface="Nikosh" panose="02000000000000000000" pitchFamily="2" charset="0"/>
              </a:rPr>
              <a:t>‘ </a:t>
            </a:r>
            <a:r>
              <a:rPr lang="en-US" sz="3600" dirty="0" err="1" smtClean="0">
                <a:solidFill>
                  <a:prstClr val="black"/>
                </a:solidFill>
                <a:cs typeface="Nikosh" panose="02000000000000000000" pitchFamily="2" charset="0"/>
              </a:rPr>
              <a:t>যতি</a:t>
            </a:r>
            <a:r>
              <a:rPr lang="en-US" sz="3600" dirty="0" smtClean="0">
                <a:solidFill>
                  <a:prstClr val="black"/>
                </a:solidFill>
                <a:cs typeface="Nikosh" panose="02000000000000000000" pitchFamily="2" charset="0"/>
              </a:rPr>
              <a:t> </a:t>
            </a:r>
            <a:r>
              <a:rPr lang="en-US" sz="3600" dirty="0" err="1" smtClean="0">
                <a:solidFill>
                  <a:prstClr val="black"/>
                </a:solidFill>
                <a:cs typeface="Nikosh" panose="02000000000000000000" pitchFamily="2" charset="0"/>
              </a:rPr>
              <a:t>বা</a:t>
            </a:r>
            <a:r>
              <a:rPr lang="en-US" sz="3600" dirty="0" smtClean="0">
                <a:solidFill>
                  <a:prstClr val="black"/>
                </a:solidFill>
                <a:cs typeface="Nikosh" panose="02000000000000000000" pitchFamily="2" charset="0"/>
              </a:rPr>
              <a:t> </a:t>
            </a:r>
            <a:r>
              <a:rPr lang="en-US" sz="3600" dirty="0" err="1" smtClean="0">
                <a:solidFill>
                  <a:prstClr val="black"/>
                </a:solidFill>
                <a:cs typeface="Nikosh" panose="02000000000000000000" pitchFamily="2" charset="0"/>
              </a:rPr>
              <a:t>ছেদচিহ্ন</a:t>
            </a:r>
            <a:r>
              <a:rPr lang="bn-BD" sz="3600" dirty="0" smtClean="0">
                <a:solidFill>
                  <a:prstClr val="black"/>
                </a:solidFill>
                <a:cs typeface="Nikosh" panose="02000000000000000000" pitchFamily="2" charset="0"/>
              </a:rPr>
              <a:t> </a:t>
            </a:r>
            <a:r>
              <a:rPr lang="en-US" sz="3600" dirty="0" smtClean="0">
                <a:solidFill>
                  <a:prstClr val="black"/>
                </a:solidFill>
                <a:cs typeface="Nikosh" panose="02000000000000000000" pitchFamily="2" charset="0"/>
              </a:rPr>
              <a:t>’</a:t>
            </a:r>
            <a:endParaRPr lang="bn-BD" sz="3600" dirty="0" smtClean="0">
              <a:solidFill>
                <a:prstClr val="black"/>
              </a:solidFill>
              <a:cs typeface="Nikosh" panose="02000000000000000000" pitchFamily="2" charset="0"/>
            </a:endParaRPr>
          </a:p>
          <a:p>
            <a:pPr lvl="0" algn="ctr"/>
            <a:r>
              <a:rPr lang="en-US" sz="3600" dirty="0" smtClean="0">
                <a:solidFill>
                  <a:prstClr val="black"/>
                </a:solidFill>
                <a:cs typeface="Nikosh" panose="02000000000000000000" pitchFamily="2" charset="0"/>
              </a:rPr>
              <a:t>৯ম </a:t>
            </a:r>
            <a:r>
              <a:rPr lang="en-US" sz="3600" dirty="0">
                <a:solidFill>
                  <a:prstClr val="black"/>
                </a:solidFill>
                <a:cs typeface="Nikosh" panose="02000000000000000000" pitchFamily="2" charset="0"/>
              </a:rPr>
              <a:t>ও </a:t>
            </a:r>
            <a:r>
              <a:rPr lang="bn-BD" sz="3600" dirty="0">
                <a:solidFill>
                  <a:prstClr val="black"/>
                </a:solidFill>
                <a:cs typeface="Nikosh" panose="02000000000000000000" pitchFamily="2" charset="0"/>
              </a:rPr>
              <a:t>১০ম </a:t>
            </a:r>
            <a:r>
              <a:rPr lang="bn-BD" sz="3600" dirty="0" smtClean="0">
                <a:solidFill>
                  <a:prstClr val="black"/>
                </a:solidFill>
                <a:cs typeface="Nikosh" panose="02000000000000000000" pitchFamily="2" charset="0"/>
              </a:rPr>
              <a:t>শ্রেনি</a:t>
            </a:r>
          </a:p>
        </p:txBody>
      </p:sp>
      <p:sp>
        <p:nvSpPr>
          <p:cNvPr id="5" name="Rectangle 4"/>
          <p:cNvSpPr/>
          <p:nvPr/>
        </p:nvSpPr>
        <p:spPr>
          <a:xfrm>
            <a:off x="1842449" y="1413064"/>
            <a:ext cx="9089408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3200" dirty="0" err="1">
                <a:solidFill>
                  <a:srgbClr val="002060"/>
                </a:solidFill>
                <a:ea typeface="Calibri" panose="020F0502020204030204" pitchFamily="34" charset="0"/>
                <a:cs typeface="Nikosh" panose="02000000000000000000" pitchFamily="2" charset="0"/>
              </a:rPr>
              <a:t>আবু</a:t>
            </a:r>
            <a:r>
              <a:rPr lang="en-US" sz="3200" dirty="0">
                <a:solidFill>
                  <a:srgbClr val="002060"/>
                </a:solidFill>
                <a:ea typeface="Calibri" panose="020F0502020204030204" pitchFamily="34" charset="0"/>
                <a:cs typeface="Nikosh" panose="02000000000000000000" pitchFamily="2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ea typeface="Calibri" panose="020F0502020204030204" pitchFamily="34" charset="0"/>
                <a:cs typeface="Nikosh" panose="02000000000000000000" pitchFamily="2" charset="0"/>
              </a:rPr>
              <a:t>ইউছুপ</a:t>
            </a:r>
            <a:r>
              <a:rPr lang="en-US" sz="3200" dirty="0">
                <a:solidFill>
                  <a:srgbClr val="002060"/>
                </a:solidFill>
                <a:ea typeface="Calibri" panose="020F0502020204030204" pitchFamily="34" charset="0"/>
                <a:cs typeface="Nikosh" panose="02000000000000000000" pitchFamily="2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ea typeface="Calibri" panose="020F0502020204030204" pitchFamily="34" charset="0"/>
                <a:cs typeface="Nikosh" panose="02000000000000000000" pitchFamily="2" charset="0"/>
              </a:rPr>
              <a:t>মোঃ</a:t>
            </a:r>
            <a:r>
              <a:rPr lang="hi-IN" sz="3200" dirty="0">
                <a:solidFill>
                  <a:srgbClr val="002060"/>
                </a:solidFill>
                <a:ea typeface="Calibri" panose="020F0502020204030204" pitchFamily="34" charset="0"/>
                <a:cs typeface="Nikosh" panose="02000000000000000000" pitchFamily="2" charset="0"/>
              </a:rPr>
              <a:t> </a:t>
            </a:r>
            <a:r>
              <a:rPr lang="bn-BD" sz="3200" dirty="0">
                <a:solidFill>
                  <a:srgbClr val="002060"/>
                </a:solidFill>
                <a:ea typeface="Calibri" panose="020F0502020204030204" pitchFamily="34" charset="0"/>
                <a:cs typeface="Nikosh" panose="02000000000000000000" pitchFamily="2" charset="0"/>
              </a:rPr>
              <a:t>আমাজাদ হোসেন</a:t>
            </a:r>
          </a:p>
          <a:p>
            <a:pPr lvl="0" algn="ctr"/>
            <a:r>
              <a:rPr lang="bn-BD" sz="3200" dirty="0">
                <a:solidFill>
                  <a:srgbClr val="002060"/>
                </a:solidFill>
                <a:ea typeface="Calibri" panose="020F0502020204030204" pitchFamily="34" charset="0"/>
                <a:cs typeface="Nikosh" panose="02000000000000000000" pitchFamily="2" charset="0"/>
              </a:rPr>
              <a:t>          সহঃ প্র/শি</a:t>
            </a:r>
          </a:p>
          <a:p>
            <a:pPr lvl="0"/>
            <a:r>
              <a:rPr lang="en-US" sz="3200" dirty="0">
                <a:solidFill>
                  <a:srgbClr val="002060"/>
                </a:solidFill>
                <a:ea typeface="Calibri" panose="020F0502020204030204" pitchFamily="34" charset="0"/>
                <a:cs typeface="Nikosh" panose="02000000000000000000" pitchFamily="2" charset="0"/>
              </a:rPr>
              <a:t>               </a:t>
            </a:r>
            <a:r>
              <a:rPr lang="bn-BD" sz="3200" dirty="0">
                <a:solidFill>
                  <a:srgbClr val="002060"/>
                </a:solidFill>
                <a:ea typeface="Calibri" panose="020F0502020204030204" pitchFamily="34" charset="0"/>
                <a:cs typeface="Nikosh" panose="02000000000000000000" pitchFamily="2" charset="0"/>
              </a:rPr>
              <a:t>শার্শা সরকারি পাইলট মডেল মাধ্যমিক বিদ্যালয়</a:t>
            </a:r>
          </a:p>
          <a:p>
            <a:pPr lvl="0"/>
            <a:r>
              <a:rPr lang="bn-BD" sz="3200" dirty="0">
                <a:solidFill>
                  <a:srgbClr val="002060"/>
                </a:solidFill>
                <a:ea typeface="Calibri" panose="020F0502020204030204" pitchFamily="34" charset="0"/>
                <a:cs typeface="Nikosh" panose="02000000000000000000" pitchFamily="2" charset="0"/>
              </a:rPr>
              <a:t>   </a:t>
            </a:r>
            <a:r>
              <a:rPr lang="en-US" sz="3200" dirty="0">
                <a:solidFill>
                  <a:srgbClr val="002060"/>
                </a:solidFill>
                <a:ea typeface="Calibri" panose="020F0502020204030204" pitchFamily="34" charset="0"/>
                <a:cs typeface="Nikosh" panose="02000000000000000000" pitchFamily="2" charset="0"/>
              </a:rPr>
              <a:t>             </a:t>
            </a:r>
            <a:r>
              <a:rPr lang="bn-BD" sz="3200" dirty="0">
                <a:solidFill>
                  <a:srgbClr val="002060"/>
                </a:solidFill>
                <a:ea typeface="Calibri" panose="020F0502020204030204" pitchFamily="34" charset="0"/>
                <a:cs typeface="Nikosh" panose="02000000000000000000" pitchFamily="2" charset="0"/>
              </a:rPr>
              <a:t>শার্শা ,                                        যশোর।</a:t>
            </a:r>
          </a:p>
          <a:p>
            <a:pPr lvl="0"/>
            <a:r>
              <a:rPr lang="en-US" sz="3200" dirty="0">
                <a:solidFill>
                  <a:srgbClr val="FF0000"/>
                </a:solidFill>
                <a:ea typeface="Calibri" panose="020F0502020204030204" pitchFamily="34" charset="0"/>
                <a:cs typeface="Nikosh" panose="02000000000000000000" pitchFamily="2" charset="0"/>
              </a:rPr>
              <a:t>E</a:t>
            </a:r>
            <a:r>
              <a:rPr lang="bn-BD" sz="3200" dirty="0">
                <a:solidFill>
                  <a:srgbClr val="FF0000"/>
                </a:solidFill>
                <a:ea typeface="Calibri" panose="020F0502020204030204" pitchFamily="34" charset="0"/>
                <a:cs typeface="Nikosh" panose="02000000000000000000" pitchFamily="2" charset="0"/>
              </a:rPr>
              <a:t>mail:-amzadspt@gmail.com / </a:t>
            </a:r>
            <a:r>
              <a:rPr lang="en-US" sz="3200" dirty="0" err="1">
                <a:solidFill>
                  <a:srgbClr val="FF0000"/>
                </a:solidFill>
                <a:ea typeface="Calibri" panose="020F0502020204030204" pitchFamily="34" charset="0"/>
                <a:cs typeface="Nikosh" panose="02000000000000000000" pitchFamily="2" charset="0"/>
              </a:rPr>
              <a:t>মোবাঃ</a:t>
            </a:r>
            <a:r>
              <a:rPr lang="en-US" sz="3200" dirty="0">
                <a:solidFill>
                  <a:srgbClr val="FF0000"/>
                </a:solidFill>
                <a:ea typeface="Calibri" panose="020F0502020204030204" pitchFamily="34" charset="0"/>
                <a:cs typeface="Nikosh" panose="02000000000000000000" pitchFamily="2" charset="0"/>
              </a:rPr>
              <a:t> ০১৯২৫২০৯৬১১</a:t>
            </a:r>
            <a:endParaRPr lang="en-US" sz="36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06161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729552" y="341193"/>
            <a:ext cx="509061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নিচের</a:t>
            </a:r>
            <a:r>
              <a:rPr lang="en-US" sz="32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বাক্য</a:t>
            </a:r>
            <a:r>
              <a:rPr lang="en-US" sz="32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গুলি</a:t>
            </a:r>
            <a:r>
              <a:rPr lang="en-US" sz="32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পড়</a:t>
            </a:r>
            <a:r>
              <a:rPr lang="en-US" sz="32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-</a:t>
            </a:r>
            <a:endParaRPr lang="en-US" sz="32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815152" y="1308106"/>
            <a:ext cx="1000380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এখানে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প্রস্বাব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করিবেন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,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না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করিলে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১০০ 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টাকা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জরিমানা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?</a:t>
            </a:r>
          </a:p>
          <a:p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তুমি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ভাত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খেয়েছো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।  </a:t>
            </a:r>
            <a:endParaRPr lang="bn-BD" sz="32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কি সুন্দর ফুল ,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665027" y="3390900"/>
            <a:ext cx="913035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2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উপরের বাক্যগুলিতে সঠিক  কমা ,  দাঁড়ি, জিজ্ঞাসা ইত্যাদি চিহ্ন সঠিক   হয়নি, তাই বাক্যগুলির সঠিক বক্তব্য প্রকাশ না পেয়ে অন্য রকম হয়ে  গেছে। </a:t>
            </a:r>
            <a:endParaRPr lang="en-US" sz="32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971266" y="5289028"/>
            <a:ext cx="10249468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আমাদের আজকের আলোচ্য বিষয়- বাক্যে ব্যবহ্রত বিভিন্ন চিহ্নের সঠিক ব্যবহার  নিয়ে আলোচনা । অর্থাৎ </a:t>
            </a:r>
            <a:r>
              <a:rPr lang="bn-BD" sz="40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 “যতি বা ছেদচিহ্ন”</a:t>
            </a:r>
          </a:p>
          <a:p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320341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59558" y="504967"/>
            <a:ext cx="11054687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সঙ্গাঃ-</a:t>
            </a:r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বাক্যের অর্থ সুস্পষ্টভাবে বোঝার জন্য বাক্যের মধ্যে বা বাক্যের সমাপ্তিতে</a:t>
            </a:r>
          </a:p>
          <a:p>
            <a:endParaRPr lang="bn-BD" sz="32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কিংবা বাক্যে আবেগ ( হর্ষ, বিষাদ ) জিজ্ঞাসা ইত্যাদি প্রকাশ করার উদ্দ্যেশে বাক্য</a:t>
            </a:r>
          </a:p>
          <a:p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গঠনে যেভাবে বিরতি দিতে হয় এবং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লে</a:t>
            </a:r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খার </a:t>
            </a:r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সময় বাক্যের মধ্যে তা দেখানোর জন্য</a:t>
            </a:r>
          </a:p>
          <a:p>
            <a:endParaRPr lang="bn-BD" sz="32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যে সব সাংকেতিক চিহ্ন ব্যবহার করা হয়, তা- ই ‘</a:t>
            </a:r>
            <a:r>
              <a:rPr lang="bn-BD" sz="32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যতি বা ছেদচিহ্ন’ বলে </a:t>
            </a:r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173707" y="4653887"/>
            <a:ext cx="1034500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যতি বা ছেদচিহ্নের প্রকার </a:t>
            </a:r>
            <a:r>
              <a:rPr lang="bn-BD" sz="32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ভেদঃ-</a:t>
            </a:r>
          </a:p>
          <a:p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বাংলা ভাষায় ‘ </a:t>
            </a:r>
            <a:r>
              <a:rPr lang="bn-BD" sz="32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যতি বা ছেদচিহ্ন’ মোট  ১২ টি ।</a:t>
            </a:r>
            <a:endParaRPr lang="en-US" sz="32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60789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16424" y="423081"/>
            <a:ext cx="1117524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নিচে ১২ টি ‘ </a:t>
            </a:r>
            <a:r>
              <a:rPr lang="bn-BD" sz="32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যতি বা ছেদচিহ্নের’  নাম , আকৃতি , বিরতি কালের পরিমান দেখানো হলো।</a:t>
            </a:r>
            <a:endParaRPr lang="en-US" sz="32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009934" y="1405719"/>
            <a:ext cx="10467833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যতি চিহ্নের নাম                      আকৃতি              বিরতি কাল-পরিমান</a:t>
            </a:r>
          </a:p>
          <a:p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2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১,   </a:t>
            </a:r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কমা                                 </a:t>
            </a:r>
            <a:r>
              <a:rPr lang="bn-BD" sz="32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</a:t>
            </a:r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         ১ (এক) বলতে যে সময় প্রয়োজন ।</a:t>
            </a:r>
          </a:p>
          <a:p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2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২,   </a:t>
            </a:r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সেমিকোলন                        </a:t>
            </a:r>
            <a:r>
              <a:rPr lang="bn-BD" sz="32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; </a:t>
            </a:r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        ১ (এক) বলার দ্বিগুন সময় ।</a:t>
            </a:r>
          </a:p>
          <a:p>
            <a:r>
              <a:rPr lang="bn-BD" sz="32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2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৩,   </a:t>
            </a:r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দাঁড়ি ( পূর্ণচ্ছেদ )                  </a:t>
            </a:r>
            <a:r>
              <a:rPr lang="bn-BD" sz="32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  </a:t>
            </a:r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       এক সেকেন্ড । </a:t>
            </a:r>
          </a:p>
          <a:p>
            <a:r>
              <a:rPr lang="bn-BD" sz="32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2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৪,</a:t>
            </a:r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প্রশ্নবোধক চিহ্ন                    </a:t>
            </a:r>
            <a:r>
              <a:rPr lang="bn-BD" sz="32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                ঐ  ।</a:t>
            </a:r>
          </a:p>
          <a:p>
            <a:r>
              <a:rPr lang="bn-BD" sz="32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৫,    </a:t>
            </a:r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বিষ্ময় ও স্মমোধন চিহ্ন            </a:t>
            </a:r>
            <a:r>
              <a:rPr lang="bn-BD" sz="32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! </a:t>
            </a:r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               ঐ  ।</a:t>
            </a:r>
          </a:p>
          <a:p>
            <a:r>
              <a:rPr lang="bn-BD" sz="32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2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৬,    </a:t>
            </a:r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কোলন                              </a:t>
            </a:r>
            <a:r>
              <a:rPr lang="bn-BD" sz="32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ঃ</a:t>
            </a:r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              ঐ  ।</a:t>
            </a:r>
          </a:p>
          <a:p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2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৭</a:t>
            </a:r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,    ড্যাস                                 </a:t>
            </a:r>
            <a:r>
              <a:rPr lang="bn-BD" sz="32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_ </a:t>
            </a:r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               ঐ  ।</a:t>
            </a:r>
          </a:p>
          <a:p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2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৮</a:t>
            </a:r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,    কোলন ড্যাস                       </a:t>
            </a:r>
            <a:r>
              <a:rPr lang="bn-BD" sz="32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ঃ-</a:t>
            </a:r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             ঐ  ।</a:t>
            </a:r>
          </a:p>
          <a:p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bn-BD" sz="32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৯,</a:t>
            </a:r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হাইফেন                              </a:t>
            </a:r>
            <a:r>
              <a:rPr lang="bn-BD" sz="32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-</a:t>
            </a:r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           থামার প্রয়োজন নেই  ।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143575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78174" y="783707"/>
            <a:ext cx="10426889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2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যতিচিহ্নের নাম                     আকৃতি              বিরতি-কাল- পরিমান </a:t>
            </a:r>
          </a:p>
          <a:p>
            <a:endParaRPr lang="bn-BD" sz="32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BD" sz="32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2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১০,  </a:t>
            </a:r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ইলেক বা লোপ চিহ্ন            </a:t>
            </a:r>
            <a:r>
              <a:rPr lang="bn-BD" sz="32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             থামার প্রয়োজণ নেই  ।</a:t>
            </a:r>
          </a:p>
          <a:p>
            <a:endParaRPr lang="bn-BD" sz="32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2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১১</a:t>
            </a:r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,   উদ্ধরণ চিহ্ন                       </a:t>
            </a:r>
            <a:r>
              <a:rPr lang="bn-BD" sz="32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“ ”           </a:t>
            </a:r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‘এক’ উচ্চারণে যে সময় লাগে ।</a:t>
            </a:r>
          </a:p>
          <a:p>
            <a:endParaRPr lang="bn-BD" sz="32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2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১২,   </a:t>
            </a:r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ব্রাকেট বা বন্ধনি চিহ্ন     ক)   </a:t>
            </a:r>
            <a:r>
              <a:rPr lang="bn-BD" sz="32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( )                </a:t>
            </a:r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থামার প্রয়োজন নেই ।</a:t>
            </a:r>
          </a:p>
          <a:p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                                  ক)   { }                </a:t>
            </a:r>
            <a:r>
              <a:rPr lang="bn-BD" sz="3200" dirty="0" smtClean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থামার </a:t>
            </a:r>
            <a:r>
              <a:rPr lang="bn-BD" sz="320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প্রয়োজন </a:t>
            </a:r>
            <a:r>
              <a:rPr lang="bn-BD" sz="3200" dirty="0" smtClean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নেই ।</a:t>
            </a:r>
          </a:p>
          <a:p>
            <a:r>
              <a:rPr lang="bn-BD" sz="320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200" dirty="0" smtClean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                                  গ)    [  ]                থামার </a:t>
            </a:r>
            <a:r>
              <a:rPr lang="bn-BD" sz="320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প্রয়োজন </a:t>
            </a:r>
            <a:r>
              <a:rPr lang="bn-BD" sz="3200" dirty="0" smtClean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নেই ।</a:t>
            </a:r>
            <a:endParaRPr lang="bn-BD" sz="32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752862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084394" y="395785"/>
            <a:ext cx="483130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4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শ্রেণি মূল্যায়ণ</a:t>
            </a:r>
            <a:endParaRPr lang="en-US" sz="44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 flipH="1">
            <a:off x="2189328" y="1364776"/>
            <a:ext cx="78133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নিচের যতিচিহ্ন গুলির বিরতি-কাল  কতটুকু  তা বল ?</a:t>
            </a:r>
            <a:endParaRPr lang="en-US" sz="36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 flipH="1">
            <a:off x="2593074" y="2552131"/>
            <a:ext cx="3359397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</a:t>
            </a:r>
            <a:r>
              <a:rPr lang="bn-BD" sz="36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প্রদত্ত যতিচিহ্ন</a:t>
            </a:r>
          </a:p>
          <a:p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ক)      কোলন--------</a:t>
            </a:r>
          </a:p>
          <a:p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খ)      হাইপেন-------</a:t>
            </a:r>
          </a:p>
          <a:p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গ)      কমা-----------</a:t>
            </a:r>
          </a:p>
          <a:p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ঘ)      দাঁড়ি-----------</a:t>
            </a:r>
          </a:p>
          <a:p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ঙ)   প্রশ্নবোধক চিহ্ন---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332561" y="2552131"/>
            <a:ext cx="5254388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    </a:t>
            </a:r>
            <a:r>
              <a:rPr lang="bn-BD" sz="36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বিরতি-কাল ।</a:t>
            </a:r>
          </a:p>
          <a:p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------ এক সেকেন্ড ।</a:t>
            </a:r>
          </a:p>
          <a:p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------থামার প্রয়োজন নেই ।</a:t>
            </a:r>
          </a:p>
          <a:p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------এক বলতে যে সময় লাগে ।</a:t>
            </a:r>
          </a:p>
          <a:p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------এক সেকেন্ড ।</a:t>
            </a:r>
          </a:p>
          <a:p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------ এক সেকেন্ড ।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172595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04968" y="382137"/>
            <a:ext cx="109728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2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যতি বা ছেদ চিহ্নের ব্যবহারঃ- </a:t>
            </a:r>
          </a:p>
          <a:p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১;  ‘’</a:t>
            </a:r>
            <a:r>
              <a:rPr lang="bn-BD" sz="32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কমা </a:t>
            </a:r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‘’ ( পাদচ্ছেদ )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64191" y="1637731"/>
            <a:ext cx="1129124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ক) বাক্য পাঠকালে সুস্পষ্টতা বা অর্থ-বিভাগ দেখানোর জন্য যেখানে স্বল্প বিরতির প্রয়োজন, </a:t>
            </a:r>
          </a:p>
          <a:p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সেখানে </a:t>
            </a:r>
            <a:r>
              <a:rPr lang="bn-BD" sz="32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‘,’  কমা ব্যবহ্রত </a:t>
            </a:r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হয় , </a:t>
            </a:r>
            <a:r>
              <a:rPr lang="bn-BD" sz="32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যেমন</a:t>
            </a:r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– </a:t>
            </a:r>
            <a:r>
              <a:rPr lang="bn-BD" sz="32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সুখ চাও, সুখ পাবে পরিশ্রমে </a:t>
            </a:r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 flipH="1">
            <a:off x="409433" y="2879678"/>
            <a:ext cx="1154600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খ) একাধিক বিশেষ্য বা বিশেষণ পদ একসঙ্গে বসলে শেষ পদটি বাদে সবার পরে কমা বসবে </a:t>
            </a:r>
          </a:p>
          <a:p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  </a:t>
            </a:r>
            <a:r>
              <a:rPr lang="bn-BD" sz="32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যেমন-</a:t>
            </a:r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2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সুখ , দুঃখ , আশা , নৈরাশ্য একই মালিকার পুস্প ।</a:t>
            </a:r>
            <a:endParaRPr lang="en-US" sz="32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91571" y="4121625"/>
            <a:ext cx="1073623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গ) সম্বোধনের পরে ‘কমা’ বসাতে হয়,  </a:t>
            </a:r>
            <a:r>
              <a:rPr lang="bn-BD" sz="32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যেমন</a:t>
            </a:r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– </a:t>
            </a:r>
            <a:r>
              <a:rPr lang="bn-BD" sz="32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আবিদ , এদিকে এসো। </a:t>
            </a:r>
            <a:endParaRPr lang="en-US" sz="32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64191" y="5172501"/>
            <a:ext cx="1086361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ঘ)  জটিল বাক্যের অন্তর্গত প্রত্যেক খন্ডবাক্যের পরে ‘কমা’ বসবে, </a:t>
            </a:r>
          </a:p>
          <a:p>
            <a:r>
              <a:rPr lang="bn-BD" sz="32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2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যেমন</a:t>
            </a:r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– </a:t>
            </a:r>
            <a:r>
              <a:rPr lang="bn-BD" sz="32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কাল যে লোকটি এসেছিল, সে আমার পূর্বপরিচিত ।  </a:t>
            </a:r>
            <a:endParaRPr lang="en-US" sz="32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830344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  <p:bldP spid="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 flipH="1">
            <a:off x="537038" y="600501"/>
            <a:ext cx="1099532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ঙ) উদ্ধরণ চিহ্নের পূর্বে ( খন্ড বাক্যের শেষে ) </a:t>
            </a:r>
            <a:r>
              <a:rPr lang="bn-BD" sz="32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‘কমা ‘ </a:t>
            </a:r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বসাতে হয় ,</a:t>
            </a:r>
          </a:p>
          <a:p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</a:t>
            </a:r>
            <a:r>
              <a:rPr lang="bn-BD" sz="32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যেমন</a:t>
            </a:r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—  </a:t>
            </a:r>
            <a:r>
              <a:rPr lang="bn-BD" sz="32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সাহেব  বললেন, “ ছুটি পাবেন না “</a:t>
            </a:r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।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50572" y="2088108"/>
            <a:ext cx="1109085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চ) মাসের তারিখ লিখতে বার ও মাসের পর </a:t>
            </a:r>
            <a:r>
              <a:rPr lang="bn-BD" sz="32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‘ কমা </a:t>
            </a:r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‘ বসবে, </a:t>
            </a:r>
            <a:endParaRPr lang="bn-BD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</a:t>
            </a:r>
            <a:r>
              <a:rPr lang="bn-BD" sz="32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যেমন</a:t>
            </a:r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– </a:t>
            </a:r>
            <a:r>
              <a:rPr lang="bn-BD" sz="32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১৬ ই পৌষ, বুধবার , ১৩৯৯ সন ।</a:t>
            </a:r>
            <a:endParaRPr lang="en-US" sz="32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50572" y="3698543"/>
            <a:ext cx="1109085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ছ) বাড়ি বা রাস্তার নামের পরে </a:t>
            </a:r>
            <a:r>
              <a:rPr lang="bn-BD" sz="32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‘ কমা ‘ </a:t>
            </a:r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বসবে , </a:t>
            </a:r>
          </a:p>
          <a:p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  যেমন--  </a:t>
            </a:r>
            <a:r>
              <a:rPr lang="bn-BD" sz="32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৩৫ , নবাবপুর রোড, ঢাকা-১২০৫ । </a:t>
            </a:r>
            <a:endParaRPr lang="en-US" sz="32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96036" y="5308978"/>
            <a:ext cx="1104103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জ) নামের পরে ডিগ্রি সূচক  পরিচয় সংযোযিত হলে সেগুলোর প্রত্যেকটির পরে </a:t>
            </a:r>
            <a:r>
              <a:rPr lang="bn-BD" sz="32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‘কমা’</a:t>
            </a:r>
          </a:p>
          <a:p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বসবে,   </a:t>
            </a:r>
            <a:r>
              <a:rPr lang="bn-BD" sz="32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যেমন</a:t>
            </a:r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– </a:t>
            </a:r>
            <a:r>
              <a:rPr lang="bn-BD" sz="32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ডক্টর মুহম্মদ এনামুল হক, এম, এ, পি- এইচ, ডি । </a:t>
            </a:r>
            <a:endParaRPr lang="en-US" sz="32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278984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5" grpId="0"/>
      <p:bldP spid="6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287</TotalTime>
  <Words>1170</Words>
  <Application>Microsoft Office PowerPoint</Application>
  <PresentationFormat>Widescreen</PresentationFormat>
  <Paragraphs>124</Paragraphs>
  <Slides>15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1" baseType="lpstr">
      <vt:lpstr>Arial</vt:lpstr>
      <vt:lpstr>Calibri</vt:lpstr>
      <vt:lpstr>Calibri Light</vt:lpstr>
      <vt:lpstr>Nikosh</vt:lpstr>
      <vt:lpstr>NikoshBAN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anwar</dc:creator>
  <cp:lastModifiedBy>anwar</cp:lastModifiedBy>
  <cp:revision>33</cp:revision>
  <dcterms:created xsi:type="dcterms:W3CDTF">2020-11-13T14:09:01Z</dcterms:created>
  <dcterms:modified xsi:type="dcterms:W3CDTF">2020-11-14T04:32:57Z</dcterms:modified>
</cp:coreProperties>
</file>